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8"/>
  </p:notesMasterIdLst>
  <p:sldIdLst>
    <p:sldId id="256" r:id="rId2"/>
    <p:sldId id="258" r:id="rId3"/>
    <p:sldId id="259" r:id="rId4"/>
    <p:sldId id="266" r:id="rId5"/>
    <p:sldId id="260" r:id="rId6"/>
    <p:sldId id="262" r:id="rId7"/>
    <p:sldId id="261" r:id="rId8"/>
    <p:sldId id="268" r:id="rId9"/>
    <p:sldId id="269" r:id="rId10"/>
    <p:sldId id="270" r:id="rId11"/>
    <p:sldId id="271" r:id="rId12"/>
    <p:sldId id="272" r:id="rId13"/>
    <p:sldId id="283" r:id="rId14"/>
    <p:sldId id="276" r:id="rId15"/>
    <p:sldId id="279" r:id="rId16"/>
    <p:sldId id="280" r:id="rId17"/>
    <p:sldId id="282" r:id="rId18"/>
    <p:sldId id="273" r:id="rId19"/>
    <p:sldId id="274" r:id="rId20"/>
    <p:sldId id="281" r:id="rId21"/>
    <p:sldId id="275" r:id="rId22"/>
    <p:sldId id="277" r:id="rId23"/>
    <p:sldId id="278" r:id="rId24"/>
    <p:sldId id="263" r:id="rId25"/>
    <p:sldId id="264" r:id="rId26"/>
    <p:sldId id="26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17" autoAdjust="0"/>
    <p:restoredTop sz="72934" autoAdjust="0"/>
  </p:normalViewPr>
  <p:slideViewPr>
    <p:cSldViewPr snapToObjects="1">
      <p:cViewPr varScale="1">
        <p:scale>
          <a:sx n="66" d="100"/>
          <a:sy n="66" d="100"/>
        </p:scale>
        <p:origin x="-1408" y="-112"/>
      </p:cViewPr>
      <p:guideLst>
        <p:guide orient="horz" pos="2160"/>
        <p:guide pos="2880"/>
      </p:guideLst>
    </p:cSldViewPr>
  </p:slideViewPr>
  <p:outlineViewPr>
    <p:cViewPr>
      <p:scale>
        <a:sx n="33" d="100"/>
        <a:sy n="33" d="100"/>
      </p:scale>
      <p:origin x="0" y="36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F4083-7DD1-BA4A-9D64-6D0BA6BA6B8F}" type="doc">
      <dgm:prSet loTypeId="urn:microsoft.com/office/officeart/2005/8/layout/process1" loCatId="process" qsTypeId="urn:microsoft.com/office/officeart/2005/8/quickstyle/simple4" qsCatId="simple" csTypeId="urn:microsoft.com/office/officeart/2005/8/colors/accent1_2" csCatId="accent1" phldr="1"/>
      <dgm:spPr/>
    </dgm:pt>
    <dgm:pt modelId="{9913ECA8-C02E-3647-A574-AC24B8034B0C}">
      <dgm:prSet phldrT="[Text]"/>
      <dgm:spPr/>
      <dgm:t>
        <a:bodyPr/>
        <a:lstStyle/>
        <a:p>
          <a:r>
            <a:rPr lang="en-US" dirty="0" smtClean="0"/>
            <a:t>Hyperspectral Image</a:t>
          </a:r>
          <a:br>
            <a:rPr lang="en-US" dirty="0" smtClean="0"/>
          </a:br>
          <a:r>
            <a:rPr lang="en-US" dirty="0" smtClean="0"/>
            <a:t>OR</a:t>
          </a:r>
          <a:br>
            <a:rPr lang="en-US" dirty="0" smtClean="0"/>
          </a:br>
          <a:r>
            <a:rPr lang="en-US" dirty="0" smtClean="0"/>
            <a:t>Artificial Data Set</a:t>
          </a:r>
          <a:endParaRPr lang="en-US" dirty="0"/>
        </a:p>
      </dgm:t>
    </dgm:pt>
    <dgm:pt modelId="{592B3E8A-3E36-8F4A-B43D-6D5D42B1E7BD}" type="parTrans" cxnId="{7F56E988-EB9E-D349-B676-9147A242A42F}">
      <dgm:prSet/>
      <dgm:spPr/>
      <dgm:t>
        <a:bodyPr/>
        <a:lstStyle/>
        <a:p>
          <a:endParaRPr lang="en-US"/>
        </a:p>
      </dgm:t>
    </dgm:pt>
    <dgm:pt modelId="{008EBBD0-6606-CD45-A5D9-7E09D61B61D0}" type="sibTrans" cxnId="{7F56E988-EB9E-D349-B676-9147A242A42F}">
      <dgm:prSet/>
      <dgm:spPr/>
      <dgm:t>
        <a:bodyPr/>
        <a:lstStyle/>
        <a:p>
          <a:endParaRPr lang="en-US"/>
        </a:p>
      </dgm:t>
    </dgm:pt>
    <dgm:pt modelId="{94BA8FF2-FB38-5240-A55A-661DFCE15FF8}">
      <dgm:prSet phldrT="[Text]"/>
      <dgm:spPr/>
      <dgm:t>
        <a:bodyPr/>
        <a:lstStyle/>
        <a:p>
          <a:r>
            <a:rPr lang="en-US" dirty="0" smtClean="0"/>
            <a:t>Read into IDL:</a:t>
          </a:r>
          <a:br>
            <a:rPr lang="en-US" dirty="0" smtClean="0"/>
          </a:br>
          <a:r>
            <a:rPr lang="en-US" dirty="0" smtClean="0"/>
            <a:t>Create Data Cube</a:t>
          </a:r>
          <a:endParaRPr lang="en-US" dirty="0"/>
        </a:p>
      </dgm:t>
    </dgm:pt>
    <dgm:pt modelId="{E09B29C1-E508-0244-BF67-E3F02639B8FB}" type="parTrans" cxnId="{F8B3E673-9AC6-8743-958A-E77D3E95CA22}">
      <dgm:prSet/>
      <dgm:spPr/>
      <dgm:t>
        <a:bodyPr/>
        <a:lstStyle/>
        <a:p>
          <a:endParaRPr lang="en-US"/>
        </a:p>
      </dgm:t>
    </dgm:pt>
    <dgm:pt modelId="{59141297-C456-1041-B823-A4D195B9AB86}" type="sibTrans" cxnId="{F8B3E673-9AC6-8743-958A-E77D3E95CA22}">
      <dgm:prSet/>
      <dgm:spPr/>
      <dgm:t>
        <a:bodyPr/>
        <a:lstStyle/>
        <a:p>
          <a:endParaRPr lang="en-US"/>
        </a:p>
      </dgm:t>
    </dgm:pt>
    <dgm:pt modelId="{1070B9D2-6E34-CB47-92DB-3B11439CBA10}">
      <dgm:prSet/>
      <dgm:spPr/>
      <dgm:t>
        <a:bodyPr/>
        <a:lstStyle/>
        <a:p>
          <a:r>
            <a:rPr lang="en-US" dirty="0" smtClean="0"/>
            <a:t>Read into C++:</a:t>
          </a:r>
          <a:br>
            <a:rPr lang="en-US" dirty="0" smtClean="0"/>
          </a:br>
          <a:r>
            <a:rPr lang="en-US" dirty="0" smtClean="0"/>
            <a:t>DR Algorithm</a:t>
          </a:r>
          <a:br>
            <a:rPr lang="en-US" dirty="0" smtClean="0"/>
          </a:br>
          <a:r>
            <a:rPr lang="en-US" dirty="0" smtClean="0"/>
            <a:t>ANN</a:t>
          </a:r>
          <a:br>
            <a:rPr lang="en-US" dirty="0" smtClean="0"/>
          </a:br>
          <a:r>
            <a:rPr lang="en-US" dirty="0" smtClean="0"/>
            <a:t>LAPACK</a:t>
          </a:r>
          <a:br>
            <a:rPr lang="en-US" dirty="0" smtClean="0"/>
          </a:br>
          <a:r>
            <a:rPr lang="en-US" dirty="0" smtClean="0"/>
            <a:t>BLAS</a:t>
          </a:r>
          <a:br>
            <a:rPr lang="en-US" dirty="0" smtClean="0"/>
          </a:br>
          <a:r>
            <a:rPr lang="en-US" dirty="0" smtClean="0"/>
            <a:t>Landmarks</a:t>
          </a:r>
          <a:endParaRPr lang="en-US" dirty="0"/>
        </a:p>
      </dgm:t>
    </dgm:pt>
    <dgm:pt modelId="{D43A52A6-0C59-AD4F-BAEF-ECAB1B1204A3}" type="parTrans" cxnId="{AA0A1127-5AB7-9441-A570-B5AE61402CB2}">
      <dgm:prSet/>
      <dgm:spPr/>
      <dgm:t>
        <a:bodyPr/>
        <a:lstStyle/>
        <a:p>
          <a:endParaRPr lang="en-US"/>
        </a:p>
      </dgm:t>
    </dgm:pt>
    <dgm:pt modelId="{41B6D4E7-A66E-C14B-9CA3-CA00FE14AA16}" type="sibTrans" cxnId="{AA0A1127-5AB7-9441-A570-B5AE61402CB2}">
      <dgm:prSet/>
      <dgm:spPr/>
      <dgm:t>
        <a:bodyPr/>
        <a:lstStyle/>
        <a:p>
          <a:endParaRPr lang="en-US"/>
        </a:p>
      </dgm:t>
    </dgm:pt>
    <dgm:pt modelId="{27A2CEA7-D5EF-DD41-BA02-2CEDD60612C8}">
      <dgm:prSet/>
      <dgm:spPr/>
      <dgm:t>
        <a:bodyPr/>
        <a:lstStyle/>
        <a:p>
          <a:r>
            <a:rPr lang="en-US" dirty="0" smtClean="0"/>
            <a:t>Send to IDL:</a:t>
          </a:r>
          <a:br>
            <a:rPr lang="en-US" dirty="0" smtClean="0"/>
          </a:br>
          <a:r>
            <a:rPr lang="en-US" dirty="0" smtClean="0"/>
            <a:t>Display in ENVI</a:t>
          </a:r>
          <a:br>
            <a:rPr lang="en-US" dirty="0" smtClean="0"/>
          </a:br>
          <a:r>
            <a:rPr lang="en-US" dirty="0" smtClean="0"/>
            <a:t>Find Measures</a:t>
          </a:r>
        </a:p>
        <a:p>
          <a:r>
            <a:rPr lang="en-US" dirty="0" smtClean="0"/>
            <a:t>Image Classifier Algorithm</a:t>
          </a:r>
          <a:endParaRPr lang="en-US" dirty="0"/>
        </a:p>
      </dgm:t>
    </dgm:pt>
    <dgm:pt modelId="{7DD85705-45E2-9B44-B138-CCA30315BBA7}" type="parTrans" cxnId="{78CB716F-4871-244A-A460-CEA7C0D1D77A}">
      <dgm:prSet/>
      <dgm:spPr/>
      <dgm:t>
        <a:bodyPr/>
        <a:lstStyle/>
        <a:p>
          <a:endParaRPr lang="en-US"/>
        </a:p>
      </dgm:t>
    </dgm:pt>
    <dgm:pt modelId="{8D16D29A-96EF-7947-9315-D3FDB811D1AD}" type="sibTrans" cxnId="{78CB716F-4871-244A-A460-CEA7C0D1D77A}">
      <dgm:prSet/>
      <dgm:spPr/>
      <dgm:t>
        <a:bodyPr/>
        <a:lstStyle/>
        <a:p>
          <a:endParaRPr lang="en-US"/>
        </a:p>
      </dgm:t>
    </dgm:pt>
    <dgm:pt modelId="{AF75CF09-FB3C-1147-9D51-770558C5688C}" type="pres">
      <dgm:prSet presAssocID="{B1CF4083-7DD1-BA4A-9D64-6D0BA6BA6B8F}" presName="Name0" presStyleCnt="0">
        <dgm:presLayoutVars>
          <dgm:dir/>
          <dgm:resizeHandles val="exact"/>
        </dgm:presLayoutVars>
      </dgm:prSet>
      <dgm:spPr/>
    </dgm:pt>
    <dgm:pt modelId="{605EF1B1-23BB-034B-82A6-E8F821806AEB}" type="pres">
      <dgm:prSet presAssocID="{9913ECA8-C02E-3647-A574-AC24B8034B0C}" presName="node" presStyleLbl="node1" presStyleIdx="0" presStyleCnt="4" custLinFactNeighborY="-1509">
        <dgm:presLayoutVars>
          <dgm:bulletEnabled val="1"/>
        </dgm:presLayoutVars>
      </dgm:prSet>
      <dgm:spPr/>
      <dgm:t>
        <a:bodyPr/>
        <a:lstStyle/>
        <a:p>
          <a:endParaRPr lang="en-US"/>
        </a:p>
      </dgm:t>
    </dgm:pt>
    <dgm:pt modelId="{205E25C2-8804-934B-8C41-4ED275A00F6D}" type="pres">
      <dgm:prSet presAssocID="{008EBBD0-6606-CD45-A5D9-7E09D61B61D0}" presName="sibTrans" presStyleLbl="sibTrans2D1" presStyleIdx="0" presStyleCnt="3"/>
      <dgm:spPr/>
    </dgm:pt>
    <dgm:pt modelId="{49A89588-F020-0A4E-80FE-60007CB6EB40}" type="pres">
      <dgm:prSet presAssocID="{008EBBD0-6606-CD45-A5D9-7E09D61B61D0}" presName="connectorText" presStyleLbl="sibTrans2D1" presStyleIdx="0" presStyleCnt="3"/>
      <dgm:spPr/>
    </dgm:pt>
    <dgm:pt modelId="{36A20E03-E525-0B46-8A9B-89B5A5C98BD9}" type="pres">
      <dgm:prSet presAssocID="{94BA8FF2-FB38-5240-A55A-661DFCE15FF8}" presName="node" presStyleLbl="node1" presStyleIdx="1" presStyleCnt="4">
        <dgm:presLayoutVars>
          <dgm:bulletEnabled val="1"/>
        </dgm:presLayoutVars>
      </dgm:prSet>
      <dgm:spPr/>
      <dgm:t>
        <a:bodyPr/>
        <a:lstStyle/>
        <a:p>
          <a:endParaRPr lang="en-US"/>
        </a:p>
      </dgm:t>
    </dgm:pt>
    <dgm:pt modelId="{13BD3394-5A91-5845-B624-6D0DF361CB28}" type="pres">
      <dgm:prSet presAssocID="{59141297-C456-1041-B823-A4D195B9AB86}" presName="sibTrans" presStyleLbl="sibTrans2D1" presStyleIdx="1" presStyleCnt="3"/>
      <dgm:spPr/>
    </dgm:pt>
    <dgm:pt modelId="{3EE0197B-6A8A-4C42-B5A3-3A3E8D7723A7}" type="pres">
      <dgm:prSet presAssocID="{59141297-C456-1041-B823-A4D195B9AB86}" presName="connectorText" presStyleLbl="sibTrans2D1" presStyleIdx="1" presStyleCnt="3"/>
      <dgm:spPr/>
    </dgm:pt>
    <dgm:pt modelId="{95F20D5E-E665-AB4C-8C40-556A9ADAFEAA}" type="pres">
      <dgm:prSet presAssocID="{1070B9D2-6E34-CB47-92DB-3B11439CBA10}" presName="node" presStyleLbl="node1" presStyleIdx="2" presStyleCnt="4">
        <dgm:presLayoutVars>
          <dgm:bulletEnabled val="1"/>
        </dgm:presLayoutVars>
      </dgm:prSet>
      <dgm:spPr/>
    </dgm:pt>
    <dgm:pt modelId="{C96AD913-6CAD-3746-8A1B-ADCE0BE88405}" type="pres">
      <dgm:prSet presAssocID="{41B6D4E7-A66E-C14B-9CA3-CA00FE14AA16}" presName="sibTrans" presStyleLbl="sibTrans2D1" presStyleIdx="2" presStyleCnt="3"/>
      <dgm:spPr/>
    </dgm:pt>
    <dgm:pt modelId="{35C36E71-117B-F942-A48F-8D9926DDE4C1}" type="pres">
      <dgm:prSet presAssocID="{41B6D4E7-A66E-C14B-9CA3-CA00FE14AA16}" presName="connectorText" presStyleLbl="sibTrans2D1" presStyleIdx="2" presStyleCnt="3"/>
      <dgm:spPr/>
    </dgm:pt>
    <dgm:pt modelId="{BF241A3E-BC70-0C42-9B0A-8F87ABDF7B5C}" type="pres">
      <dgm:prSet presAssocID="{27A2CEA7-D5EF-DD41-BA02-2CEDD60612C8}" presName="node" presStyleLbl="node1" presStyleIdx="3" presStyleCnt="4">
        <dgm:presLayoutVars>
          <dgm:bulletEnabled val="1"/>
        </dgm:presLayoutVars>
      </dgm:prSet>
      <dgm:spPr/>
      <dgm:t>
        <a:bodyPr/>
        <a:lstStyle/>
        <a:p>
          <a:endParaRPr lang="en-US"/>
        </a:p>
      </dgm:t>
    </dgm:pt>
  </dgm:ptLst>
  <dgm:cxnLst>
    <dgm:cxn modelId="{78CB716F-4871-244A-A460-CEA7C0D1D77A}" srcId="{B1CF4083-7DD1-BA4A-9D64-6D0BA6BA6B8F}" destId="{27A2CEA7-D5EF-DD41-BA02-2CEDD60612C8}" srcOrd="3" destOrd="0" parTransId="{7DD85705-45E2-9B44-B138-CCA30315BBA7}" sibTransId="{8D16D29A-96EF-7947-9315-D3FDB811D1AD}"/>
    <dgm:cxn modelId="{C2E78C9D-77A5-B445-B6EB-C547C18D7E52}" type="presOf" srcId="{59141297-C456-1041-B823-A4D195B9AB86}" destId="{13BD3394-5A91-5845-B624-6D0DF361CB28}" srcOrd="0" destOrd="0" presId="urn:microsoft.com/office/officeart/2005/8/layout/process1"/>
    <dgm:cxn modelId="{7F56E988-EB9E-D349-B676-9147A242A42F}" srcId="{B1CF4083-7DD1-BA4A-9D64-6D0BA6BA6B8F}" destId="{9913ECA8-C02E-3647-A574-AC24B8034B0C}" srcOrd="0" destOrd="0" parTransId="{592B3E8A-3E36-8F4A-B43D-6D5D42B1E7BD}" sibTransId="{008EBBD0-6606-CD45-A5D9-7E09D61B61D0}"/>
    <dgm:cxn modelId="{611982EE-30E8-8742-88AC-99F964287C01}" type="presOf" srcId="{94BA8FF2-FB38-5240-A55A-661DFCE15FF8}" destId="{36A20E03-E525-0B46-8A9B-89B5A5C98BD9}" srcOrd="0" destOrd="0" presId="urn:microsoft.com/office/officeart/2005/8/layout/process1"/>
    <dgm:cxn modelId="{AA0A1127-5AB7-9441-A570-B5AE61402CB2}" srcId="{B1CF4083-7DD1-BA4A-9D64-6D0BA6BA6B8F}" destId="{1070B9D2-6E34-CB47-92DB-3B11439CBA10}" srcOrd="2" destOrd="0" parTransId="{D43A52A6-0C59-AD4F-BAEF-ECAB1B1204A3}" sibTransId="{41B6D4E7-A66E-C14B-9CA3-CA00FE14AA16}"/>
    <dgm:cxn modelId="{57AEB8CB-ED79-1B42-B826-DC34D87E9324}" type="presOf" srcId="{008EBBD0-6606-CD45-A5D9-7E09D61B61D0}" destId="{205E25C2-8804-934B-8C41-4ED275A00F6D}" srcOrd="0" destOrd="0" presId="urn:microsoft.com/office/officeart/2005/8/layout/process1"/>
    <dgm:cxn modelId="{D47C21AA-41A0-9D4E-9E6C-CA2443DF5FCA}" type="presOf" srcId="{27A2CEA7-D5EF-DD41-BA02-2CEDD60612C8}" destId="{BF241A3E-BC70-0C42-9B0A-8F87ABDF7B5C}" srcOrd="0" destOrd="0" presId="urn:microsoft.com/office/officeart/2005/8/layout/process1"/>
    <dgm:cxn modelId="{C25E1523-EA34-F641-BBB1-20389F356308}" type="presOf" srcId="{1070B9D2-6E34-CB47-92DB-3B11439CBA10}" destId="{95F20D5E-E665-AB4C-8C40-556A9ADAFEAA}" srcOrd="0" destOrd="0" presId="urn:microsoft.com/office/officeart/2005/8/layout/process1"/>
    <dgm:cxn modelId="{B3B8716F-6CB5-A848-A17E-B4EFD4F52E40}" type="presOf" srcId="{41B6D4E7-A66E-C14B-9CA3-CA00FE14AA16}" destId="{35C36E71-117B-F942-A48F-8D9926DDE4C1}" srcOrd="1" destOrd="0" presId="urn:microsoft.com/office/officeart/2005/8/layout/process1"/>
    <dgm:cxn modelId="{8E4680B6-230F-134E-9EC5-3CE0C089A3A8}" type="presOf" srcId="{B1CF4083-7DD1-BA4A-9D64-6D0BA6BA6B8F}" destId="{AF75CF09-FB3C-1147-9D51-770558C5688C}" srcOrd="0" destOrd="0" presId="urn:microsoft.com/office/officeart/2005/8/layout/process1"/>
    <dgm:cxn modelId="{59E23630-F44A-B44D-A9B8-D9A2446CC30C}" type="presOf" srcId="{9913ECA8-C02E-3647-A574-AC24B8034B0C}" destId="{605EF1B1-23BB-034B-82A6-E8F821806AEB}" srcOrd="0" destOrd="0" presId="urn:microsoft.com/office/officeart/2005/8/layout/process1"/>
    <dgm:cxn modelId="{F8B3E673-9AC6-8743-958A-E77D3E95CA22}" srcId="{B1CF4083-7DD1-BA4A-9D64-6D0BA6BA6B8F}" destId="{94BA8FF2-FB38-5240-A55A-661DFCE15FF8}" srcOrd="1" destOrd="0" parTransId="{E09B29C1-E508-0244-BF67-E3F02639B8FB}" sibTransId="{59141297-C456-1041-B823-A4D195B9AB86}"/>
    <dgm:cxn modelId="{AB2D3148-A652-C54D-B1C6-00497C5FF507}" type="presOf" srcId="{008EBBD0-6606-CD45-A5D9-7E09D61B61D0}" destId="{49A89588-F020-0A4E-80FE-60007CB6EB40}" srcOrd="1" destOrd="0" presId="urn:microsoft.com/office/officeart/2005/8/layout/process1"/>
    <dgm:cxn modelId="{11B7103E-13D7-054B-A19E-F6AC169219D4}" type="presOf" srcId="{41B6D4E7-A66E-C14B-9CA3-CA00FE14AA16}" destId="{C96AD913-6CAD-3746-8A1B-ADCE0BE88405}" srcOrd="0" destOrd="0" presId="urn:microsoft.com/office/officeart/2005/8/layout/process1"/>
    <dgm:cxn modelId="{001AB589-2460-BD48-BBCB-CA23C7D19B44}" type="presOf" srcId="{59141297-C456-1041-B823-A4D195B9AB86}" destId="{3EE0197B-6A8A-4C42-B5A3-3A3E8D7723A7}" srcOrd="1" destOrd="0" presId="urn:microsoft.com/office/officeart/2005/8/layout/process1"/>
    <dgm:cxn modelId="{AA0CAEE8-1DF9-2242-A1CE-9CCF2FDE31B1}" type="presParOf" srcId="{AF75CF09-FB3C-1147-9D51-770558C5688C}" destId="{605EF1B1-23BB-034B-82A6-E8F821806AEB}" srcOrd="0" destOrd="0" presId="urn:microsoft.com/office/officeart/2005/8/layout/process1"/>
    <dgm:cxn modelId="{0346931B-EDC7-9242-84BA-DB1D0DBAFC4D}" type="presParOf" srcId="{AF75CF09-FB3C-1147-9D51-770558C5688C}" destId="{205E25C2-8804-934B-8C41-4ED275A00F6D}" srcOrd="1" destOrd="0" presId="urn:microsoft.com/office/officeart/2005/8/layout/process1"/>
    <dgm:cxn modelId="{8450AD4D-3614-B94D-98E4-9DCDC122A4E4}" type="presParOf" srcId="{205E25C2-8804-934B-8C41-4ED275A00F6D}" destId="{49A89588-F020-0A4E-80FE-60007CB6EB40}" srcOrd="0" destOrd="0" presId="urn:microsoft.com/office/officeart/2005/8/layout/process1"/>
    <dgm:cxn modelId="{DF81BDAD-5481-F745-A92F-551F9A7D98DD}" type="presParOf" srcId="{AF75CF09-FB3C-1147-9D51-770558C5688C}" destId="{36A20E03-E525-0B46-8A9B-89B5A5C98BD9}" srcOrd="2" destOrd="0" presId="urn:microsoft.com/office/officeart/2005/8/layout/process1"/>
    <dgm:cxn modelId="{64A5B67A-E53D-CB47-9348-50E8BDAF21B1}" type="presParOf" srcId="{AF75CF09-FB3C-1147-9D51-770558C5688C}" destId="{13BD3394-5A91-5845-B624-6D0DF361CB28}" srcOrd="3" destOrd="0" presId="urn:microsoft.com/office/officeart/2005/8/layout/process1"/>
    <dgm:cxn modelId="{35EFA7EC-A8FC-1740-9C16-98EABAC6E4FF}" type="presParOf" srcId="{13BD3394-5A91-5845-B624-6D0DF361CB28}" destId="{3EE0197B-6A8A-4C42-B5A3-3A3E8D7723A7}" srcOrd="0" destOrd="0" presId="urn:microsoft.com/office/officeart/2005/8/layout/process1"/>
    <dgm:cxn modelId="{876A6E10-E0F6-B848-B9AE-9D7619BC1226}" type="presParOf" srcId="{AF75CF09-FB3C-1147-9D51-770558C5688C}" destId="{95F20D5E-E665-AB4C-8C40-556A9ADAFEAA}" srcOrd="4" destOrd="0" presId="urn:microsoft.com/office/officeart/2005/8/layout/process1"/>
    <dgm:cxn modelId="{DADAAAB7-46A6-7D45-819B-1A6840DA27CE}" type="presParOf" srcId="{AF75CF09-FB3C-1147-9D51-770558C5688C}" destId="{C96AD913-6CAD-3746-8A1B-ADCE0BE88405}" srcOrd="5" destOrd="0" presId="urn:microsoft.com/office/officeart/2005/8/layout/process1"/>
    <dgm:cxn modelId="{82EFAB32-4113-2B4F-AAA5-2968BC966C6D}" type="presParOf" srcId="{C96AD913-6CAD-3746-8A1B-ADCE0BE88405}" destId="{35C36E71-117B-F942-A48F-8D9926DDE4C1}" srcOrd="0" destOrd="0" presId="urn:microsoft.com/office/officeart/2005/8/layout/process1"/>
    <dgm:cxn modelId="{E583059B-C53E-D04A-BC2B-623A76B76B3E}" type="presParOf" srcId="{AF75CF09-FB3C-1147-9D51-770558C5688C}" destId="{BF241A3E-BC70-0C42-9B0A-8F87ABDF7B5C}" srcOrd="6" destOrd="0" presId="urn:microsoft.com/office/officeart/2005/8/layout/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6175D-9B36-6846-BED8-3777F253B3D8}" type="datetimeFigureOut">
              <a:rPr lang="en-US" smtClean="0"/>
              <a:t>10/12/10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D3EEB-C967-6446-88CE-16534FA58B7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PCA preserves</a:t>
            </a:r>
            <a:r>
              <a:rPr lang="en-US" baseline="0" dirty="0" smtClean="0"/>
              <a:t> as much variation as possible</a:t>
            </a:r>
          </a:p>
          <a:p>
            <a:r>
              <a:rPr lang="en-US" baseline="0" dirty="0" smtClean="0"/>
              <a:t>LLE local distance</a:t>
            </a:r>
          </a:p>
          <a:p>
            <a:r>
              <a:rPr lang="en-US" baseline="0" dirty="0" smtClean="0"/>
              <a:t>Kernel PCA global distance </a:t>
            </a:r>
            <a:endParaRPr lang="en-US" dirty="0"/>
          </a:p>
        </p:txBody>
      </p:sp>
      <p:sp>
        <p:nvSpPr>
          <p:cNvPr id="4" name="Slide Number Placeholder 3"/>
          <p:cNvSpPr>
            <a:spLocks noGrp="1"/>
          </p:cNvSpPr>
          <p:nvPr>
            <p:ph type="sldNum" sz="quarter" idx="10"/>
          </p:nvPr>
        </p:nvSpPr>
        <p:spPr/>
        <p:txBody>
          <a:bodyPr/>
          <a:lstStyle/>
          <a:p>
            <a:fld id="{6F9D3EEB-C967-6446-88CE-16534FA58B78}" type="slidenum">
              <a:rPr lang="en-US" smtClean="0"/>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Probe1 Sensor - </a:t>
            </a:r>
            <a:endParaRPr lang="en-US" dirty="0"/>
          </a:p>
        </p:txBody>
      </p:sp>
      <p:sp>
        <p:nvSpPr>
          <p:cNvPr id="4" name="Slide Number Placeholder 3"/>
          <p:cNvSpPr>
            <a:spLocks noGrp="1"/>
          </p:cNvSpPr>
          <p:nvPr>
            <p:ph type="sldNum" sz="quarter" idx="10"/>
          </p:nvPr>
        </p:nvSpPr>
        <p:spPr/>
        <p:txBody>
          <a:bodyPr/>
          <a:lstStyle/>
          <a:p>
            <a:fld id="{6F9D3EEB-C967-6446-88CE-16534FA58B78}" type="slidenum">
              <a:rPr lang="en-US" smtClean="0"/>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1-neighbor</a:t>
            </a:r>
            <a:r>
              <a:rPr lang="en-US" baseline="0" dirty="0" smtClean="0"/>
              <a:t> trustworthiness and continuity evaluate to what extent the local structure of the data is retained</a:t>
            </a:r>
            <a:endParaRPr lang="en-US" dirty="0"/>
          </a:p>
        </p:txBody>
      </p:sp>
      <p:sp>
        <p:nvSpPr>
          <p:cNvPr id="4" name="Slide Number Placeholder 3"/>
          <p:cNvSpPr>
            <a:spLocks noGrp="1"/>
          </p:cNvSpPr>
          <p:nvPr>
            <p:ph type="sldNum" sz="quarter" idx="10"/>
          </p:nvPr>
        </p:nvSpPr>
        <p:spPr/>
        <p:txBody>
          <a:bodyPr/>
          <a:lstStyle/>
          <a:p>
            <a:fld id="{6F9D3EEB-C967-6446-88CE-16534FA58B78}"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fontScale="90000"/>
          </a:bodyPr>
          <a:lstStyle/>
          <a:p>
            <a:r>
              <a:rPr lang="en-US" dirty="0" smtClean="0"/>
              <a:t>Nonlinear Dimensionality Reduction for Hyperspectral Image Classification </a:t>
            </a:r>
            <a:endParaRPr lang="en-US" dirty="0"/>
          </a:p>
        </p:txBody>
      </p:sp>
      <p:sp>
        <p:nvSpPr>
          <p:cNvPr id="3" name="Subtitle 2"/>
          <p:cNvSpPr>
            <a:spLocks noGrp="1"/>
          </p:cNvSpPr>
          <p:nvPr>
            <p:ph type="subTitle" idx="1"/>
          </p:nvPr>
        </p:nvSpPr>
        <p:spPr/>
        <p:txBody>
          <a:bodyPr>
            <a:normAutofit/>
          </a:bodyPr>
          <a:lstStyle/>
          <a:p>
            <a:r>
              <a:rPr lang="en-US" dirty="0" smtClean="0"/>
              <a:t>Tim </a:t>
            </a:r>
            <a:r>
              <a:rPr lang="en-US" dirty="0" err="1" smtClean="0"/>
              <a:t>Doster</a:t>
            </a:r>
            <a:endParaRPr lang="en-US" dirty="0" smtClean="0"/>
          </a:p>
          <a:p>
            <a:r>
              <a:rPr lang="en-US" dirty="0" smtClean="0"/>
              <a:t>Advisors:</a:t>
            </a:r>
          </a:p>
          <a:p>
            <a:r>
              <a:rPr lang="en-US" dirty="0" smtClean="0"/>
              <a:t>John </a:t>
            </a:r>
            <a:r>
              <a:rPr lang="en-US" dirty="0" err="1" smtClean="0"/>
              <a:t>Benedetto</a:t>
            </a:r>
            <a:r>
              <a:rPr lang="en-US" dirty="0" smtClean="0"/>
              <a:t> &amp; </a:t>
            </a:r>
            <a:r>
              <a:rPr lang="en-US" dirty="0" err="1" smtClean="0"/>
              <a:t>Wojciech</a:t>
            </a:r>
            <a:r>
              <a:rPr lang="en-US" dirty="0" smtClean="0"/>
              <a:t> </a:t>
            </a:r>
            <a:r>
              <a:rPr lang="en-US" dirty="0" err="1" smtClean="0"/>
              <a:t>Czaja</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Method Behind Non-Linear</a:t>
            </a:r>
            <a:br>
              <a:rPr lang="en-US" dirty="0" smtClean="0"/>
            </a:br>
            <a:r>
              <a:rPr lang="en-US" dirty="0" smtClean="0"/>
              <a:t>Dimensionality Reduction</a:t>
            </a:r>
            <a:endParaRPr lang="en-US" dirty="0"/>
          </a:p>
        </p:txBody>
      </p:sp>
      <p:sp>
        <p:nvSpPr>
          <p:cNvPr id="3" name="Content Placeholder 2"/>
          <p:cNvSpPr>
            <a:spLocks noGrp="1"/>
          </p:cNvSpPr>
          <p:nvPr>
            <p:ph idx="1"/>
          </p:nvPr>
        </p:nvSpPr>
        <p:spPr>
          <a:xfrm>
            <a:off x="457200" y="1828800"/>
            <a:ext cx="8229600" cy="5029200"/>
          </a:xfrm>
        </p:spPr>
        <p:txBody>
          <a:bodyPr/>
          <a:lstStyle/>
          <a:p>
            <a:r>
              <a:rPr lang="en-US" dirty="0" smtClean="0"/>
              <a:t>0. Start with a data set X in </a:t>
            </a:r>
            <a:r>
              <a:rPr lang="en-US" dirty="0" smtClean="0"/>
              <a:t>R</a:t>
            </a:r>
            <a:r>
              <a:rPr lang="en-US" baseline="30000" dirty="0" smtClean="0"/>
              <a:t>D</a:t>
            </a:r>
            <a:endParaRPr lang="en-US" baseline="30000" dirty="0" smtClean="0"/>
          </a:p>
          <a:p>
            <a:r>
              <a:rPr lang="en-US" dirty="0" smtClean="0"/>
              <a:t>1. Suppose the data lies on some unknown manifold with dimensionality </a:t>
            </a:r>
            <a:r>
              <a:rPr lang="en-US" dirty="0" err="1" smtClean="0"/>
              <a:t>d</a:t>
            </a:r>
            <a:r>
              <a:rPr lang="en-US" dirty="0" smtClean="0"/>
              <a:t> &lt;&lt; D</a:t>
            </a:r>
          </a:p>
          <a:p>
            <a:r>
              <a:rPr lang="en-US" dirty="0" smtClean="0"/>
              <a:t>2. Build an adjacency graph using nearest neighbors for each data point that approximates this unknown manifold</a:t>
            </a:r>
          </a:p>
          <a:p>
            <a:r>
              <a:rPr lang="en-US" dirty="0" smtClean="0"/>
              <a:t>3.  Solve an </a:t>
            </a:r>
            <a:r>
              <a:rPr lang="en-US" dirty="0" err="1" smtClean="0"/>
              <a:t>eigenproblem</a:t>
            </a:r>
            <a:r>
              <a:rPr lang="en-US" dirty="0" smtClean="0"/>
              <a:t> to minimize the difference in the distances between neighbors </a:t>
            </a:r>
            <a:r>
              <a:rPr lang="en-US" dirty="0" smtClean="0"/>
              <a:t>in R</a:t>
            </a:r>
            <a:r>
              <a:rPr lang="en-US" baseline="30000" dirty="0" smtClean="0"/>
              <a:t>D</a:t>
            </a:r>
            <a:r>
              <a:rPr lang="en-US" dirty="0" smtClean="0"/>
              <a:t> </a:t>
            </a:r>
            <a:r>
              <a:rPr lang="en-US" dirty="0" smtClean="0"/>
              <a:t>and </a:t>
            </a:r>
            <a:r>
              <a:rPr lang="en-US" dirty="0" smtClean="0"/>
              <a:t>R</a:t>
            </a:r>
            <a:r>
              <a:rPr lang="en-US" baseline="30000" dirty="0" smtClean="0"/>
              <a:t>d</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Linear Embedding</a:t>
            </a:r>
            <a:endParaRPr lang="en-US" dirty="0"/>
          </a:p>
        </p:txBody>
      </p:sp>
      <p:sp>
        <p:nvSpPr>
          <p:cNvPr id="3" name="Content Placeholder 2"/>
          <p:cNvSpPr>
            <a:spLocks noGrp="1"/>
          </p:cNvSpPr>
          <p:nvPr>
            <p:ph idx="1"/>
          </p:nvPr>
        </p:nvSpPr>
        <p:spPr/>
        <p:txBody>
          <a:bodyPr/>
          <a:lstStyle/>
          <a:p>
            <a:r>
              <a:rPr lang="en-US" dirty="0" smtClean="0"/>
              <a:t>Step 1: Find the </a:t>
            </a:r>
            <a:r>
              <a:rPr lang="en-US" dirty="0" smtClean="0"/>
              <a:t>KNN for each point in the data set using the Euclidean metric.</a:t>
            </a:r>
          </a:p>
          <a:p>
            <a:r>
              <a:rPr lang="en-US" dirty="0" smtClean="0"/>
              <a:t>Step 2: Find the linear combination (reconstruction weights), </a:t>
            </a:r>
            <a:r>
              <a:rPr lang="en-US" dirty="0" err="1" smtClean="0"/>
              <a:t>W</a:t>
            </a:r>
            <a:r>
              <a:rPr lang="en-US" baseline="-25000" dirty="0" err="1" smtClean="0"/>
              <a:t>i</a:t>
            </a:r>
            <a:r>
              <a:rPr lang="en-US" dirty="0" smtClean="0"/>
              <a:t>, for each pixel from its KNN.</a:t>
            </a:r>
          </a:p>
          <a:p>
            <a:pPr lvl="1"/>
            <a:r>
              <a:rPr lang="en-US" dirty="0" smtClean="0"/>
              <a:t>We are creating a hyperplane through each point which is invariant to rotation, translation and stretching</a:t>
            </a:r>
          </a:p>
          <a:p>
            <a:pPr lvl="1"/>
            <a:r>
              <a:rPr lang="en-US" dirty="0" smtClean="0"/>
              <a:t>The </a:t>
            </a:r>
            <a:r>
              <a:rPr lang="en-US" dirty="0" err="1" smtClean="0"/>
              <a:t>W</a:t>
            </a:r>
            <a:r>
              <a:rPr lang="en-US" baseline="-25000" dirty="0" err="1" smtClean="0"/>
              <a:t>i</a:t>
            </a:r>
            <a:r>
              <a:rPr lang="en-US" dirty="0" err="1" smtClean="0"/>
              <a:t>‘s</a:t>
            </a:r>
            <a:r>
              <a:rPr lang="en-US" dirty="0" smtClean="0"/>
              <a:t> form a matrix W called the weight matrix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Linear Embedding</a:t>
            </a:r>
            <a:endParaRPr lang="en-US" dirty="0"/>
          </a:p>
        </p:txBody>
      </p:sp>
      <p:sp>
        <p:nvSpPr>
          <p:cNvPr id="3" name="Content Placeholder 2"/>
          <p:cNvSpPr>
            <a:spLocks noGrp="1"/>
          </p:cNvSpPr>
          <p:nvPr>
            <p:ph idx="1"/>
          </p:nvPr>
        </p:nvSpPr>
        <p:spPr/>
        <p:txBody>
          <a:bodyPr/>
          <a:lstStyle/>
          <a:p>
            <a:r>
              <a:rPr lang="en-US" dirty="0" smtClean="0"/>
              <a:t>Step 3. We minimize the cost function:</a:t>
            </a:r>
          </a:p>
          <a:p>
            <a:endParaRPr lang="en-US" dirty="0" smtClean="0"/>
          </a:p>
          <a:p>
            <a:pPr>
              <a:buNone/>
            </a:pPr>
            <a:endParaRPr lang="en-US" dirty="0" smtClean="0"/>
          </a:p>
          <a:p>
            <a:pPr>
              <a:buNone/>
            </a:pPr>
            <a:r>
              <a:rPr lang="en-US" dirty="0" smtClean="0"/>
              <a:t>	t</a:t>
            </a:r>
            <a:r>
              <a:rPr lang="en-US" dirty="0" smtClean="0"/>
              <a:t>o compute the lower dimensional embedding.  It can be shown that this is equivalent to finding the the </a:t>
            </a:r>
            <a:r>
              <a:rPr lang="en-US" dirty="0" smtClean="0"/>
              <a:t>eigenvectors associated with the </a:t>
            </a:r>
            <a:r>
              <a:rPr lang="en-US" dirty="0" err="1" smtClean="0"/>
              <a:t>d</a:t>
            </a:r>
            <a:r>
              <a:rPr lang="en-US" dirty="0" smtClean="0"/>
              <a:t> smallest nonzero eigenvalues to:</a:t>
            </a:r>
          </a:p>
          <a:p>
            <a:pPr>
              <a:buNone/>
            </a:pPr>
            <a:r>
              <a:rPr lang="en-US" dirty="0" smtClean="0"/>
              <a:t>							M=(I-W)</a:t>
            </a:r>
            <a:r>
              <a:rPr lang="en-US" baseline="30000" dirty="0" smtClean="0"/>
              <a:t>T</a:t>
            </a:r>
            <a:r>
              <a:rPr lang="en-US" dirty="0" smtClean="0"/>
              <a:t>(I-W) </a:t>
            </a:r>
            <a:r>
              <a:rPr lang="en-US" dirty="0" smtClean="0"/>
              <a:t>  </a:t>
            </a:r>
            <a:endParaRPr lang="en-US" dirty="0"/>
          </a:p>
        </p:txBody>
      </p:sp>
      <p:pic>
        <p:nvPicPr>
          <p:cNvPr id="4"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86075" y="2286000"/>
            <a:ext cx="3590925" cy="11811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Linear Embedding</a:t>
            </a:r>
            <a:endParaRPr lang="en-US" dirty="0"/>
          </a:p>
        </p:txBody>
      </p:sp>
      <p:pic>
        <p:nvPicPr>
          <p:cNvPr id="4" name="Picture 2"/>
          <p:cNvPicPr>
            <a:picLocks noChangeAspect="1" noChangeArrowheads="1"/>
          </p:cNvPicPr>
          <p:nvPr/>
        </p:nvPicPr>
        <p:blipFill>
          <a:blip r:embed="rId2"/>
          <a:srcRect l="64688" t="29688" r="12812" b="11719"/>
          <a:stretch>
            <a:fillRect/>
          </a:stretch>
        </p:blipFill>
        <p:spPr bwMode="auto">
          <a:xfrm>
            <a:off x="1981200" y="1143000"/>
            <a:ext cx="5486400" cy="5715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PCA</a:t>
            </a:r>
            <a:endParaRPr lang="en-US" dirty="0"/>
          </a:p>
        </p:txBody>
      </p:sp>
      <p:sp>
        <p:nvSpPr>
          <p:cNvPr id="3" name="Content Placeholder 2"/>
          <p:cNvSpPr>
            <a:spLocks noGrp="1"/>
          </p:cNvSpPr>
          <p:nvPr>
            <p:ph idx="1"/>
          </p:nvPr>
        </p:nvSpPr>
        <p:spPr/>
        <p:txBody>
          <a:bodyPr/>
          <a:lstStyle/>
          <a:p>
            <a:r>
              <a:rPr lang="en-US" dirty="0" smtClean="0"/>
              <a:t>So as not to bore you Kernel PCA is similar to LLE</a:t>
            </a:r>
          </a:p>
          <a:p>
            <a:r>
              <a:rPr lang="en-US" dirty="0" smtClean="0"/>
              <a:t>The major difference is that among the </a:t>
            </a:r>
            <a:r>
              <a:rPr lang="en-US" dirty="0" err="1" smtClean="0"/>
              <a:t>k</a:t>
            </a:r>
            <a:r>
              <a:rPr lang="en-US" dirty="0" smtClean="0"/>
              <a:t>-nearest neighbors for </a:t>
            </a:r>
            <a:r>
              <a:rPr lang="en-US" dirty="0" err="1" smtClean="0"/>
              <a:t>x</a:t>
            </a:r>
            <a:r>
              <a:rPr lang="en-US" dirty="0" smtClean="0"/>
              <a:t> those that are closer to </a:t>
            </a:r>
            <a:r>
              <a:rPr lang="en-US" dirty="0" err="1" smtClean="0"/>
              <a:t>x</a:t>
            </a:r>
            <a:r>
              <a:rPr lang="en-US" dirty="0" smtClean="0"/>
              <a:t> are given a higher weight in the reconstruction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Costs</a:t>
            </a:r>
            <a:endParaRPr lang="en-US" dirty="0"/>
          </a:p>
        </p:txBody>
      </p:sp>
      <p:sp>
        <p:nvSpPr>
          <p:cNvPr id="3" name="Content Placeholder 2"/>
          <p:cNvSpPr>
            <a:spLocks noGrp="1"/>
          </p:cNvSpPr>
          <p:nvPr>
            <p:ph idx="1"/>
          </p:nvPr>
        </p:nvSpPr>
        <p:spPr/>
        <p:txBody>
          <a:bodyPr/>
          <a:lstStyle/>
          <a:p>
            <a:r>
              <a:rPr lang="en-US" dirty="0" smtClean="0"/>
              <a:t>For Example LLE is:</a:t>
            </a:r>
          </a:p>
          <a:p>
            <a:pPr lvl="1"/>
            <a:r>
              <a:rPr lang="en-US" dirty="0" smtClean="0"/>
              <a:t>KNN: O(N log N) </a:t>
            </a:r>
          </a:p>
          <a:p>
            <a:pPr lvl="1"/>
            <a:r>
              <a:rPr lang="en-US" dirty="0" smtClean="0"/>
              <a:t>Finding Weights: O(N D K</a:t>
            </a:r>
            <a:r>
              <a:rPr lang="en-US" baseline="30000" dirty="0" smtClean="0"/>
              <a:t>3</a:t>
            </a:r>
            <a:r>
              <a:rPr lang="en-US" dirty="0" smtClean="0"/>
              <a:t>) </a:t>
            </a:r>
          </a:p>
          <a:p>
            <a:pPr lvl="1"/>
            <a:r>
              <a:rPr lang="en-US" dirty="0" smtClean="0"/>
              <a:t>Solving </a:t>
            </a:r>
            <a:r>
              <a:rPr lang="en-US" dirty="0" err="1" smtClean="0"/>
              <a:t>Eigenproblem</a:t>
            </a:r>
            <a:r>
              <a:rPr lang="en-US" dirty="0" smtClean="0"/>
              <a:t>: O(dN</a:t>
            </a:r>
            <a:r>
              <a:rPr lang="en-US" baseline="30000" dirty="0" smtClean="0"/>
              <a:t>2</a:t>
            </a:r>
            <a:r>
              <a:rPr lang="en-US" dirty="0" smtClean="0"/>
              <a:t>)</a:t>
            </a:r>
          </a:p>
          <a:p>
            <a:r>
              <a:rPr lang="en-US" dirty="0" smtClean="0"/>
              <a:t>Since N is the number of pixels in the image these calculations can become daunting  </a:t>
            </a:r>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Sample Extensions or Landmarks</a:t>
            </a:r>
            <a:endParaRPr lang="en-US" dirty="0"/>
          </a:p>
        </p:txBody>
      </p:sp>
      <p:sp>
        <p:nvSpPr>
          <p:cNvPr id="3" name="Content Placeholder 2"/>
          <p:cNvSpPr>
            <a:spLocks noGrp="1"/>
          </p:cNvSpPr>
          <p:nvPr>
            <p:ph idx="1"/>
          </p:nvPr>
        </p:nvSpPr>
        <p:spPr/>
        <p:txBody>
          <a:bodyPr/>
          <a:lstStyle/>
          <a:p>
            <a:r>
              <a:rPr lang="en-US" dirty="0" smtClean="0"/>
              <a:t>The basic idea is build the neighborhood graph with a small subset of the available points and then find the minimum eigenvectors.</a:t>
            </a:r>
          </a:p>
          <a:p>
            <a:r>
              <a:rPr lang="en-US" dirty="0" smtClean="0"/>
              <a:t>Those points not chosen as landmarks use the embeddings of their </a:t>
            </a:r>
            <a:r>
              <a:rPr lang="en-US" dirty="0" err="1" smtClean="0"/>
              <a:t>k</a:t>
            </a:r>
            <a:r>
              <a:rPr lang="en-US" dirty="0" smtClean="0"/>
              <a:t>-nearest landmarks to define their embedding.</a:t>
            </a:r>
          </a:p>
          <a:p>
            <a:r>
              <a:rPr lang="en-US" dirty="0" smtClean="0"/>
              <a:t>We sacrifice embedding accuracy for vastly improved speed and storage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 Set</a:t>
            </a:r>
            <a:br>
              <a:rPr lang="en-US" dirty="0" smtClean="0"/>
            </a:br>
            <a:r>
              <a:rPr lang="en-US" dirty="0" smtClean="0"/>
              <a:t>Land Classification</a:t>
            </a:r>
            <a:endParaRPr lang="en-US" dirty="0"/>
          </a:p>
        </p:txBody>
      </p:sp>
      <p:pic>
        <p:nvPicPr>
          <p:cNvPr id="5" name="Picture 4"/>
          <p:cNvPicPr>
            <a:picLocks noChangeAspect="1"/>
          </p:cNvPicPr>
          <p:nvPr/>
        </p:nvPicPr>
        <p:blipFill>
          <a:blip r:embed="rId3"/>
          <a:stretch>
            <a:fillRect/>
          </a:stretch>
        </p:blipFill>
        <p:spPr>
          <a:xfrm>
            <a:off x="101600" y="1902733"/>
            <a:ext cx="3860800" cy="4955267"/>
          </a:xfrm>
          <a:prstGeom prst="rect">
            <a:avLst/>
          </a:prstGeom>
        </p:spPr>
      </p:pic>
      <p:pic>
        <p:nvPicPr>
          <p:cNvPr id="6" name="Picture 5"/>
          <p:cNvPicPr>
            <a:picLocks noChangeAspect="1"/>
          </p:cNvPicPr>
          <p:nvPr/>
        </p:nvPicPr>
        <p:blipFill>
          <a:blip r:embed="rId4"/>
          <a:stretch>
            <a:fillRect/>
          </a:stretch>
        </p:blipFill>
        <p:spPr>
          <a:xfrm>
            <a:off x="4336868" y="2743200"/>
            <a:ext cx="4349931" cy="3086100"/>
          </a:xfrm>
          <a:prstGeom prst="rect">
            <a:avLst/>
          </a:prstGeom>
        </p:spPr>
      </p:pic>
      <p:sp>
        <p:nvSpPr>
          <p:cNvPr id="7" name="TextBox 6"/>
          <p:cNvSpPr txBox="1"/>
          <p:nvPr/>
        </p:nvSpPr>
        <p:spPr>
          <a:xfrm>
            <a:off x="685800" y="1611868"/>
            <a:ext cx="3276600" cy="369332"/>
          </a:xfrm>
          <a:prstGeom prst="rect">
            <a:avLst/>
          </a:prstGeom>
          <a:noFill/>
        </p:spPr>
        <p:txBody>
          <a:bodyPr wrap="square" rtlCol="0">
            <a:spAutoFit/>
          </a:bodyPr>
          <a:lstStyle/>
          <a:p>
            <a:r>
              <a:rPr lang="en-US" dirty="0" smtClean="0"/>
              <a:t>PROBE1 HSI Image</a:t>
            </a:r>
            <a:endParaRPr lang="en-US" dirty="0"/>
          </a:p>
        </p:txBody>
      </p:sp>
      <p:sp>
        <p:nvSpPr>
          <p:cNvPr id="8" name="TextBox 7"/>
          <p:cNvSpPr txBox="1"/>
          <p:nvPr/>
        </p:nvSpPr>
        <p:spPr>
          <a:xfrm>
            <a:off x="4800600" y="1688068"/>
            <a:ext cx="3276600" cy="369332"/>
          </a:xfrm>
          <a:prstGeom prst="rect">
            <a:avLst/>
          </a:prstGeom>
          <a:noFill/>
        </p:spPr>
        <p:txBody>
          <a:bodyPr wrap="square" rtlCol="0">
            <a:spAutoFit/>
          </a:bodyPr>
          <a:lstStyle/>
          <a:p>
            <a:r>
              <a:rPr lang="en-US" dirty="0" smtClean="0"/>
              <a:t>Ground Classification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and Libraries</a:t>
            </a:r>
            <a:endParaRPr lang="en-US" dirty="0"/>
          </a:p>
        </p:txBody>
      </p:sp>
      <p:sp>
        <p:nvSpPr>
          <p:cNvPr id="3" name="Content Placeholder 2"/>
          <p:cNvSpPr>
            <a:spLocks noGrp="1"/>
          </p:cNvSpPr>
          <p:nvPr>
            <p:ph idx="1"/>
          </p:nvPr>
        </p:nvSpPr>
        <p:spPr/>
        <p:txBody>
          <a:bodyPr/>
          <a:lstStyle/>
          <a:p>
            <a:r>
              <a:rPr lang="en-US" dirty="0" smtClean="0"/>
              <a:t>IDL/ENVI</a:t>
            </a:r>
          </a:p>
          <a:p>
            <a:pPr lvl="1"/>
            <a:r>
              <a:rPr lang="en-US" dirty="0" smtClean="0"/>
              <a:t>Loading and classification of images</a:t>
            </a:r>
          </a:p>
          <a:p>
            <a:r>
              <a:rPr lang="en-US" dirty="0" smtClean="0"/>
              <a:t>Matlab</a:t>
            </a:r>
          </a:p>
          <a:p>
            <a:pPr lvl="1"/>
            <a:r>
              <a:rPr lang="en-US" dirty="0" smtClean="0"/>
              <a:t>Prototyping</a:t>
            </a:r>
          </a:p>
          <a:p>
            <a:r>
              <a:rPr lang="en-US" dirty="0" smtClean="0"/>
              <a:t>Dimensionality Reduction Toolbox (Matlab)</a:t>
            </a:r>
          </a:p>
          <a:p>
            <a:pPr lvl="1"/>
            <a:r>
              <a:rPr lang="en-US" dirty="0" smtClean="0"/>
              <a:t>Testing and validation</a:t>
            </a:r>
          </a:p>
          <a:p>
            <a:r>
              <a:rPr lang="en-US" dirty="0" smtClean="0"/>
              <a:t>C++</a:t>
            </a:r>
          </a:p>
          <a:p>
            <a:pPr lvl="1"/>
            <a:r>
              <a:rPr lang="en-US" dirty="0" smtClean="0"/>
              <a:t>LLE and Kernel PCA with landmark algorithms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and Libraries</a:t>
            </a:r>
            <a:endParaRPr lang="en-US" dirty="0"/>
          </a:p>
        </p:txBody>
      </p:sp>
      <p:sp>
        <p:nvSpPr>
          <p:cNvPr id="3" name="Content Placeholder 2"/>
          <p:cNvSpPr>
            <a:spLocks noGrp="1"/>
          </p:cNvSpPr>
          <p:nvPr>
            <p:ph idx="1"/>
          </p:nvPr>
        </p:nvSpPr>
        <p:spPr/>
        <p:txBody>
          <a:bodyPr/>
          <a:lstStyle/>
          <a:p>
            <a:r>
              <a:rPr lang="en-US" dirty="0" smtClean="0"/>
              <a:t>BLAS and </a:t>
            </a:r>
            <a:r>
              <a:rPr lang="en-US" dirty="0" smtClean="0"/>
              <a:t>LAPACK (C++)</a:t>
            </a:r>
          </a:p>
          <a:p>
            <a:pPr lvl="1"/>
            <a:r>
              <a:rPr lang="en-US" dirty="0" smtClean="0"/>
              <a:t>Linear algebra and</a:t>
            </a:r>
            <a:r>
              <a:rPr lang="en-US" dirty="0" smtClean="0"/>
              <a:t> </a:t>
            </a:r>
            <a:r>
              <a:rPr lang="en-US" dirty="0" err="1" smtClean="0"/>
              <a:t>e</a:t>
            </a:r>
            <a:r>
              <a:rPr lang="en-US" dirty="0" err="1" smtClean="0"/>
              <a:t>igensolvers</a:t>
            </a:r>
            <a:endParaRPr lang="en-US" dirty="0" smtClean="0"/>
          </a:p>
          <a:p>
            <a:r>
              <a:rPr lang="en-US" dirty="0" smtClean="0"/>
              <a:t>ANN: Approximate Nearest Neighbor </a:t>
            </a:r>
            <a:r>
              <a:rPr lang="en-US" dirty="0" smtClean="0"/>
              <a:t>Searching (C++)</a:t>
            </a:r>
          </a:p>
          <a:p>
            <a:pPr lvl="1"/>
            <a:r>
              <a:rPr lang="en-US" dirty="0" smtClean="0"/>
              <a:t>Finds the approximate</a:t>
            </a:r>
            <a:r>
              <a:rPr lang="en-US" dirty="0" smtClean="0"/>
              <a:t> or exact nearest </a:t>
            </a:r>
            <a:r>
              <a:rPr lang="en-US" dirty="0" smtClean="0"/>
              <a:t>neighbors for a graph</a:t>
            </a:r>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Dimensional Data</a:t>
            </a:r>
            <a:endParaRPr lang="en-US" dirty="0"/>
          </a:p>
        </p:txBody>
      </p:sp>
      <p:sp>
        <p:nvSpPr>
          <p:cNvPr id="3" name="Content Placeholder 2"/>
          <p:cNvSpPr>
            <a:spLocks noGrp="1"/>
          </p:cNvSpPr>
          <p:nvPr>
            <p:ph idx="1"/>
          </p:nvPr>
        </p:nvSpPr>
        <p:spPr/>
        <p:txBody>
          <a:bodyPr/>
          <a:lstStyle/>
          <a:p>
            <a:r>
              <a:rPr lang="en-US" dirty="0" smtClean="0"/>
              <a:t>Data that contains many readings for each object</a:t>
            </a:r>
          </a:p>
          <a:p>
            <a:r>
              <a:rPr lang="en-US" dirty="0" smtClean="0"/>
              <a:t>Examples include:</a:t>
            </a:r>
          </a:p>
          <a:p>
            <a:pPr lvl="1"/>
            <a:r>
              <a:rPr lang="en-US" dirty="0" smtClean="0"/>
              <a:t>Medical</a:t>
            </a:r>
          </a:p>
          <a:p>
            <a:pPr lvl="1"/>
            <a:r>
              <a:rPr lang="en-US" dirty="0" smtClean="0"/>
              <a:t>Identification and Biometrics</a:t>
            </a:r>
          </a:p>
          <a:p>
            <a:pPr lvl="1"/>
            <a:r>
              <a:rPr lang="en-US" dirty="0" smtClean="0"/>
              <a:t>Polling and Questionnaires</a:t>
            </a:r>
          </a:p>
          <a:p>
            <a:pPr lvl="1"/>
            <a:r>
              <a:rPr lang="en-US" dirty="0" smtClean="0"/>
              <a:t>Imaging: Hyperspectral Images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Flow</a:t>
            </a:r>
            <a:endParaRPr lang="en-US" dirty="0"/>
          </a:p>
        </p:txBody>
      </p:sp>
      <p:graphicFrame>
        <p:nvGraphicFramePr>
          <p:cNvPr id="4" name="Diagram 3"/>
          <p:cNvGraphicFramePr/>
          <p:nvPr/>
        </p:nvGraphicFramePr>
        <p:xfrm>
          <a:off x="0" y="1417638"/>
          <a:ext cx="9144000" cy="49069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sp>
        <p:nvSpPr>
          <p:cNvPr id="3" name="Content Placeholder 2"/>
          <p:cNvSpPr>
            <a:spLocks noGrp="1"/>
          </p:cNvSpPr>
          <p:nvPr>
            <p:ph sz="half" idx="1"/>
          </p:nvPr>
        </p:nvSpPr>
        <p:spPr/>
        <p:txBody>
          <a:bodyPr/>
          <a:lstStyle/>
          <a:p>
            <a:r>
              <a:rPr lang="en-US" dirty="0" smtClean="0"/>
              <a:t>Make use of artificial data sets, used in manifold learning, which are defined in 3 dimensions but actually lie on a 2 dimensional manifold</a:t>
            </a:r>
            <a:endParaRPr lang="en-US"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4648200" y="1600200"/>
            <a:ext cx="4038600" cy="401694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pic>
        <p:nvPicPr>
          <p:cNvPr id="5" name="Picture 4"/>
          <p:cNvPicPr>
            <a:picLocks noChangeAspect="1"/>
          </p:cNvPicPr>
          <p:nvPr/>
        </p:nvPicPr>
        <p:blipFill>
          <a:blip r:embed="rId2"/>
          <a:stretch>
            <a:fillRect/>
          </a:stretch>
        </p:blipFill>
        <p:spPr>
          <a:xfrm>
            <a:off x="1447800" y="1219200"/>
            <a:ext cx="6063629" cy="507364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 Tests</a:t>
            </a:r>
            <a:endParaRPr lang="en-US" dirty="0"/>
          </a:p>
        </p:txBody>
      </p:sp>
      <p:pic>
        <p:nvPicPr>
          <p:cNvPr id="9" name="Picture 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0" y="994320"/>
            <a:ext cx="7315200" cy="58636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Sep &amp; Oct – Read literature, prototype algorithms, and write proposal document </a:t>
            </a:r>
          </a:p>
          <a:p>
            <a:r>
              <a:rPr lang="en-US" dirty="0" smtClean="0"/>
              <a:t>Oct &amp; Nov - Implement LLE and Kernel PCA in C++ and validate </a:t>
            </a:r>
            <a:r>
              <a:rPr lang="en-US" dirty="0"/>
              <a:t>a</a:t>
            </a:r>
            <a:r>
              <a:rPr lang="en-US" dirty="0" smtClean="0"/>
              <a:t>lgorithms  </a:t>
            </a:r>
          </a:p>
          <a:p>
            <a:r>
              <a:rPr lang="en-US" dirty="0" smtClean="0"/>
              <a:t>Dec – Prepare midterm </a:t>
            </a:r>
            <a:r>
              <a:rPr lang="en-US" dirty="0"/>
              <a:t>p</a:t>
            </a:r>
            <a:r>
              <a:rPr lang="en-US" dirty="0" smtClean="0"/>
              <a:t>resentation </a:t>
            </a:r>
          </a:p>
          <a:p>
            <a:r>
              <a:rPr lang="en-US" dirty="0" smtClean="0"/>
              <a:t>Jan – Link C++ code with IDL/ENVI   </a:t>
            </a:r>
          </a:p>
          <a:p>
            <a:r>
              <a:rPr lang="en-US" dirty="0" smtClean="0"/>
              <a:t>Feb &amp; March – Implement landmarks and validate </a:t>
            </a:r>
            <a:r>
              <a:rPr lang="en-US" dirty="0"/>
              <a:t>a</a:t>
            </a:r>
            <a:r>
              <a:rPr lang="en-US" dirty="0" smtClean="0"/>
              <a:t>lgorithms </a:t>
            </a:r>
          </a:p>
          <a:p>
            <a:r>
              <a:rPr lang="en-US" dirty="0" smtClean="0"/>
              <a:t>April – Use</a:t>
            </a:r>
            <a:r>
              <a:rPr lang="en-US" dirty="0" smtClean="0"/>
              <a:t> algorithms </a:t>
            </a:r>
            <a:r>
              <a:rPr lang="en-US" dirty="0" smtClean="0"/>
              <a:t>with and without</a:t>
            </a:r>
            <a:r>
              <a:rPr lang="en-US" dirty="0" smtClean="0"/>
              <a:t> landmarks </a:t>
            </a:r>
            <a:r>
              <a:rPr lang="en-US" dirty="0" smtClean="0"/>
              <a:t>on</a:t>
            </a:r>
            <a:r>
              <a:rPr lang="en-US" dirty="0" smtClean="0"/>
              <a:t> </a:t>
            </a:r>
            <a:r>
              <a:rPr lang="en-US" dirty="0" err="1" smtClean="0"/>
              <a:t>hyperspectral</a:t>
            </a:r>
            <a:r>
              <a:rPr lang="en-US" dirty="0" smtClean="0"/>
              <a:t> classification </a:t>
            </a:r>
            <a:r>
              <a:rPr lang="en-US" dirty="0" smtClean="0"/>
              <a:t>i</a:t>
            </a:r>
            <a:r>
              <a:rPr lang="en-US" dirty="0" smtClean="0"/>
              <a:t>mage  </a:t>
            </a:r>
            <a:endParaRPr lang="en-US" dirty="0" smtClean="0"/>
          </a:p>
          <a:p>
            <a:r>
              <a:rPr lang="en-US" dirty="0" smtClean="0"/>
              <a:t>May – Prepare final presentation</a:t>
            </a:r>
          </a:p>
          <a:p>
            <a:r>
              <a:rPr lang="en-US" dirty="0" smtClean="0"/>
              <a:t>If time permits: parallel implementation, other NLDR </a:t>
            </a:r>
            <a:r>
              <a:rPr lang="en-US" dirty="0" smtClean="0"/>
              <a:t>algorithms, automatic </a:t>
            </a:r>
            <a:r>
              <a:rPr lang="en-US" dirty="0" smtClean="0"/>
              <a:t>KNN selection</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5791200"/>
          </a:xfrm>
        </p:spPr>
        <p:txBody>
          <a:bodyPr>
            <a:normAutofit fontScale="70000" lnSpcReduction="20000"/>
          </a:bodyPr>
          <a:lstStyle/>
          <a:p>
            <a:r>
              <a:rPr lang="en-US" dirty="0" smtClean="0"/>
              <a:t>An Introduction to Local Linear Embedding</a:t>
            </a:r>
          </a:p>
          <a:p>
            <a:pPr lvl="1"/>
            <a:r>
              <a:rPr lang="en-US" dirty="0" smtClean="0"/>
              <a:t>Saul and </a:t>
            </a:r>
            <a:r>
              <a:rPr lang="en-US" dirty="0" err="1" smtClean="0"/>
              <a:t>Roweis</a:t>
            </a:r>
            <a:r>
              <a:rPr lang="en-US" dirty="0" smtClean="0"/>
              <a:t>, 2001</a:t>
            </a:r>
          </a:p>
          <a:p>
            <a:r>
              <a:rPr lang="en-US" dirty="0" smtClean="0"/>
              <a:t>Kernel Principle Component Analysis</a:t>
            </a:r>
          </a:p>
          <a:p>
            <a:pPr lvl="1"/>
            <a:r>
              <a:rPr lang="en-US" dirty="0" err="1" smtClean="0"/>
              <a:t>Scholkopf</a:t>
            </a:r>
            <a:r>
              <a:rPr lang="en-US" dirty="0" smtClean="0"/>
              <a:t>, </a:t>
            </a:r>
            <a:r>
              <a:rPr lang="en-US" dirty="0" err="1" smtClean="0"/>
              <a:t>Smola</a:t>
            </a:r>
            <a:r>
              <a:rPr lang="en-US" dirty="0" smtClean="0"/>
              <a:t> and Muller, 2004</a:t>
            </a:r>
          </a:p>
          <a:p>
            <a:r>
              <a:rPr lang="en-US" baseline="0" dirty="0" smtClean="0"/>
              <a:t>Out-of-Sample Extensions for LLE, </a:t>
            </a:r>
            <a:r>
              <a:rPr lang="en-US" baseline="0" dirty="0" err="1" smtClean="0"/>
              <a:t>Isomap</a:t>
            </a:r>
            <a:r>
              <a:rPr lang="en-US" baseline="0" dirty="0" smtClean="0"/>
              <a:t>,</a:t>
            </a:r>
            <a:r>
              <a:rPr lang="en-US" dirty="0" smtClean="0"/>
              <a:t> </a:t>
            </a:r>
            <a:r>
              <a:rPr lang="en-US" baseline="0" dirty="0" smtClean="0"/>
              <a:t>MDS, </a:t>
            </a:r>
            <a:r>
              <a:rPr lang="en-US" baseline="0" dirty="0" err="1" smtClean="0"/>
              <a:t>Eigenmaps</a:t>
            </a:r>
            <a:r>
              <a:rPr lang="en-US" baseline="0" dirty="0" smtClean="0"/>
              <a:t>, and Spectral Clustering</a:t>
            </a:r>
          </a:p>
          <a:p>
            <a:pPr lvl="1"/>
            <a:r>
              <a:rPr lang="en-US" baseline="0" dirty="0" err="1" smtClean="0"/>
              <a:t>Bengio</a:t>
            </a:r>
            <a:r>
              <a:rPr lang="en-US" baseline="0" dirty="0" smtClean="0"/>
              <a:t>, </a:t>
            </a:r>
            <a:r>
              <a:rPr lang="en-US" baseline="0" dirty="0" err="1" smtClean="0"/>
              <a:t>Paiement</a:t>
            </a:r>
            <a:r>
              <a:rPr lang="en-US" baseline="0" dirty="0" smtClean="0"/>
              <a:t> and Vincent, 2003</a:t>
            </a:r>
          </a:p>
          <a:p>
            <a:r>
              <a:rPr lang="en-US" dirty="0" smtClean="0"/>
              <a:t>A Weighted Kernel PCA Formulation with Out of Sample Extension</a:t>
            </a:r>
          </a:p>
          <a:p>
            <a:pPr lvl="1"/>
            <a:r>
              <a:rPr lang="en-US" dirty="0" err="1" smtClean="0"/>
              <a:t>Alzate</a:t>
            </a:r>
            <a:r>
              <a:rPr lang="en-US" dirty="0" smtClean="0"/>
              <a:t>, 2006</a:t>
            </a:r>
          </a:p>
          <a:p>
            <a:r>
              <a:rPr lang="en-US" dirty="0" err="1" smtClean="0"/>
              <a:t>Exploting</a:t>
            </a:r>
            <a:r>
              <a:rPr lang="en-US" dirty="0" smtClean="0"/>
              <a:t> Manifold Geometry in Hyperspectral Imagery</a:t>
            </a:r>
          </a:p>
          <a:p>
            <a:pPr lvl="1"/>
            <a:r>
              <a:rPr lang="en-US" dirty="0" smtClean="0"/>
              <a:t>Bachmann, Ainsworth and </a:t>
            </a:r>
            <a:r>
              <a:rPr lang="en-US" dirty="0" err="1" smtClean="0"/>
              <a:t>Fusina</a:t>
            </a:r>
            <a:r>
              <a:rPr lang="en-US" dirty="0" smtClean="0"/>
              <a:t>, 2005</a:t>
            </a:r>
          </a:p>
          <a:p>
            <a:r>
              <a:rPr lang="en-US" dirty="0" smtClean="0"/>
              <a:t>Dimensionality </a:t>
            </a:r>
            <a:r>
              <a:rPr lang="en-US" dirty="0" err="1" smtClean="0"/>
              <a:t>Reducation</a:t>
            </a:r>
            <a:r>
              <a:rPr lang="en-US" dirty="0" smtClean="0"/>
              <a:t>: A </a:t>
            </a:r>
            <a:r>
              <a:rPr lang="en-US" dirty="0" err="1" smtClean="0"/>
              <a:t>Comparitive</a:t>
            </a:r>
            <a:r>
              <a:rPr lang="en-US" dirty="0" smtClean="0"/>
              <a:t> Review</a:t>
            </a:r>
          </a:p>
          <a:p>
            <a:pPr lvl="1"/>
            <a:r>
              <a:rPr lang="en-US" dirty="0" err="1" smtClean="0"/>
              <a:t>Maaten</a:t>
            </a:r>
            <a:r>
              <a:rPr lang="en-US" dirty="0" smtClean="0"/>
              <a:t>, </a:t>
            </a:r>
            <a:r>
              <a:rPr lang="en-US" dirty="0" err="1" smtClean="0"/>
              <a:t>Postma</a:t>
            </a:r>
            <a:r>
              <a:rPr lang="en-US" dirty="0" smtClean="0"/>
              <a:t> and </a:t>
            </a:r>
            <a:r>
              <a:rPr lang="en-US" dirty="0" err="1" smtClean="0"/>
              <a:t>Herik</a:t>
            </a:r>
            <a:r>
              <a:rPr lang="en-US" dirty="0" smtClean="0"/>
              <a:t>, 2008</a:t>
            </a:r>
          </a:p>
          <a:p>
            <a:r>
              <a:rPr lang="en-US" dirty="0" smtClean="0"/>
              <a:t>ANN: A Library for Approximate Nearest Neighbor Searching</a:t>
            </a:r>
          </a:p>
          <a:p>
            <a:pPr lvl="1"/>
            <a:r>
              <a:rPr lang="en-US" dirty="0" smtClean="0"/>
              <a:t>Mount and </a:t>
            </a:r>
            <a:r>
              <a:rPr lang="en-US" dirty="0" err="1" smtClean="0"/>
              <a:t>Arya</a:t>
            </a:r>
            <a:r>
              <a:rPr lang="en-US" dirty="0" smtClean="0"/>
              <a:t>, 2010</a:t>
            </a:r>
          </a:p>
          <a:p>
            <a:pPr lvl="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If you have no </a:t>
            </a:r>
            <a:r>
              <a:rPr lang="en-US" dirty="0" smtClean="0"/>
              <a:t>questions </a:t>
            </a:r>
            <a:r>
              <a:rPr lang="en-US" dirty="0" smtClean="0"/>
              <a:t>here </a:t>
            </a:r>
            <a:r>
              <a:rPr lang="en-US" dirty="0" smtClean="0"/>
              <a:t>is picture of my new kittens Barely and Hops to entertain you</a:t>
            </a:r>
            <a:endParaRPr lang="en-US" dirty="0"/>
          </a:p>
        </p:txBody>
      </p:sp>
      <p:pic>
        <p:nvPicPr>
          <p:cNvPr id="4" name="Picture 3"/>
          <p:cNvPicPr>
            <a:picLocks noChangeAspect="1"/>
          </p:cNvPicPr>
          <p:nvPr/>
        </p:nvPicPr>
        <p:blipFill>
          <a:blip r:embed="rId2"/>
          <a:stretch>
            <a:fillRect/>
          </a:stretch>
        </p:blipFill>
        <p:spPr>
          <a:xfrm>
            <a:off x="2133600" y="2743200"/>
            <a:ext cx="5105400" cy="380777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Hyperspectral Imagery</a:t>
            </a:r>
            <a:endParaRPr lang="en-US" dirty="0"/>
          </a:p>
        </p:txBody>
      </p:sp>
      <p:sp>
        <p:nvSpPr>
          <p:cNvPr id="3" name="Content Placeholder 2"/>
          <p:cNvSpPr>
            <a:spLocks noGrp="1"/>
          </p:cNvSpPr>
          <p:nvPr>
            <p:ph idx="1"/>
          </p:nvPr>
        </p:nvSpPr>
        <p:spPr/>
        <p:txBody>
          <a:bodyPr>
            <a:normAutofit lnSpcReduction="10000"/>
          </a:bodyPr>
          <a:lstStyle/>
          <a:p>
            <a:r>
              <a:rPr lang="en-US" dirty="0" smtClean="0"/>
              <a:t>A black and white digital image contains 1 spectral band</a:t>
            </a:r>
          </a:p>
          <a:p>
            <a:pPr lvl="1"/>
            <a:r>
              <a:rPr lang="en-US" dirty="0" smtClean="0"/>
              <a:t>A numerical value represents intensity</a:t>
            </a:r>
          </a:p>
          <a:p>
            <a:pPr lvl="1"/>
            <a:r>
              <a:rPr lang="en-US" dirty="0" smtClean="0"/>
              <a:t>For example an integer between 0 and 255 </a:t>
            </a:r>
          </a:p>
          <a:p>
            <a:r>
              <a:rPr lang="en-US" dirty="0" smtClean="0"/>
              <a:t>A color digital image contains 3 spectral bands</a:t>
            </a:r>
          </a:p>
          <a:p>
            <a:pPr lvl="1"/>
            <a:r>
              <a:rPr lang="en-US" dirty="0" smtClean="0"/>
              <a:t>Red, blue and green</a:t>
            </a:r>
          </a:p>
          <a:p>
            <a:r>
              <a:rPr lang="en-US" dirty="0" smtClean="0"/>
              <a:t>A Hyperspectral digital image contains hundreds of spectral bands </a:t>
            </a:r>
          </a:p>
          <a:p>
            <a:pPr lvl="1"/>
            <a:r>
              <a:rPr lang="en-US" dirty="0" smtClean="0"/>
              <a:t>Visible, infrared, ultraviolet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Hyperspectral Imagery</a:t>
            </a:r>
            <a:endParaRPr lang="en-US" dirty="0"/>
          </a:p>
        </p:txBody>
      </p:sp>
      <p:pic>
        <p:nvPicPr>
          <p:cNvPr id="4" name="Picture 3"/>
          <p:cNvPicPr>
            <a:picLocks noChangeAspect="1"/>
          </p:cNvPicPr>
          <p:nvPr/>
        </p:nvPicPr>
        <p:blipFill>
          <a:blip r:embed="rId2"/>
          <a:stretch>
            <a:fillRect/>
          </a:stretch>
        </p:blipFill>
        <p:spPr>
          <a:xfrm rot="5400000">
            <a:off x="1886181" y="64857"/>
            <a:ext cx="5219239" cy="7924800"/>
          </a:xfrm>
          <a:prstGeom prst="rect">
            <a:avLst/>
          </a:prstGeom>
        </p:spPr>
      </p:pic>
      <p:sp>
        <p:nvSpPr>
          <p:cNvPr id="5" name="Rectangle 4"/>
          <p:cNvSpPr/>
          <p:nvPr/>
        </p:nvSpPr>
        <p:spPr>
          <a:xfrm>
            <a:off x="4724400" y="3276600"/>
            <a:ext cx="762000" cy="213360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Hyperspectral Imagery</a:t>
            </a:r>
            <a:endParaRPr lang="en-US" dirty="0"/>
          </a:p>
        </p:txBody>
      </p:sp>
      <p:pic>
        <p:nvPicPr>
          <p:cNvPr id="4" name="Content Placeholder 3" descr="howsensorworks.png"/>
          <p:cNvPicPr>
            <a:picLocks noGrp="1" noChangeAspect="1"/>
          </p:cNvPicPr>
          <p:nvPr>
            <p:ph sz="half" idx="1"/>
          </p:nvPr>
        </p:nvPicPr>
        <p:blipFill>
          <a:blip r:embed="rId2"/>
          <a:stretch>
            <a:fillRect/>
          </a:stretch>
        </p:blipFill>
        <p:spPr>
          <a:xfrm>
            <a:off x="457200" y="2382264"/>
            <a:ext cx="4038600" cy="2799336"/>
          </a:xfrm>
        </p:spPr>
      </p:pic>
      <p:sp>
        <p:nvSpPr>
          <p:cNvPr id="6" name="Content Placeholder 5"/>
          <p:cNvSpPr>
            <a:spLocks noGrp="1"/>
          </p:cNvSpPr>
          <p:nvPr>
            <p:ph sz="half" idx="2"/>
          </p:nvPr>
        </p:nvSpPr>
        <p:spPr/>
        <p:txBody>
          <a:bodyPr/>
          <a:lstStyle/>
          <a:p>
            <a:r>
              <a:rPr lang="en-US" dirty="0" smtClean="0"/>
              <a:t>Sensor takes readings one line at a time for all </a:t>
            </a:r>
            <a:r>
              <a:rPr lang="en-US" dirty="0" smtClean="0"/>
              <a:t>bands - push broom</a:t>
            </a:r>
          </a:p>
          <a:p>
            <a:r>
              <a:rPr lang="en-US" dirty="0" smtClean="0"/>
              <a:t>May have to fly multiple swaths to complete one image</a:t>
            </a:r>
          </a:p>
          <a:p>
            <a:r>
              <a:rPr lang="en-US" dirty="0" smtClean="0"/>
              <a:t>Data is corrected for errors and false readings caused by vibrations and atmospheric scattering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Hyperspectral Imagery</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Hyperspectral Cube</a:t>
            </a:r>
          </a:p>
          <a:p>
            <a:r>
              <a:rPr lang="en-US" dirty="0" smtClean="0"/>
              <a:t>Each pixel has an associated vector of sensor </a:t>
            </a:r>
            <a:r>
              <a:rPr lang="en-US" dirty="0" smtClean="0"/>
              <a:t>readings </a:t>
            </a:r>
            <a:r>
              <a:rPr lang="en-US" dirty="0" smtClean="0"/>
              <a:t>for specific wavelengths</a:t>
            </a:r>
          </a:p>
          <a:p>
            <a:r>
              <a:rPr lang="en-US" dirty="0" smtClean="0"/>
              <a:t>Typical Images are at least 1000x1000 pixels with 150 bands</a:t>
            </a:r>
          </a:p>
          <a:p>
            <a:r>
              <a:rPr lang="en-US" dirty="0" smtClean="0"/>
              <a:t>150 million data points</a:t>
            </a:r>
          </a:p>
          <a:p>
            <a:r>
              <a:rPr lang="en-US" dirty="0" smtClean="0"/>
              <a:t>~300 </a:t>
            </a:r>
            <a:r>
              <a:rPr lang="en-US" dirty="0" smtClean="0"/>
              <a:t>megabytes </a:t>
            </a:r>
            <a:endParaRPr lang="en-US" dirty="0"/>
          </a:p>
        </p:txBody>
      </p:sp>
      <p:pic>
        <p:nvPicPr>
          <p:cNvPr id="6" name="Picture 5"/>
          <p:cNvPicPr>
            <a:picLocks noChangeAspect="1"/>
          </p:cNvPicPr>
          <p:nvPr/>
        </p:nvPicPr>
        <p:blipFill>
          <a:blip r:embed="rId2"/>
          <a:stretch>
            <a:fillRect/>
          </a:stretch>
        </p:blipFill>
        <p:spPr>
          <a:xfrm>
            <a:off x="4749800" y="1752600"/>
            <a:ext cx="3937000" cy="393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Advantages/Disadvantages</a:t>
            </a:r>
            <a:endParaRPr lang="en-US" dirty="0"/>
          </a:p>
        </p:txBody>
      </p:sp>
      <p:sp>
        <p:nvSpPr>
          <p:cNvPr id="3" name="Content Placeholder 2"/>
          <p:cNvSpPr>
            <a:spLocks noGrp="1"/>
          </p:cNvSpPr>
          <p:nvPr>
            <p:ph sz="half" idx="1"/>
          </p:nvPr>
        </p:nvSpPr>
        <p:spPr/>
        <p:txBody>
          <a:bodyPr>
            <a:normAutofit/>
          </a:bodyPr>
          <a:lstStyle/>
          <a:p>
            <a:r>
              <a:rPr lang="en-US" dirty="0" smtClean="0"/>
              <a:t>More data = better chance for discovery </a:t>
            </a:r>
          </a:p>
          <a:p>
            <a:r>
              <a:rPr lang="en-US" dirty="0" smtClean="0"/>
              <a:t>Materials show vastly different properties in different wavelengths</a:t>
            </a:r>
          </a:p>
          <a:p>
            <a:r>
              <a:rPr lang="en-US" dirty="0" smtClean="0"/>
              <a:t>Proven in areas of agriculture, mineralogy, and surveillance  </a:t>
            </a:r>
          </a:p>
          <a:p>
            <a:pPr>
              <a:buNone/>
            </a:pPr>
            <a:endParaRPr lang="en-US" dirty="0" smtClean="0"/>
          </a:p>
        </p:txBody>
      </p:sp>
      <p:sp>
        <p:nvSpPr>
          <p:cNvPr id="4" name="Content Placeholder 3"/>
          <p:cNvSpPr>
            <a:spLocks noGrp="1"/>
          </p:cNvSpPr>
          <p:nvPr>
            <p:ph sz="half" idx="2"/>
          </p:nvPr>
        </p:nvSpPr>
        <p:spPr/>
        <p:txBody>
          <a:bodyPr>
            <a:normAutofit/>
          </a:bodyPr>
          <a:lstStyle/>
          <a:p>
            <a:r>
              <a:rPr lang="en-US" dirty="0" smtClean="0"/>
              <a:t>Storage cost</a:t>
            </a:r>
          </a:p>
          <a:p>
            <a:r>
              <a:rPr lang="en-US" dirty="0" smtClean="0"/>
              <a:t>Transmission cost</a:t>
            </a:r>
          </a:p>
          <a:p>
            <a:r>
              <a:rPr lang="en-US" dirty="0" smtClean="0"/>
              <a:t>Analysis </a:t>
            </a:r>
            <a:r>
              <a:rPr lang="en-US" dirty="0" smtClean="0"/>
              <a:t>cost</a:t>
            </a:r>
          </a:p>
          <a:p>
            <a:r>
              <a:rPr lang="en-US" dirty="0" smtClean="0"/>
              <a:t>Too much information for human </a:t>
            </a:r>
            <a:r>
              <a:rPr lang="en-US" dirty="0" smtClean="0"/>
              <a:t>processing </a:t>
            </a:r>
          </a:p>
          <a:p>
            <a:pPr lvl="1"/>
            <a:r>
              <a:rPr lang="en-US" dirty="0" smtClean="0"/>
              <a:t>Must rely on computer algorithms to process images</a:t>
            </a:r>
            <a:r>
              <a:rPr lang="en-US" dirty="0" smtClean="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Due to volume of data, to make analyzing, transmission, and storage easier, we seek to reduce to dimensionality of the data without sacrificing too much of the intrinsic structure of the </a:t>
            </a:r>
            <a:r>
              <a:rPr lang="en-US" dirty="0" smtClean="0"/>
              <a:t>data</a:t>
            </a:r>
          </a:p>
          <a:p>
            <a:r>
              <a:rPr lang="en-US" dirty="0" smtClean="0"/>
              <a:t>We also seek to make differences between pixels more dramatic by throwing away similar information</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For</a:t>
            </a:r>
            <a:r>
              <a:rPr lang="en-US" dirty="0" smtClean="0"/>
              <a:t> Dimensionality Reduction</a:t>
            </a:r>
            <a:endParaRPr lang="en-US" dirty="0"/>
          </a:p>
        </p:txBody>
      </p:sp>
      <p:sp>
        <p:nvSpPr>
          <p:cNvPr id="3" name="Content Placeholder 2"/>
          <p:cNvSpPr>
            <a:spLocks noGrp="1"/>
          </p:cNvSpPr>
          <p:nvPr>
            <p:ph idx="1"/>
          </p:nvPr>
        </p:nvSpPr>
        <p:spPr/>
        <p:txBody>
          <a:bodyPr/>
          <a:lstStyle/>
          <a:p>
            <a:r>
              <a:rPr lang="en-US" dirty="0" smtClean="0"/>
              <a:t>Linear </a:t>
            </a:r>
          </a:p>
          <a:p>
            <a:pPr lvl="1"/>
            <a:r>
              <a:rPr lang="en-US" dirty="0" smtClean="0"/>
              <a:t>PCA</a:t>
            </a:r>
          </a:p>
          <a:p>
            <a:pPr lvl="1"/>
            <a:r>
              <a:rPr lang="en-US" dirty="0" smtClean="0"/>
              <a:t>Simple to implement and </a:t>
            </a:r>
            <a:r>
              <a:rPr lang="en-US" dirty="0" smtClean="0"/>
              <a:t>run, shown to perform worse on complex high dimensional data sets</a:t>
            </a:r>
          </a:p>
          <a:p>
            <a:r>
              <a:rPr lang="en-US" dirty="0" smtClean="0"/>
              <a:t>Nonlinear</a:t>
            </a:r>
          </a:p>
          <a:p>
            <a:pPr lvl="1"/>
            <a:r>
              <a:rPr lang="en-US" dirty="0" smtClean="0"/>
              <a:t>Local Linear Embedding</a:t>
            </a:r>
          </a:p>
          <a:p>
            <a:pPr lvl="1"/>
            <a:r>
              <a:rPr lang="en-US" dirty="0" smtClean="0"/>
              <a:t>Kernel PCA</a:t>
            </a:r>
          </a:p>
          <a:p>
            <a:pPr lvl="1"/>
            <a:r>
              <a:rPr lang="en-US" dirty="0" smtClean="0"/>
              <a:t>Many, many more …</a:t>
            </a:r>
            <a:endParaRPr lang="en-US" dirty="0" smtClean="0"/>
          </a:p>
          <a:p>
            <a:pPr lvl="1"/>
            <a:r>
              <a:rPr lang="en-US" dirty="0" smtClean="0"/>
              <a:t>Does not require manifold to be defined by linear vectors, </a:t>
            </a:r>
            <a:r>
              <a:rPr lang="en-US" dirty="0" smtClean="0"/>
              <a:t>but requires much more processing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1075</Words>
  <Application>Microsoft Macintosh PowerPoint</Application>
  <PresentationFormat>On-screen Show (4:3)</PresentationFormat>
  <Paragraphs>142</Paragraphs>
  <Slides>26</Slides>
  <Notes>3</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Nonlinear Dimensionality Reduction for Hyperspectral Image Classification </vt:lpstr>
      <vt:lpstr>High Dimensional Data</vt:lpstr>
      <vt:lpstr>Hyperspectral Imagery</vt:lpstr>
      <vt:lpstr>Hyperspectral Imagery</vt:lpstr>
      <vt:lpstr>Hyperspectral Imagery</vt:lpstr>
      <vt:lpstr>Hyperspectral Imagery</vt:lpstr>
      <vt:lpstr>Advantages/Disadvantages</vt:lpstr>
      <vt:lpstr>Dimensionality Reduction</vt:lpstr>
      <vt:lpstr>Techniques For Dimensionality Reduction</vt:lpstr>
      <vt:lpstr>Basic Method Behind Non-Linear Dimensionality Reduction</vt:lpstr>
      <vt:lpstr>Local Linear Embedding</vt:lpstr>
      <vt:lpstr>Local Linear Embedding</vt:lpstr>
      <vt:lpstr>Local Linear Embedding</vt:lpstr>
      <vt:lpstr>Kernel PCA</vt:lpstr>
      <vt:lpstr>Computation Costs</vt:lpstr>
      <vt:lpstr>Out of Sample Extensions or Landmarks</vt:lpstr>
      <vt:lpstr>Example Data Set Land Classification</vt:lpstr>
      <vt:lpstr>Software and Libraries</vt:lpstr>
      <vt:lpstr>Software and Libraries</vt:lpstr>
      <vt:lpstr>Software Flow</vt:lpstr>
      <vt:lpstr>Validation</vt:lpstr>
      <vt:lpstr>Validation</vt:lpstr>
      <vt:lpstr>Validation - Tests</vt:lpstr>
      <vt:lpstr>Timeline</vt:lpstr>
      <vt:lpstr>References</vt:lpstr>
      <vt:lpstr>Any 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Nonlinear Dimensionality Reduction </dc:title>
  <dc:creator>K LJ</dc:creator>
  <cp:lastModifiedBy>K LJ</cp:lastModifiedBy>
  <cp:revision>48</cp:revision>
  <dcterms:created xsi:type="dcterms:W3CDTF">2010-10-12T13:36:21Z</dcterms:created>
  <dcterms:modified xsi:type="dcterms:W3CDTF">2010-10-12T21:51:55Z</dcterms:modified>
</cp:coreProperties>
</file>