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7"/>
  </p:notesMasterIdLst>
  <p:handoutMasterIdLst>
    <p:handoutMasterId r:id="rId38"/>
  </p:handoutMasterIdLst>
  <p:sldIdLst>
    <p:sldId id="256" r:id="rId2"/>
    <p:sldId id="287" r:id="rId3"/>
    <p:sldId id="258" r:id="rId4"/>
    <p:sldId id="259" r:id="rId5"/>
    <p:sldId id="266" r:id="rId6"/>
    <p:sldId id="262" r:id="rId7"/>
    <p:sldId id="268" r:id="rId8"/>
    <p:sldId id="269" r:id="rId9"/>
    <p:sldId id="271" r:id="rId10"/>
    <p:sldId id="272" r:id="rId11"/>
    <p:sldId id="283" r:id="rId12"/>
    <p:sldId id="276" r:id="rId13"/>
    <p:sldId id="295" r:id="rId14"/>
    <p:sldId id="297" r:id="rId15"/>
    <p:sldId id="285" r:id="rId16"/>
    <p:sldId id="296" r:id="rId17"/>
    <p:sldId id="274" r:id="rId18"/>
    <p:sldId id="294" r:id="rId19"/>
    <p:sldId id="286" r:id="rId20"/>
    <p:sldId id="299" r:id="rId21"/>
    <p:sldId id="284" r:id="rId22"/>
    <p:sldId id="289" r:id="rId23"/>
    <p:sldId id="291" r:id="rId24"/>
    <p:sldId id="275" r:id="rId25"/>
    <p:sldId id="277" r:id="rId26"/>
    <p:sldId id="278" r:id="rId27"/>
    <p:sldId id="298" r:id="rId28"/>
    <p:sldId id="288" r:id="rId29"/>
    <p:sldId id="293" r:id="rId30"/>
    <p:sldId id="263" r:id="rId31"/>
    <p:sldId id="264" r:id="rId32"/>
    <p:sldId id="265" r:id="rId33"/>
    <p:sldId id="282" r:id="rId34"/>
    <p:sldId id="292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17" autoAdjust="0"/>
    <p:restoredTop sz="72934" autoAdjust="0"/>
  </p:normalViewPr>
  <p:slideViewPr>
    <p:cSldViewPr snapToObjects="1">
      <p:cViewPr varScale="1">
        <p:scale>
          <a:sx n="78" d="100"/>
          <a:sy n="78" d="100"/>
        </p:scale>
        <p:origin x="-10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F4083-7DD1-BA4A-9D64-6D0BA6BA6B8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9913ECA8-C02E-3647-A574-AC24B8034B0C}">
      <dgm:prSet phldrT="[Text]"/>
      <dgm:spPr/>
      <dgm:t>
        <a:bodyPr/>
        <a:lstStyle/>
        <a:p>
          <a:r>
            <a:rPr lang="en-US" dirty="0" smtClean="0"/>
            <a:t>Hyperspectral Image</a:t>
          </a:r>
          <a:br>
            <a:rPr lang="en-US" dirty="0" smtClean="0"/>
          </a:br>
          <a:r>
            <a:rPr lang="en-US" dirty="0" smtClean="0"/>
            <a:t>OR</a:t>
          </a:r>
          <a:br>
            <a:rPr lang="en-US" dirty="0" smtClean="0"/>
          </a:br>
          <a:r>
            <a:rPr lang="en-US" dirty="0" smtClean="0"/>
            <a:t>Artificial Data Set</a:t>
          </a:r>
          <a:endParaRPr lang="en-US" dirty="0"/>
        </a:p>
      </dgm:t>
    </dgm:pt>
    <dgm:pt modelId="{592B3E8A-3E36-8F4A-B43D-6D5D42B1E7BD}" type="parTrans" cxnId="{7F56E988-EB9E-D349-B676-9147A242A42F}">
      <dgm:prSet/>
      <dgm:spPr/>
      <dgm:t>
        <a:bodyPr/>
        <a:lstStyle/>
        <a:p>
          <a:endParaRPr lang="en-US"/>
        </a:p>
      </dgm:t>
    </dgm:pt>
    <dgm:pt modelId="{008EBBD0-6606-CD45-A5D9-7E09D61B61D0}" type="sibTrans" cxnId="{7F56E988-EB9E-D349-B676-9147A242A42F}">
      <dgm:prSet/>
      <dgm:spPr/>
      <dgm:t>
        <a:bodyPr/>
        <a:lstStyle/>
        <a:p>
          <a:endParaRPr lang="en-US"/>
        </a:p>
      </dgm:t>
    </dgm:pt>
    <dgm:pt modelId="{94BA8FF2-FB38-5240-A55A-661DFCE15FF8}">
      <dgm:prSet phldrT="[Text]"/>
      <dgm:spPr/>
      <dgm:t>
        <a:bodyPr/>
        <a:lstStyle/>
        <a:p>
          <a:r>
            <a:rPr lang="en-US" dirty="0" smtClean="0"/>
            <a:t>Read into IDL:</a:t>
          </a:r>
          <a:br>
            <a:rPr lang="en-US" dirty="0" smtClean="0"/>
          </a:br>
          <a:r>
            <a:rPr lang="en-US" dirty="0" smtClean="0"/>
            <a:t>Create Data Cube</a:t>
          </a:r>
          <a:endParaRPr lang="en-US" dirty="0"/>
        </a:p>
      </dgm:t>
    </dgm:pt>
    <dgm:pt modelId="{E09B29C1-E508-0244-BF67-E3F02639B8FB}" type="parTrans" cxnId="{F8B3E673-9AC6-8743-958A-E77D3E95CA22}">
      <dgm:prSet/>
      <dgm:spPr/>
      <dgm:t>
        <a:bodyPr/>
        <a:lstStyle/>
        <a:p>
          <a:endParaRPr lang="en-US"/>
        </a:p>
      </dgm:t>
    </dgm:pt>
    <dgm:pt modelId="{59141297-C456-1041-B823-A4D195B9AB86}" type="sibTrans" cxnId="{F8B3E673-9AC6-8743-958A-E77D3E95CA22}">
      <dgm:prSet/>
      <dgm:spPr/>
      <dgm:t>
        <a:bodyPr/>
        <a:lstStyle/>
        <a:p>
          <a:endParaRPr lang="en-US"/>
        </a:p>
      </dgm:t>
    </dgm:pt>
    <dgm:pt modelId="{1070B9D2-6E34-CB47-92DB-3B11439CBA10}">
      <dgm:prSet/>
      <dgm:spPr/>
      <dgm:t>
        <a:bodyPr/>
        <a:lstStyle/>
        <a:p>
          <a:r>
            <a:rPr lang="en-US" dirty="0" smtClean="0"/>
            <a:t>Read into C++:</a:t>
          </a:r>
          <a:br>
            <a:rPr lang="en-US" dirty="0" smtClean="0"/>
          </a:br>
          <a:r>
            <a:rPr lang="en-US" dirty="0" smtClean="0"/>
            <a:t>DR Algorithm</a:t>
          </a:r>
          <a:br>
            <a:rPr lang="en-US" dirty="0" smtClean="0"/>
          </a:br>
          <a:r>
            <a:rPr lang="en-US" dirty="0" smtClean="0"/>
            <a:t>ANN</a:t>
          </a:r>
          <a:br>
            <a:rPr lang="en-US" dirty="0" smtClean="0"/>
          </a:br>
          <a:r>
            <a:rPr lang="en-US" dirty="0" smtClean="0"/>
            <a:t>LAPACK</a:t>
          </a:r>
          <a:br>
            <a:rPr lang="en-US" dirty="0" smtClean="0"/>
          </a:br>
          <a:r>
            <a:rPr lang="en-US" dirty="0" smtClean="0"/>
            <a:t>BLAS</a:t>
          </a:r>
          <a:br>
            <a:rPr lang="en-US" dirty="0" smtClean="0"/>
          </a:br>
          <a:r>
            <a:rPr lang="en-US" dirty="0" smtClean="0"/>
            <a:t>Landmarks</a:t>
          </a:r>
          <a:endParaRPr lang="en-US" dirty="0"/>
        </a:p>
      </dgm:t>
    </dgm:pt>
    <dgm:pt modelId="{D43A52A6-0C59-AD4F-BAEF-ECAB1B1204A3}" type="parTrans" cxnId="{AA0A1127-5AB7-9441-A570-B5AE61402CB2}">
      <dgm:prSet/>
      <dgm:spPr/>
      <dgm:t>
        <a:bodyPr/>
        <a:lstStyle/>
        <a:p>
          <a:endParaRPr lang="en-US"/>
        </a:p>
      </dgm:t>
    </dgm:pt>
    <dgm:pt modelId="{41B6D4E7-A66E-C14B-9CA3-CA00FE14AA16}" type="sibTrans" cxnId="{AA0A1127-5AB7-9441-A570-B5AE61402CB2}">
      <dgm:prSet/>
      <dgm:spPr/>
      <dgm:t>
        <a:bodyPr/>
        <a:lstStyle/>
        <a:p>
          <a:endParaRPr lang="en-US"/>
        </a:p>
      </dgm:t>
    </dgm:pt>
    <dgm:pt modelId="{27A2CEA7-D5EF-DD41-BA02-2CEDD60612C8}">
      <dgm:prSet/>
      <dgm:spPr/>
      <dgm:t>
        <a:bodyPr/>
        <a:lstStyle/>
        <a:p>
          <a:r>
            <a:rPr lang="en-US" dirty="0" smtClean="0"/>
            <a:t>Send to IDL:</a:t>
          </a:r>
          <a:br>
            <a:rPr lang="en-US" dirty="0" smtClean="0"/>
          </a:br>
          <a:r>
            <a:rPr lang="en-US" dirty="0" smtClean="0"/>
            <a:t>Display in ENVI</a:t>
          </a:r>
          <a:br>
            <a:rPr lang="en-US" dirty="0" smtClean="0"/>
          </a:br>
          <a:r>
            <a:rPr lang="en-US" dirty="0" smtClean="0"/>
            <a:t>Find Measures</a:t>
          </a:r>
        </a:p>
        <a:p>
          <a:r>
            <a:rPr lang="en-US" dirty="0" smtClean="0"/>
            <a:t>Image Classifier Algorithm</a:t>
          </a:r>
          <a:endParaRPr lang="en-US" dirty="0"/>
        </a:p>
      </dgm:t>
    </dgm:pt>
    <dgm:pt modelId="{7DD85705-45E2-9B44-B138-CCA30315BBA7}" type="parTrans" cxnId="{78CB716F-4871-244A-A460-CEA7C0D1D77A}">
      <dgm:prSet/>
      <dgm:spPr/>
      <dgm:t>
        <a:bodyPr/>
        <a:lstStyle/>
        <a:p>
          <a:endParaRPr lang="en-US"/>
        </a:p>
      </dgm:t>
    </dgm:pt>
    <dgm:pt modelId="{8D16D29A-96EF-7947-9315-D3FDB811D1AD}" type="sibTrans" cxnId="{78CB716F-4871-244A-A460-CEA7C0D1D77A}">
      <dgm:prSet/>
      <dgm:spPr/>
      <dgm:t>
        <a:bodyPr/>
        <a:lstStyle/>
        <a:p>
          <a:endParaRPr lang="en-US"/>
        </a:p>
      </dgm:t>
    </dgm:pt>
    <dgm:pt modelId="{AF75CF09-FB3C-1147-9D51-770558C5688C}" type="pres">
      <dgm:prSet presAssocID="{B1CF4083-7DD1-BA4A-9D64-6D0BA6BA6B8F}" presName="Name0" presStyleCnt="0">
        <dgm:presLayoutVars>
          <dgm:dir/>
          <dgm:resizeHandles val="exact"/>
        </dgm:presLayoutVars>
      </dgm:prSet>
      <dgm:spPr/>
    </dgm:pt>
    <dgm:pt modelId="{605EF1B1-23BB-034B-82A6-E8F821806AEB}" type="pres">
      <dgm:prSet presAssocID="{9913ECA8-C02E-3647-A574-AC24B8034B0C}" presName="node" presStyleLbl="node1" presStyleIdx="0" presStyleCnt="4" custLinFactNeighborY="-1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E25C2-8804-934B-8C41-4ED275A00F6D}" type="pres">
      <dgm:prSet presAssocID="{008EBBD0-6606-CD45-A5D9-7E09D61B61D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9A89588-F020-0A4E-80FE-60007CB6EB40}" type="pres">
      <dgm:prSet presAssocID="{008EBBD0-6606-CD45-A5D9-7E09D61B61D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6A20E03-E525-0B46-8A9B-89B5A5C98BD9}" type="pres">
      <dgm:prSet presAssocID="{94BA8FF2-FB38-5240-A55A-661DFCE15F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3394-5A91-5845-B624-6D0DF361CB28}" type="pres">
      <dgm:prSet presAssocID="{59141297-C456-1041-B823-A4D195B9AB8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EE0197B-6A8A-4C42-B5A3-3A3E8D7723A7}" type="pres">
      <dgm:prSet presAssocID="{59141297-C456-1041-B823-A4D195B9AB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5F20D5E-E665-AB4C-8C40-556A9ADAFEAA}" type="pres">
      <dgm:prSet presAssocID="{1070B9D2-6E34-CB47-92DB-3B11439CB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AD913-6CAD-3746-8A1B-ADCE0BE88405}" type="pres">
      <dgm:prSet presAssocID="{41B6D4E7-A66E-C14B-9CA3-CA00FE14AA1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C36E71-117B-F942-A48F-8D9926DDE4C1}" type="pres">
      <dgm:prSet presAssocID="{41B6D4E7-A66E-C14B-9CA3-CA00FE14AA1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F241A3E-BC70-0C42-9B0A-8F87ABDF7B5C}" type="pres">
      <dgm:prSet presAssocID="{27A2CEA7-D5EF-DD41-BA02-2CEDD60612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E23630-F44A-B44D-A9B8-D9A2446CC30C}" type="presOf" srcId="{9913ECA8-C02E-3647-A574-AC24B8034B0C}" destId="{605EF1B1-23BB-034B-82A6-E8F821806AEB}" srcOrd="0" destOrd="0" presId="urn:microsoft.com/office/officeart/2005/8/layout/process1"/>
    <dgm:cxn modelId="{57AEB8CB-ED79-1B42-B826-DC34D87E9324}" type="presOf" srcId="{008EBBD0-6606-CD45-A5D9-7E09D61B61D0}" destId="{205E25C2-8804-934B-8C41-4ED275A00F6D}" srcOrd="0" destOrd="0" presId="urn:microsoft.com/office/officeart/2005/8/layout/process1"/>
    <dgm:cxn modelId="{7F56E988-EB9E-D349-B676-9147A242A42F}" srcId="{B1CF4083-7DD1-BA4A-9D64-6D0BA6BA6B8F}" destId="{9913ECA8-C02E-3647-A574-AC24B8034B0C}" srcOrd="0" destOrd="0" parTransId="{592B3E8A-3E36-8F4A-B43D-6D5D42B1E7BD}" sibTransId="{008EBBD0-6606-CD45-A5D9-7E09D61B61D0}"/>
    <dgm:cxn modelId="{D47C21AA-41A0-9D4E-9E6C-CA2443DF5FCA}" type="presOf" srcId="{27A2CEA7-D5EF-DD41-BA02-2CEDD60612C8}" destId="{BF241A3E-BC70-0C42-9B0A-8F87ABDF7B5C}" srcOrd="0" destOrd="0" presId="urn:microsoft.com/office/officeart/2005/8/layout/process1"/>
    <dgm:cxn modelId="{F8B3E673-9AC6-8743-958A-E77D3E95CA22}" srcId="{B1CF4083-7DD1-BA4A-9D64-6D0BA6BA6B8F}" destId="{94BA8FF2-FB38-5240-A55A-661DFCE15FF8}" srcOrd="1" destOrd="0" parTransId="{E09B29C1-E508-0244-BF67-E3F02639B8FB}" sibTransId="{59141297-C456-1041-B823-A4D195B9AB86}"/>
    <dgm:cxn modelId="{C2E78C9D-77A5-B445-B6EB-C547C18D7E52}" type="presOf" srcId="{59141297-C456-1041-B823-A4D195B9AB86}" destId="{13BD3394-5A91-5845-B624-6D0DF361CB28}" srcOrd="0" destOrd="0" presId="urn:microsoft.com/office/officeart/2005/8/layout/process1"/>
    <dgm:cxn modelId="{11B7103E-13D7-054B-A19E-F6AC169219D4}" type="presOf" srcId="{41B6D4E7-A66E-C14B-9CA3-CA00FE14AA16}" destId="{C96AD913-6CAD-3746-8A1B-ADCE0BE88405}" srcOrd="0" destOrd="0" presId="urn:microsoft.com/office/officeart/2005/8/layout/process1"/>
    <dgm:cxn modelId="{AA0A1127-5AB7-9441-A570-B5AE61402CB2}" srcId="{B1CF4083-7DD1-BA4A-9D64-6D0BA6BA6B8F}" destId="{1070B9D2-6E34-CB47-92DB-3B11439CBA10}" srcOrd="2" destOrd="0" parTransId="{D43A52A6-0C59-AD4F-BAEF-ECAB1B1204A3}" sibTransId="{41B6D4E7-A66E-C14B-9CA3-CA00FE14AA16}"/>
    <dgm:cxn modelId="{8E4680B6-230F-134E-9EC5-3CE0C089A3A8}" type="presOf" srcId="{B1CF4083-7DD1-BA4A-9D64-6D0BA6BA6B8F}" destId="{AF75CF09-FB3C-1147-9D51-770558C5688C}" srcOrd="0" destOrd="0" presId="urn:microsoft.com/office/officeart/2005/8/layout/process1"/>
    <dgm:cxn modelId="{B3B8716F-6CB5-A848-A17E-B4EFD4F52E40}" type="presOf" srcId="{41B6D4E7-A66E-C14B-9CA3-CA00FE14AA16}" destId="{35C36E71-117B-F942-A48F-8D9926DDE4C1}" srcOrd="1" destOrd="0" presId="urn:microsoft.com/office/officeart/2005/8/layout/process1"/>
    <dgm:cxn modelId="{001AB589-2460-BD48-BBCB-CA23C7D19B44}" type="presOf" srcId="{59141297-C456-1041-B823-A4D195B9AB86}" destId="{3EE0197B-6A8A-4C42-B5A3-3A3E8D7723A7}" srcOrd="1" destOrd="0" presId="urn:microsoft.com/office/officeart/2005/8/layout/process1"/>
    <dgm:cxn modelId="{C25E1523-EA34-F641-BBB1-20389F356308}" type="presOf" srcId="{1070B9D2-6E34-CB47-92DB-3B11439CBA10}" destId="{95F20D5E-E665-AB4C-8C40-556A9ADAFEAA}" srcOrd="0" destOrd="0" presId="urn:microsoft.com/office/officeart/2005/8/layout/process1"/>
    <dgm:cxn modelId="{78CB716F-4871-244A-A460-CEA7C0D1D77A}" srcId="{B1CF4083-7DD1-BA4A-9D64-6D0BA6BA6B8F}" destId="{27A2CEA7-D5EF-DD41-BA02-2CEDD60612C8}" srcOrd="3" destOrd="0" parTransId="{7DD85705-45E2-9B44-B138-CCA30315BBA7}" sibTransId="{8D16D29A-96EF-7947-9315-D3FDB811D1AD}"/>
    <dgm:cxn modelId="{AB2D3148-A652-C54D-B1C6-00497C5FF507}" type="presOf" srcId="{008EBBD0-6606-CD45-A5D9-7E09D61B61D0}" destId="{49A89588-F020-0A4E-80FE-60007CB6EB40}" srcOrd="1" destOrd="0" presId="urn:microsoft.com/office/officeart/2005/8/layout/process1"/>
    <dgm:cxn modelId="{611982EE-30E8-8742-88AC-99F964287C01}" type="presOf" srcId="{94BA8FF2-FB38-5240-A55A-661DFCE15FF8}" destId="{36A20E03-E525-0B46-8A9B-89B5A5C98BD9}" srcOrd="0" destOrd="0" presId="urn:microsoft.com/office/officeart/2005/8/layout/process1"/>
    <dgm:cxn modelId="{AA0CAEE8-1DF9-2242-A1CE-9CCF2FDE31B1}" type="presParOf" srcId="{AF75CF09-FB3C-1147-9D51-770558C5688C}" destId="{605EF1B1-23BB-034B-82A6-E8F821806AEB}" srcOrd="0" destOrd="0" presId="urn:microsoft.com/office/officeart/2005/8/layout/process1"/>
    <dgm:cxn modelId="{0346931B-EDC7-9242-84BA-DB1D0DBAFC4D}" type="presParOf" srcId="{AF75CF09-FB3C-1147-9D51-770558C5688C}" destId="{205E25C2-8804-934B-8C41-4ED275A00F6D}" srcOrd="1" destOrd="0" presId="urn:microsoft.com/office/officeart/2005/8/layout/process1"/>
    <dgm:cxn modelId="{8450AD4D-3614-B94D-98E4-9DCDC122A4E4}" type="presParOf" srcId="{205E25C2-8804-934B-8C41-4ED275A00F6D}" destId="{49A89588-F020-0A4E-80FE-60007CB6EB40}" srcOrd="0" destOrd="0" presId="urn:microsoft.com/office/officeart/2005/8/layout/process1"/>
    <dgm:cxn modelId="{DF81BDAD-5481-F745-A92F-551F9A7D98DD}" type="presParOf" srcId="{AF75CF09-FB3C-1147-9D51-770558C5688C}" destId="{36A20E03-E525-0B46-8A9B-89B5A5C98BD9}" srcOrd="2" destOrd="0" presId="urn:microsoft.com/office/officeart/2005/8/layout/process1"/>
    <dgm:cxn modelId="{64A5B67A-E53D-CB47-9348-50E8BDAF21B1}" type="presParOf" srcId="{AF75CF09-FB3C-1147-9D51-770558C5688C}" destId="{13BD3394-5A91-5845-B624-6D0DF361CB28}" srcOrd="3" destOrd="0" presId="urn:microsoft.com/office/officeart/2005/8/layout/process1"/>
    <dgm:cxn modelId="{35EFA7EC-A8FC-1740-9C16-98EABAC6E4FF}" type="presParOf" srcId="{13BD3394-5A91-5845-B624-6D0DF361CB28}" destId="{3EE0197B-6A8A-4C42-B5A3-3A3E8D7723A7}" srcOrd="0" destOrd="0" presId="urn:microsoft.com/office/officeart/2005/8/layout/process1"/>
    <dgm:cxn modelId="{876A6E10-E0F6-B848-B9AE-9D7619BC1226}" type="presParOf" srcId="{AF75CF09-FB3C-1147-9D51-770558C5688C}" destId="{95F20D5E-E665-AB4C-8C40-556A9ADAFEAA}" srcOrd="4" destOrd="0" presId="urn:microsoft.com/office/officeart/2005/8/layout/process1"/>
    <dgm:cxn modelId="{DADAAAB7-46A6-7D45-819B-1A6840DA27CE}" type="presParOf" srcId="{AF75CF09-FB3C-1147-9D51-770558C5688C}" destId="{C96AD913-6CAD-3746-8A1B-ADCE0BE88405}" srcOrd="5" destOrd="0" presId="urn:microsoft.com/office/officeart/2005/8/layout/process1"/>
    <dgm:cxn modelId="{82EFAB32-4113-2B4F-AAA5-2968BC966C6D}" type="presParOf" srcId="{C96AD913-6CAD-3746-8A1B-ADCE0BE88405}" destId="{35C36E71-117B-F942-A48F-8D9926DDE4C1}" srcOrd="0" destOrd="0" presId="urn:microsoft.com/office/officeart/2005/8/layout/process1"/>
    <dgm:cxn modelId="{E583059B-C53E-D04A-BC2B-623A76B76B3E}" type="presParOf" srcId="{AF75CF09-FB3C-1147-9D51-770558C5688C}" destId="{BF241A3E-BC70-0C42-9B0A-8F87ABDF7B5C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D2D9-7392-6C41-AAB4-FE68D5E37EF7}" type="datetimeFigureOut">
              <a:rPr lang="en-US" smtClean="0"/>
              <a:t>12/7/10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2653-3BE5-F34B-AD34-2049D30390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6175D-9B36-6846-BED8-3777F253B3D8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D3EEB-C967-6446-88CE-16534FA58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Sparse – has </a:t>
            </a:r>
            <a:r>
              <a:rPr lang="en-US" dirty="0" err="1" smtClean="0"/>
              <a:t>k</a:t>
            </a:r>
            <a:r>
              <a:rPr lang="en-US" dirty="0" smtClean="0"/>
              <a:t>*</a:t>
            </a:r>
            <a:r>
              <a:rPr lang="en-US" dirty="0" err="1" smtClean="0"/>
              <a:t>p</a:t>
            </a:r>
            <a:r>
              <a:rPr lang="en-US" dirty="0" smtClean="0"/>
              <a:t> elements in p^2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H=1/n 11</a:t>
            </a:r>
          </a:p>
          <a:p>
            <a:r>
              <a:rPr lang="en-US" dirty="0" smtClean="0"/>
              <a:t>Matrix is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1-neighbor</a:t>
            </a:r>
            <a:r>
              <a:rPr lang="en-US" baseline="0" dirty="0" smtClean="0"/>
              <a:t> trustworthiness and continuity evaluate to what extent the local structure of the data is retained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Trustworthiness</a:t>
            </a:r>
            <a:r>
              <a:rPr lang="en-US" baseline="0" dirty="0" smtClean="0"/>
              <a:t> – how far away from the neighborhood are points in the low dimensional neighborhood coming form</a:t>
            </a:r>
          </a:p>
          <a:p>
            <a:r>
              <a:rPr lang="en-US" baseline="0" dirty="0" smtClean="0"/>
              <a:t>For Continuity  - how far away are points that in the low dimensional neighborhood from high dimensional neighborhood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Probe1 Sensor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3EEB-C967-6446-88CE-16534FA58B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Nonlinear Dimensionality Reduction for Hyperspectral Image Classification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 </a:t>
            </a:r>
            <a:r>
              <a:rPr lang="en-US" dirty="0" err="1" smtClean="0"/>
              <a:t>Doster</a:t>
            </a:r>
            <a:endParaRPr lang="en-US" dirty="0" smtClean="0"/>
          </a:p>
          <a:p>
            <a:r>
              <a:rPr lang="en-US" dirty="0" smtClean="0"/>
              <a:t>Advisors: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Benedetto</a:t>
            </a:r>
            <a:r>
              <a:rPr lang="en-US" dirty="0" smtClean="0"/>
              <a:t> &amp; </a:t>
            </a:r>
            <a:r>
              <a:rPr lang="en-US" dirty="0" err="1" smtClean="0"/>
              <a:t>Wojciech</a:t>
            </a:r>
            <a:r>
              <a:rPr lang="en-US" dirty="0" smtClean="0"/>
              <a:t> </a:t>
            </a:r>
            <a:r>
              <a:rPr lang="en-US" dirty="0" err="1" smtClean="0"/>
              <a:t>Czaja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3. We minimize the cost function: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to compute the lower dimensional embedding.  It can be shown that this is equivalent to finding the the eigenvectors associated with the </a:t>
            </a:r>
            <a:r>
              <a:rPr lang="en-US" dirty="0" err="1" smtClean="0"/>
              <a:t>d</a:t>
            </a:r>
            <a:r>
              <a:rPr lang="en-US" dirty="0" smtClean="0"/>
              <a:t> smallest nonzero eigenvalues to:</a:t>
            </a:r>
          </a:p>
          <a:p>
            <a:pPr>
              <a:buNone/>
            </a:pPr>
            <a:r>
              <a:rPr lang="en-US" dirty="0" smtClean="0"/>
              <a:t>							M=(I-W)</a:t>
            </a:r>
            <a:r>
              <a:rPr lang="en-US" baseline="30000" dirty="0" smtClean="0"/>
              <a:t>T</a:t>
            </a:r>
            <a:r>
              <a:rPr lang="en-US" dirty="0" smtClean="0"/>
              <a:t>(I-W)   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075" y="2286000"/>
            <a:ext cx="3590925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Linear Embedding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4688" t="29688" r="12812" b="11719"/>
          <a:stretch>
            <a:fillRect/>
          </a:stretch>
        </p:blipFill>
        <p:spPr bwMode="auto">
          <a:xfrm>
            <a:off x="1981200" y="1143000"/>
            <a:ext cx="548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Find the KNN for each point in the data set using the Euclidean metric.</a:t>
            </a:r>
          </a:p>
          <a:p>
            <a:r>
              <a:rPr lang="en-US" dirty="0" smtClean="0"/>
              <a:t>Step 2: </a:t>
            </a:r>
            <a:r>
              <a:rPr lang="en-US" dirty="0" smtClean="0"/>
              <a:t>Calculate, S, </a:t>
            </a:r>
            <a:r>
              <a:rPr lang="en-US" dirty="0" smtClean="0"/>
              <a:t>the </a:t>
            </a:r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smtClean="0"/>
              <a:t>shortest geodesic </a:t>
            </a:r>
            <a:r>
              <a:rPr lang="en-US" dirty="0" smtClean="0"/>
              <a:t>distance for all data points</a:t>
            </a:r>
          </a:p>
          <a:p>
            <a:r>
              <a:rPr lang="en-US" dirty="0" smtClean="0"/>
              <a:t>Step 3</a:t>
            </a:r>
            <a:r>
              <a:rPr lang="en-US" dirty="0" smtClean="0"/>
              <a:t>: Minimize the cost function,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</a:t>
            </a:r>
            <a:r>
              <a:rPr lang="en-US" dirty="0" smtClean="0"/>
              <a:t>here Y is the low dimension embedding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4495800"/>
            <a:ext cx="50927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– Alternative</a:t>
            </a:r>
          </a:p>
          <a:p>
            <a:pPr>
              <a:buNone/>
            </a:pPr>
            <a:r>
              <a:rPr lang="en-US" dirty="0" smtClean="0"/>
              <a:t>This minimization can be shown to be the same as finding</a:t>
            </a:r>
          </a:p>
          <a:p>
            <a:pPr>
              <a:buNone/>
            </a:pPr>
            <a:r>
              <a:rPr lang="en-US" dirty="0" smtClean="0"/>
              <a:t>    for the </a:t>
            </a:r>
            <a:r>
              <a:rPr lang="en-US" dirty="0" err="1" smtClean="0"/>
              <a:t>eigenproblem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 H is the centering matrix  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2819400"/>
            <a:ext cx="52832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03600"/>
            <a:ext cx="12192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ISOMAP: preserve </a:t>
            </a:r>
            <a:r>
              <a:rPr lang="en-US" dirty="0" err="1" smtClean="0"/>
              <a:t>pairwise</a:t>
            </a:r>
            <a:r>
              <a:rPr lang="en-US" dirty="0" smtClean="0"/>
              <a:t> geodesic distance between points</a:t>
            </a:r>
          </a:p>
          <a:p>
            <a:r>
              <a:rPr lang="en-US" dirty="0" smtClean="0"/>
              <a:t>LLE: preserve local properties only, e.g., relative local distances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Initial prototyping in IDL and experimentation with Matlab DR Toolbox</a:t>
            </a:r>
          </a:p>
          <a:p>
            <a:r>
              <a:rPr lang="en-US" dirty="0" smtClean="0"/>
              <a:t>LLE </a:t>
            </a:r>
            <a:r>
              <a:rPr lang="en-US" dirty="0" smtClean="0"/>
              <a:t>and ISOMAP were implemented in C++</a:t>
            </a:r>
          </a:p>
          <a:p>
            <a:r>
              <a:rPr lang="en-US" dirty="0" smtClean="0"/>
              <a:t>Programs take as input the number of nearest neighbors (</a:t>
            </a:r>
            <a:r>
              <a:rPr lang="en-US" dirty="0" err="1" smtClean="0"/>
              <a:t>k</a:t>
            </a:r>
            <a:r>
              <a:rPr lang="en-US" dirty="0" smtClean="0"/>
              <a:t>), the intrinsic dimensionality (dim), and the data (</a:t>
            </a:r>
            <a:r>
              <a:rPr lang="en-US" dirty="0" err="1" smtClean="0"/>
              <a:t>data.in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programs return the embedding in a .out data file</a:t>
            </a:r>
          </a:p>
          <a:p>
            <a:r>
              <a:rPr lang="en-US" dirty="0" smtClean="0"/>
              <a:t>Example</a:t>
            </a:r>
          </a:p>
          <a:p>
            <a:pPr lvl="1">
              <a:buNone/>
            </a:pPr>
            <a:r>
              <a:rPr lang="en-US" dirty="0" smtClean="0"/>
              <a:t>&gt;&gt;</a:t>
            </a:r>
            <a:r>
              <a:rPr lang="en-US" dirty="0" err="1" smtClean="0"/>
              <a:t>lle</a:t>
            </a:r>
            <a:r>
              <a:rPr lang="en-US" dirty="0" smtClean="0"/>
              <a:t> 3 2 </a:t>
            </a:r>
            <a:r>
              <a:rPr lang="en-US" dirty="0" err="1" smtClean="0"/>
              <a:t>data.in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use of platform optimized libraries for matrix operations</a:t>
            </a:r>
          </a:p>
          <a:p>
            <a:r>
              <a:rPr lang="en-US" dirty="0" smtClean="0"/>
              <a:t>Tried to use memory efficiently (still work in progress)</a:t>
            </a:r>
          </a:p>
          <a:p>
            <a:pPr lvl="1"/>
            <a:r>
              <a:rPr lang="en-US" dirty="0" smtClean="0"/>
              <a:t>Calling destructor</a:t>
            </a:r>
          </a:p>
          <a:p>
            <a:pPr lvl="1"/>
            <a:r>
              <a:rPr lang="en-US" dirty="0" smtClean="0"/>
              <a:t>Sparse matrices and solvers</a:t>
            </a:r>
          </a:p>
          <a:p>
            <a:pPr lvl="1"/>
            <a:r>
              <a:rPr lang="en-US" dirty="0" smtClean="0"/>
              <a:t>Good cache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 Libraries</a:t>
            </a:r>
          </a:p>
          <a:p>
            <a:pPr lvl="1"/>
            <a:r>
              <a:rPr lang="en-US" dirty="0" smtClean="0"/>
              <a:t>BLAS Level I,II,III calculations</a:t>
            </a:r>
          </a:p>
          <a:p>
            <a:pPr lvl="1"/>
            <a:r>
              <a:rPr lang="en-US" dirty="0" smtClean="0"/>
              <a:t>Dot product, vector norm, matrix-vector product, matrix-matrix product, Ax=</a:t>
            </a:r>
            <a:r>
              <a:rPr lang="en-US" dirty="0" err="1" smtClean="0"/>
              <a:t>b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ARPACK</a:t>
            </a:r>
          </a:p>
          <a:p>
            <a:pPr lvl="1"/>
            <a:r>
              <a:rPr lang="en-US" dirty="0" smtClean="0"/>
              <a:t>Sparse </a:t>
            </a:r>
            <a:r>
              <a:rPr lang="en-US" dirty="0" err="1" smtClean="0"/>
              <a:t>Eigenproblem</a:t>
            </a:r>
            <a:r>
              <a:rPr lang="en-US" dirty="0" smtClean="0"/>
              <a:t> solver</a:t>
            </a:r>
          </a:p>
          <a:p>
            <a:r>
              <a:rPr lang="en-US" dirty="0" smtClean="0"/>
              <a:t>LAPACK</a:t>
            </a:r>
          </a:p>
          <a:p>
            <a:pPr lvl="1"/>
            <a:r>
              <a:rPr lang="en-US" dirty="0" smtClean="0"/>
              <a:t>General </a:t>
            </a:r>
            <a:r>
              <a:rPr lang="en-US" dirty="0" err="1" smtClean="0"/>
              <a:t>Eigenproblem</a:t>
            </a:r>
            <a:r>
              <a:rPr lang="en-US" dirty="0" smtClean="0"/>
              <a:t> solver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a header line with the number of rows, columns, and original dimensionality</a:t>
            </a:r>
          </a:p>
          <a:p>
            <a:r>
              <a:rPr lang="en-US" dirty="0" smtClean="0"/>
              <a:t>When using actual images rows and columns are necessary to reform image</a:t>
            </a:r>
          </a:p>
          <a:p>
            <a:r>
              <a:rPr lang="en-US" dirty="0" smtClean="0"/>
              <a:t>Values are comma separated for easy parsing in both C++ and Matlab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data.in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1,8,3</a:t>
            </a:r>
          </a:p>
          <a:p>
            <a:pPr>
              <a:buNone/>
            </a:pPr>
            <a:r>
              <a:rPr lang="en-US" dirty="0" smtClean="0"/>
              <a:t>1.1,2.2,3.4</a:t>
            </a:r>
          </a:p>
          <a:p>
            <a:pPr>
              <a:buNone/>
            </a:pPr>
            <a:r>
              <a:rPr lang="en-US" dirty="0" smtClean="0"/>
              <a:t>3.1,2.2,4.1</a:t>
            </a:r>
          </a:p>
          <a:p>
            <a:pPr>
              <a:buNone/>
            </a:pPr>
            <a:r>
              <a:rPr lang="en-US" dirty="0" smtClean="0"/>
              <a:t>1.5,1.7,1.6</a:t>
            </a:r>
          </a:p>
          <a:p>
            <a:pPr>
              <a:buNone/>
            </a:pPr>
            <a:r>
              <a:rPr lang="en-US" dirty="0" smtClean="0"/>
              <a:t>2.2,2.2,4.5</a:t>
            </a:r>
          </a:p>
          <a:p>
            <a:pPr>
              <a:buNone/>
            </a:pPr>
            <a:r>
              <a:rPr lang="en-US" dirty="0" smtClean="0"/>
              <a:t>2.2,4.4,4.9</a:t>
            </a:r>
          </a:p>
          <a:p>
            <a:pPr>
              <a:buNone/>
            </a:pPr>
            <a:r>
              <a:rPr lang="en-US" dirty="0" smtClean="0"/>
              <a:t>1.1,0.2,0.5</a:t>
            </a:r>
          </a:p>
          <a:p>
            <a:pPr>
              <a:buNone/>
            </a:pPr>
            <a:r>
              <a:rPr lang="en-US" dirty="0" smtClean="0"/>
              <a:t>0.5,0.5,0.5</a:t>
            </a:r>
          </a:p>
          <a:p>
            <a:pPr>
              <a:buNone/>
            </a:pPr>
            <a:r>
              <a:rPr lang="en-US" dirty="0" smtClean="0"/>
              <a:t>3.2,2.5,5.9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data.out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1,8,2</a:t>
            </a:r>
          </a:p>
          <a:p>
            <a:pPr>
              <a:buNone/>
            </a:pPr>
            <a:r>
              <a:rPr lang="en-US" dirty="0" smtClean="0"/>
              <a:t>-0.635175,-0.244168</a:t>
            </a:r>
          </a:p>
          <a:p>
            <a:pPr>
              <a:buNone/>
            </a:pPr>
            <a:r>
              <a:rPr lang="en-US" dirty="0" smtClean="0"/>
              <a:t>0.396364,0.542725</a:t>
            </a:r>
          </a:p>
          <a:p>
            <a:pPr>
              <a:buNone/>
            </a:pPr>
            <a:r>
              <a:rPr lang="en-US" dirty="0" smtClean="0"/>
              <a:t>-0.112297,-0.267642</a:t>
            </a:r>
          </a:p>
          <a:p>
            <a:pPr>
              <a:buNone/>
            </a:pPr>
            <a:r>
              <a:rPr lang="en-US" dirty="0" smtClean="0"/>
              <a:t>-0.180249,0.171422</a:t>
            </a:r>
          </a:p>
          <a:p>
            <a:pPr>
              <a:buNone/>
            </a:pPr>
            <a:r>
              <a:rPr lang="en-US" dirty="0" smtClean="0"/>
              <a:t>-0.279562,0.191863</a:t>
            </a:r>
          </a:p>
          <a:p>
            <a:pPr>
              <a:buNone/>
            </a:pPr>
            <a:r>
              <a:rPr lang="en-US" dirty="0" smtClean="0"/>
              <a:t>0.414977,-0.395243</a:t>
            </a:r>
          </a:p>
          <a:p>
            <a:pPr>
              <a:buNone/>
            </a:pPr>
            <a:r>
              <a:rPr lang="en-US" dirty="0" smtClean="0"/>
              <a:t>0.379083,-0.418873</a:t>
            </a:r>
          </a:p>
          <a:p>
            <a:pPr>
              <a:buNone/>
            </a:pPr>
            <a:r>
              <a:rPr lang="en-US" dirty="0" smtClean="0"/>
              <a:t>0.0168588,0.419917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Dimensionality Reduction</a:t>
            </a:r>
          </a:p>
          <a:p>
            <a:r>
              <a:rPr lang="en-US" dirty="0" smtClean="0"/>
              <a:t>Algorithms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Validation</a:t>
            </a:r>
          </a:p>
          <a:p>
            <a:r>
              <a:rPr lang="en-US" dirty="0" smtClean="0"/>
              <a:t>Next Semester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bash-3.2$ ./</a:t>
            </a:r>
            <a:r>
              <a:rPr lang="en-US" dirty="0" err="1" smtClean="0"/>
              <a:t>lle</a:t>
            </a:r>
            <a:r>
              <a:rPr lang="en-US" dirty="0" smtClean="0"/>
              <a:t> 12 2 </a:t>
            </a:r>
            <a:r>
              <a:rPr lang="en-US" dirty="0" err="1" smtClean="0"/>
              <a:t>in.data</a:t>
            </a:r>
            <a:r>
              <a:rPr lang="en-US" dirty="0" smtClean="0"/>
              <a:t> 1</a:t>
            </a:r>
          </a:p>
          <a:p>
            <a:pPr>
              <a:buNone/>
            </a:pPr>
            <a:r>
              <a:rPr lang="en-US" dirty="0" smtClean="0"/>
              <a:t>Data has been read in 0.000175 seconds</a:t>
            </a:r>
          </a:p>
          <a:p>
            <a:pPr>
              <a:buNone/>
            </a:pPr>
            <a:r>
              <a:rPr lang="en-US" dirty="0" err="1" smtClean="0"/>
              <a:t>Pairwise</a:t>
            </a:r>
            <a:r>
              <a:rPr lang="en-US" dirty="0" smtClean="0"/>
              <a:t> distance matrix found 0.000101 seconds</a:t>
            </a:r>
          </a:p>
          <a:p>
            <a:pPr>
              <a:buNone/>
            </a:pPr>
            <a:r>
              <a:rPr lang="en-US" dirty="0" err="1" smtClean="0"/>
              <a:t>k</a:t>
            </a:r>
            <a:r>
              <a:rPr lang="en-US" dirty="0" smtClean="0"/>
              <a:t> nearest neighbors found 8.2e-05 seconds</a:t>
            </a:r>
          </a:p>
          <a:p>
            <a:pPr>
              <a:buNone/>
            </a:pPr>
            <a:r>
              <a:rPr lang="en-US" dirty="0" smtClean="0"/>
              <a:t>Reconstruction Weights found 0.012554</a:t>
            </a:r>
          </a:p>
          <a:p>
            <a:pPr>
              <a:buNone/>
            </a:pPr>
            <a:r>
              <a:rPr lang="en-US" dirty="0" smtClean="0"/>
              <a:t>Output written to file 0.000221 seconds</a:t>
            </a:r>
          </a:p>
          <a:p>
            <a:pPr>
              <a:buNone/>
            </a:pPr>
            <a:r>
              <a:rPr lang="en-US" dirty="0" smtClean="0"/>
              <a:t>Program Done</a:t>
            </a:r>
          </a:p>
          <a:p>
            <a:pPr>
              <a:buNone/>
            </a:pPr>
            <a:r>
              <a:rPr lang="en-US" dirty="0" smtClean="0"/>
              <a:t>Runtime: 0.014169 seconds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use of sparse matrices</a:t>
            </a:r>
          </a:p>
          <a:p>
            <a:r>
              <a:rPr lang="en-US" dirty="0" smtClean="0"/>
              <a:t>Memory </a:t>
            </a:r>
            <a:r>
              <a:rPr lang="en-US" dirty="0" err="1" smtClean="0"/>
              <a:t>vs</a:t>
            </a:r>
            <a:r>
              <a:rPr lang="en-US" dirty="0" smtClean="0"/>
              <a:t> Processor program paths</a:t>
            </a:r>
          </a:p>
          <a:p>
            <a:pPr lvl="1"/>
            <a:r>
              <a:rPr lang="en-US" dirty="0" smtClean="0"/>
              <a:t>Is it better to store some calculations that need to be used again or calculate them again and save memory?</a:t>
            </a:r>
          </a:p>
          <a:p>
            <a:pPr lvl="1"/>
            <a:r>
              <a:rPr lang="en-US" dirty="0" smtClean="0"/>
              <a:t>Can likely be arrived</a:t>
            </a:r>
            <a:r>
              <a:rPr lang="en-US" dirty="0" smtClean="0"/>
              <a:t>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experimentally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Validation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Exactly </a:t>
            </a:r>
            <a:r>
              <a:rPr lang="en-US" dirty="0" smtClean="0"/>
              <a:t>match established Matlab output for small data set (10 points, 3 dimensions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Validation Step</a:t>
            </a:r>
            <a:r>
              <a:rPr lang="en-US" dirty="0" smtClean="0"/>
              <a:t> - LLE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C++ 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-0.635175,-0.244168</a:t>
            </a:r>
          </a:p>
          <a:p>
            <a:pPr>
              <a:buNone/>
            </a:pPr>
            <a:r>
              <a:rPr lang="en-US" dirty="0" smtClean="0"/>
              <a:t>0.396364,0.542725</a:t>
            </a:r>
          </a:p>
          <a:p>
            <a:pPr>
              <a:buNone/>
            </a:pPr>
            <a:r>
              <a:rPr lang="en-US" dirty="0" smtClean="0"/>
              <a:t>-0.112297,-0.267642</a:t>
            </a:r>
          </a:p>
          <a:p>
            <a:pPr>
              <a:buNone/>
            </a:pPr>
            <a:r>
              <a:rPr lang="en-US" dirty="0" smtClean="0"/>
              <a:t>-0.180249,0.171422</a:t>
            </a:r>
          </a:p>
          <a:p>
            <a:pPr>
              <a:buNone/>
            </a:pPr>
            <a:r>
              <a:rPr lang="en-US" dirty="0" smtClean="0"/>
              <a:t>-0.279562,0.191863</a:t>
            </a:r>
          </a:p>
          <a:p>
            <a:pPr>
              <a:buNone/>
            </a:pPr>
            <a:r>
              <a:rPr lang="en-US" dirty="0" smtClean="0"/>
              <a:t>0.414977,-0.395243</a:t>
            </a:r>
          </a:p>
          <a:p>
            <a:pPr>
              <a:buNone/>
            </a:pPr>
            <a:r>
              <a:rPr lang="en-US" dirty="0" smtClean="0"/>
              <a:t>0.379083,-0.418873</a:t>
            </a:r>
          </a:p>
          <a:p>
            <a:pPr>
              <a:buNone/>
            </a:pPr>
            <a:r>
              <a:rPr lang="en-US" dirty="0" smtClean="0"/>
              <a:t>0.0168588,0.419917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Matlab DR Toolbox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2200"/>
            <a:ext cx="4189413" cy="3338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use of artificial data sets, used in manifold learning, which are defined in 3 dimensions but actually lie on a 2 dimensional manifold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401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063629" cy="50736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- Tests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994320"/>
            <a:ext cx="7315200" cy="586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Truthworthiness, </a:t>
            </a:r>
            <a:r>
              <a:rPr lang="en-US" dirty="0" err="1" smtClean="0"/>
              <a:t>T(k</a:t>
            </a:r>
            <a:r>
              <a:rPr lang="en-US" dirty="0" smtClean="0"/>
              <a:t>): Measures the proportion of points that are too close together</a:t>
            </a:r>
          </a:p>
          <a:p>
            <a:pPr lvl="1"/>
            <a:r>
              <a:rPr lang="en-US" dirty="0" smtClean="0"/>
              <a:t>We want numbers close to 1</a:t>
            </a:r>
          </a:p>
          <a:p>
            <a:r>
              <a:rPr lang="en-US" dirty="0" smtClean="0"/>
              <a:t>Continuity, </a:t>
            </a:r>
            <a:r>
              <a:rPr lang="en-US" dirty="0" err="1" smtClean="0"/>
              <a:t>C(k</a:t>
            </a:r>
            <a:r>
              <a:rPr lang="en-US" dirty="0" smtClean="0"/>
              <a:t>): Measures the proportion of points that are too far apart</a:t>
            </a:r>
          </a:p>
          <a:p>
            <a:pPr lvl="1"/>
            <a:r>
              <a:rPr lang="en-US" dirty="0" smtClean="0"/>
              <a:t>We want numbers close to 1 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external libraries</a:t>
            </a:r>
          </a:p>
          <a:p>
            <a:pPr lvl="1"/>
            <a:r>
              <a:rPr lang="en-US" dirty="0" smtClean="0"/>
              <a:t>Linking with </a:t>
            </a:r>
            <a:r>
              <a:rPr lang="en-US" dirty="0" smtClean="0"/>
              <a:t>program</a:t>
            </a: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data </a:t>
            </a:r>
            <a:r>
              <a:rPr lang="en-US" dirty="0" smtClean="0"/>
              <a:t>structures</a:t>
            </a:r>
            <a:endParaRPr lang="en-US" dirty="0" smtClean="0"/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Matlab is really great at doing these things for you</a:t>
            </a:r>
            <a:endParaRPr lang="en-US" dirty="0" smtClean="0"/>
          </a:p>
          <a:p>
            <a:r>
              <a:rPr lang="en-US" dirty="0" smtClean="0"/>
              <a:t>Matching output to Matlab for large data sets</a:t>
            </a:r>
          </a:p>
          <a:p>
            <a:pPr lvl="1"/>
            <a:r>
              <a:rPr lang="en-US" dirty="0" err="1" smtClean="0"/>
              <a:t>Eigensolvers</a:t>
            </a:r>
            <a:r>
              <a:rPr lang="en-US" dirty="0" smtClean="0"/>
              <a:t> all slightly </a:t>
            </a:r>
            <a:r>
              <a:rPr lang="en-US" dirty="0" smtClean="0"/>
              <a:t>different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 Landmark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idea is build the neighborhood graph with a small subset of the available points and then find the low dimensional embedding from these points.</a:t>
            </a:r>
          </a:p>
          <a:p>
            <a:r>
              <a:rPr lang="en-US" dirty="0" smtClean="0"/>
              <a:t>Those points not chosen as landmarks use the embeddings of their </a:t>
            </a:r>
            <a:r>
              <a:rPr lang="en-US" dirty="0" err="1" smtClean="0"/>
              <a:t>k</a:t>
            </a:r>
            <a:r>
              <a:rPr lang="en-US" dirty="0" smtClean="0"/>
              <a:t>-nearest landmarks to define their embedding.</a:t>
            </a:r>
          </a:p>
          <a:p>
            <a:r>
              <a:rPr lang="en-US" dirty="0" smtClean="0"/>
              <a:t>We sacrifice embedding accuracy for vastly improved speed and memory usage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that contains many readings for each object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Identification and Biometrics</a:t>
            </a:r>
          </a:p>
          <a:p>
            <a:pPr lvl="1"/>
            <a:r>
              <a:rPr lang="en-US" dirty="0" smtClean="0"/>
              <a:t>Polling and Questionnaires</a:t>
            </a:r>
          </a:p>
          <a:p>
            <a:pPr lvl="1"/>
            <a:r>
              <a:rPr lang="en-US" dirty="0" smtClean="0"/>
              <a:t>Imaging: Hyperspectral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January</a:t>
            </a:r>
          </a:p>
          <a:p>
            <a:pPr lvl="1"/>
            <a:r>
              <a:rPr lang="en-US" dirty="0" smtClean="0"/>
              <a:t>Link C++ code with IDL/ENVI</a:t>
            </a:r>
          </a:p>
          <a:p>
            <a:pPr lvl="1"/>
            <a:r>
              <a:rPr lang="en-US" dirty="0" smtClean="0"/>
              <a:t>Optimize code for memory usage   </a:t>
            </a:r>
          </a:p>
          <a:p>
            <a:r>
              <a:rPr lang="en-US" dirty="0" smtClean="0"/>
              <a:t>February and March</a:t>
            </a:r>
          </a:p>
          <a:p>
            <a:pPr lvl="1"/>
            <a:r>
              <a:rPr lang="en-US" dirty="0" smtClean="0"/>
              <a:t>Implement landmarks and validate </a:t>
            </a:r>
            <a:r>
              <a:rPr lang="en-US" dirty="0"/>
              <a:t>a</a:t>
            </a:r>
            <a:r>
              <a:rPr lang="en-US" dirty="0" smtClean="0"/>
              <a:t>lgorithms </a:t>
            </a:r>
          </a:p>
          <a:p>
            <a:r>
              <a:rPr lang="en-US" dirty="0" smtClean="0"/>
              <a:t>April</a:t>
            </a:r>
          </a:p>
          <a:p>
            <a:pPr lvl="1"/>
            <a:r>
              <a:rPr lang="en-US" dirty="0" smtClean="0"/>
              <a:t>Use algorithms with and without landmarks on hyperspectral classification images  </a:t>
            </a:r>
          </a:p>
          <a:p>
            <a:r>
              <a:rPr lang="en-US" dirty="0" smtClean="0"/>
              <a:t>May </a:t>
            </a:r>
          </a:p>
          <a:p>
            <a:pPr lvl="1"/>
            <a:r>
              <a:rPr lang="en-US" dirty="0" smtClean="0"/>
              <a:t>Prepare final presentation</a:t>
            </a:r>
          </a:p>
          <a:p>
            <a:r>
              <a:rPr lang="en-US" dirty="0" smtClean="0"/>
              <a:t>If time permits: </a:t>
            </a:r>
          </a:p>
          <a:p>
            <a:pPr lvl="1"/>
            <a:r>
              <a:rPr lang="en-US" dirty="0" smtClean="0"/>
              <a:t>parallel implementation, other NLDR algorithms, automatic KNN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Introduction to Local Linear Embedding</a:t>
            </a:r>
          </a:p>
          <a:p>
            <a:pPr lvl="1"/>
            <a:r>
              <a:rPr lang="en-US" dirty="0" smtClean="0"/>
              <a:t>Saul and </a:t>
            </a:r>
            <a:r>
              <a:rPr lang="en-US" dirty="0" err="1" smtClean="0"/>
              <a:t>Roweis</a:t>
            </a:r>
            <a:r>
              <a:rPr lang="en-US" dirty="0" smtClean="0"/>
              <a:t>, 2001</a:t>
            </a:r>
            <a:endParaRPr lang="en-US" dirty="0" smtClean="0"/>
          </a:p>
          <a:p>
            <a:r>
              <a:rPr lang="en-US" dirty="0" smtClean="0"/>
              <a:t>A Global Network for Non-Linear Dimension </a:t>
            </a:r>
            <a:r>
              <a:rPr lang="en-US" dirty="0" err="1" smtClean="0"/>
              <a:t>Reducation</a:t>
            </a:r>
            <a:endParaRPr lang="en-US" dirty="0" smtClean="0"/>
          </a:p>
          <a:p>
            <a:pPr lvl="1"/>
            <a:r>
              <a:rPr lang="en-US" dirty="0" err="1" smtClean="0"/>
              <a:t>Teneenbaum</a:t>
            </a:r>
            <a:r>
              <a:rPr lang="en-US" dirty="0" smtClean="0"/>
              <a:t>, Silvia, Langford</a:t>
            </a:r>
          </a:p>
          <a:p>
            <a:r>
              <a:rPr lang="en-US" baseline="0" dirty="0" smtClean="0"/>
              <a:t>Out-of-Sample Extensions for LLE, </a:t>
            </a:r>
            <a:r>
              <a:rPr lang="en-US" baseline="0" dirty="0" err="1" smtClean="0"/>
              <a:t>Isomap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baseline="0" dirty="0" smtClean="0"/>
              <a:t>MDS, </a:t>
            </a:r>
            <a:r>
              <a:rPr lang="en-US" baseline="0" dirty="0" err="1" smtClean="0"/>
              <a:t>Eigenmaps</a:t>
            </a:r>
            <a:r>
              <a:rPr lang="en-US" baseline="0" dirty="0" smtClean="0"/>
              <a:t>, and Spectral Clustering</a:t>
            </a:r>
          </a:p>
          <a:p>
            <a:pPr lvl="1"/>
            <a:r>
              <a:rPr lang="en-US" baseline="0" dirty="0" err="1" smtClean="0"/>
              <a:t>Bengio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Paiement</a:t>
            </a:r>
            <a:r>
              <a:rPr lang="en-US" baseline="0" dirty="0" smtClean="0"/>
              <a:t> and Vincent, 2003</a:t>
            </a:r>
          </a:p>
          <a:p>
            <a:r>
              <a:rPr lang="en-US" dirty="0" smtClean="0"/>
              <a:t>Exploiting Manifold Geometry in Hyperspectral Imagery</a:t>
            </a:r>
          </a:p>
          <a:p>
            <a:pPr lvl="1"/>
            <a:r>
              <a:rPr lang="en-US" dirty="0" smtClean="0"/>
              <a:t>Bachmann, Ainsworth and </a:t>
            </a:r>
            <a:r>
              <a:rPr lang="en-US" dirty="0" err="1" smtClean="0"/>
              <a:t>Fusina</a:t>
            </a:r>
            <a:r>
              <a:rPr lang="en-US" dirty="0" smtClean="0"/>
              <a:t>, 2005</a:t>
            </a:r>
          </a:p>
          <a:p>
            <a:r>
              <a:rPr lang="en-US" dirty="0" smtClean="0"/>
              <a:t>Dimensionality Reduction: A Comparative Review</a:t>
            </a:r>
          </a:p>
          <a:p>
            <a:pPr lvl="1"/>
            <a:r>
              <a:rPr lang="en-US" dirty="0" err="1" smtClean="0"/>
              <a:t>Maaten</a:t>
            </a:r>
            <a:r>
              <a:rPr lang="en-US" dirty="0" smtClean="0"/>
              <a:t>, </a:t>
            </a:r>
            <a:r>
              <a:rPr lang="en-US" dirty="0" err="1" smtClean="0"/>
              <a:t>Postma</a:t>
            </a:r>
            <a:r>
              <a:rPr lang="en-US" dirty="0" smtClean="0"/>
              <a:t> and </a:t>
            </a:r>
            <a:r>
              <a:rPr lang="en-US" dirty="0" err="1" smtClean="0"/>
              <a:t>Herik</a:t>
            </a:r>
            <a:r>
              <a:rPr lang="en-US" dirty="0" smtClean="0"/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Set</a:t>
            </a:r>
            <a:br>
              <a:rPr lang="en-US" dirty="0" smtClean="0"/>
            </a:br>
            <a:r>
              <a:rPr lang="en-US" dirty="0" smtClean="0"/>
              <a:t>Land Classification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02733"/>
            <a:ext cx="3860800" cy="495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868" y="2743200"/>
            <a:ext cx="4349931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611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PROBE1 HSI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Classification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LLE is:</a:t>
            </a:r>
          </a:p>
          <a:p>
            <a:pPr lvl="1"/>
            <a:r>
              <a:rPr lang="en-US" dirty="0" smtClean="0"/>
              <a:t>KNN: O(N log N) </a:t>
            </a:r>
          </a:p>
          <a:p>
            <a:pPr lvl="1"/>
            <a:r>
              <a:rPr lang="en-US" dirty="0" smtClean="0"/>
              <a:t>Finding Weights: O(N D K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Solving </a:t>
            </a:r>
            <a:r>
              <a:rPr lang="en-US" dirty="0" err="1" smtClean="0"/>
              <a:t>Eigenproblem</a:t>
            </a:r>
            <a:r>
              <a:rPr lang="en-US" dirty="0" smtClean="0"/>
              <a:t>: O(dN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N is the number of pixels in the image these calculations can become daunting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Flow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417638"/>
          <a:ext cx="9144000" cy="4906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Hyperspectral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black and white digital image contains 1 spectral band</a:t>
            </a:r>
          </a:p>
          <a:p>
            <a:pPr lvl="1"/>
            <a:r>
              <a:rPr lang="en-US" dirty="0" smtClean="0"/>
              <a:t>A numerical value represents intensity</a:t>
            </a:r>
          </a:p>
          <a:p>
            <a:pPr lvl="1"/>
            <a:r>
              <a:rPr lang="en-US" dirty="0" smtClean="0"/>
              <a:t>For example an integer between 0 and 255 </a:t>
            </a:r>
          </a:p>
          <a:p>
            <a:r>
              <a:rPr lang="en-US" dirty="0" smtClean="0"/>
              <a:t>A color digital image contains 3 spectral bands</a:t>
            </a:r>
          </a:p>
          <a:p>
            <a:pPr lvl="1"/>
            <a:r>
              <a:rPr lang="en-US" dirty="0" smtClean="0"/>
              <a:t>Red, blue and green</a:t>
            </a:r>
          </a:p>
          <a:p>
            <a:r>
              <a:rPr lang="en-US" dirty="0" smtClean="0"/>
              <a:t>A Hyperspectral digital image contains hundreds of spectral bands </a:t>
            </a:r>
          </a:p>
          <a:p>
            <a:pPr lvl="1"/>
            <a:r>
              <a:rPr lang="en-US" dirty="0" smtClean="0"/>
              <a:t>Visible, infrared, ultraviolet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Hyperspectral Imagery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86181" y="64857"/>
            <a:ext cx="5219239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3276600"/>
            <a:ext cx="762000" cy="2133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Hyperspectral Imagery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Hyperspectral Cube</a:t>
            </a:r>
          </a:p>
          <a:p>
            <a:r>
              <a:rPr lang="en-US" dirty="0" smtClean="0"/>
              <a:t>Each pixel has an associated vector of sensor readings for specific wavelengths</a:t>
            </a:r>
          </a:p>
          <a:p>
            <a:r>
              <a:rPr lang="en-US" dirty="0" smtClean="0"/>
              <a:t>Typical Images are at least 1000x1000 pixels with 150 bands</a:t>
            </a:r>
          </a:p>
          <a:p>
            <a:r>
              <a:rPr lang="en-US" dirty="0" smtClean="0"/>
              <a:t>150 million data points</a:t>
            </a:r>
          </a:p>
          <a:p>
            <a:r>
              <a:rPr lang="en-US" dirty="0" smtClean="0"/>
              <a:t>~300 megabytes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52600"/>
            <a:ext cx="39370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volume of data, to make </a:t>
            </a:r>
            <a:r>
              <a:rPr lang="en-US" dirty="0" smtClean="0"/>
              <a:t>analysis, </a:t>
            </a:r>
            <a:r>
              <a:rPr lang="en-US" dirty="0" smtClean="0"/>
              <a:t>transmission, and storage easier, we seek to reduce to dimensionality of the data without sacrificing too much of the intrinsic structure of the data</a:t>
            </a:r>
          </a:p>
          <a:p>
            <a:r>
              <a:rPr lang="en-US" dirty="0" smtClean="0"/>
              <a:t>We also seek to make differences between pixels more dramatic by throwing away similar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Dimensionality Reduction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 smtClean="0"/>
              <a:t>Local Linear Embedding</a:t>
            </a:r>
          </a:p>
          <a:p>
            <a:r>
              <a:rPr lang="en-US" dirty="0" smtClean="0"/>
              <a:t>ISOMAP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Linear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Find the KNN for each point in the data set using the Euclidean metric.</a:t>
            </a:r>
          </a:p>
          <a:p>
            <a:r>
              <a:rPr lang="en-US" dirty="0" smtClean="0"/>
              <a:t>Step 2: Find the linear combination (reconstruction weights),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for each pixel from its KNN.</a:t>
            </a:r>
          </a:p>
          <a:p>
            <a:pPr lvl="1"/>
            <a:r>
              <a:rPr lang="en-US" dirty="0" smtClean="0"/>
              <a:t>We are creating a hyperplane through each point which is invariant to rotation, translation and stretching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‘s</a:t>
            </a:r>
            <a:r>
              <a:rPr lang="en-US" dirty="0" smtClean="0"/>
              <a:t> form a matrix W called the weight matrix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1298</Words>
  <Application>Microsoft Macintosh PowerPoint</Application>
  <PresentationFormat>On-screen Show (4:3)</PresentationFormat>
  <Paragraphs>224</Paragraphs>
  <Slides>35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Nonlinear Dimensionality Reduction for Hyperspectral Image Classification </vt:lpstr>
      <vt:lpstr>Outline</vt:lpstr>
      <vt:lpstr>High Dimensional Data</vt:lpstr>
      <vt:lpstr>Hyperspectral Imagery</vt:lpstr>
      <vt:lpstr>Hyperspectral Imagery</vt:lpstr>
      <vt:lpstr>Hyperspectral Imagery</vt:lpstr>
      <vt:lpstr>Dimensionality Reduction</vt:lpstr>
      <vt:lpstr>Techniques For Dimensionality Reduction Used</vt:lpstr>
      <vt:lpstr>Local Linear Embedding</vt:lpstr>
      <vt:lpstr>Local Linear Embedding</vt:lpstr>
      <vt:lpstr>Local Linear Embedding</vt:lpstr>
      <vt:lpstr>ISOMAP</vt:lpstr>
      <vt:lpstr>ISOMAP</vt:lpstr>
      <vt:lpstr>Comparing the two</vt:lpstr>
      <vt:lpstr>Implementation</vt:lpstr>
      <vt:lpstr>Implementation</vt:lpstr>
      <vt:lpstr>Libraries Used</vt:lpstr>
      <vt:lpstr>Data files</vt:lpstr>
      <vt:lpstr>Program IO</vt:lpstr>
      <vt:lpstr>Profiling</vt:lpstr>
      <vt:lpstr>Possible Optimizations</vt:lpstr>
      <vt:lpstr>Initial Validation Steps</vt:lpstr>
      <vt:lpstr>Initial Validation Step - LLE</vt:lpstr>
      <vt:lpstr>Validation</vt:lpstr>
      <vt:lpstr>Validation</vt:lpstr>
      <vt:lpstr>Validation - Tests</vt:lpstr>
      <vt:lpstr>Validation Tests</vt:lpstr>
      <vt:lpstr>Challenges Encountered</vt:lpstr>
      <vt:lpstr>What is next? Landmark Points</vt:lpstr>
      <vt:lpstr>Next Semester</vt:lpstr>
      <vt:lpstr>References</vt:lpstr>
      <vt:lpstr>Any Questions?</vt:lpstr>
      <vt:lpstr>Example Data Set Land Classification</vt:lpstr>
      <vt:lpstr>Computation Costs</vt:lpstr>
      <vt:lpstr>Software Flow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Dimensionality Reduction </dc:title>
  <dc:creator>K LJ</dc:creator>
  <cp:lastModifiedBy>K LJ</cp:lastModifiedBy>
  <cp:revision>109</cp:revision>
  <cp:lastPrinted>2010-12-07T21:43:38Z</cp:lastPrinted>
  <dcterms:created xsi:type="dcterms:W3CDTF">2010-12-06T21:26:24Z</dcterms:created>
  <dcterms:modified xsi:type="dcterms:W3CDTF">2010-12-07T21:44:34Z</dcterms:modified>
</cp:coreProperties>
</file>