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305" r:id="rId4"/>
    <p:sldId id="296" r:id="rId5"/>
    <p:sldId id="270" r:id="rId6"/>
    <p:sldId id="276" r:id="rId7"/>
    <p:sldId id="269" r:id="rId8"/>
    <p:sldId id="260" r:id="rId9"/>
    <p:sldId id="275" r:id="rId10"/>
    <p:sldId id="278" r:id="rId11"/>
    <p:sldId id="279" r:id="rId12"/>
    <p:sldId id="261" r:id="rId13"/>
    <p:sldId id="306" r:id="rId14"/>
    <p:sldId id="277" r:id="rId15"/>
    <p:sldId id="284" r:id="rId16"/>
    <p:sldId id="280" r:id="rId17"/>
    <p:sldId id="281" r:id="rId18"/>
    <p:sldId id="294" r:id="rId19"/>
    <p:sldId id="272" r:id="rId20"/>
    <p:sldId id="288" r:id="rId21"/>
    <p:sldId id="282" r:id="rId22"/>
    <p:sldId id="283" r:id="rId23"/>
    <p:sldId id="289" r:id="rId24"/>
    <p:sldId id="309" r:id="rId25"/>
    <p:sldId id="307" r:id="rId26"/>
    <p:sldId id="308" r:id="rId27"/>
    <p:sldId id="290" r:id="rId28"/>
    <p:sldId id="273" r:id="rId29"/>
    <p:sldId id="291" r:id="rId30"/>
    <p:sldId id="292" r:id="rId31"/>
    <p:sldId id="293" r:id="rId32"/>
    <p:sldId id="295" r:id="rId33"/>
    <p:sldId id="303" r:id="rId34"/>
    <p:sldId id="301" r:id="rId35"/>
    <p:sldId id="302" r:id="rId36"/>
    <p:sldId id="311" r:id="rId37"/>
    <p:sldId id="297" r:id="rId38"/>
    <p:sldId id="299" r:id="rId39"/>
    <p:sldId id="300" r:id="rId40"/>
    <p:sldId id="304" r:id="rId41"/>
    <p:sldId id="262" r:id="rId42"/>
    <p:sldId id="310" r:id="rId43"/>
    <p:sldId id="286" r:id="rId44"/>
    <p:sldId id="287"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0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E:\FinalPresentation\Err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Error vs. dx</a:t>
            </a:r>
          </a:p>
        </c:rich>
      </c:tx>
      <c:layout/>
    </c:title>
    <c:plotArea>
      <c:layout/>
      <c:scatterChart>
        <c:scatterStyle val="smoothMarker"/>
        <c:ser>
          <c:idx val="0"/>
          <c:order val="0"/>
          <c:tx>
            <c:v>2nd Order</c:v>
          </c:tx>
          <c:xVal>
            <c:numRef>
              <c:f>Sheet1!$E$2:$E$4</c:f>
              <c:numCache>
                <c:formatCode>General</c:formatCode>
                <c:ptCount val="3"/>
                <c:pt idx="0">
                  <c:v>0.69897000433602008</c:v>
                </c:pt>
                <c:pt idx="1">
                  <c:v>1</c:v>
                </c:pt>
                <c:pt idx="2">
                  <c:v>1.3010299956639793</c:v>
                </c:pt>
              </c:numCache>
            </c:numRef>
          </c:xVal>
          <c:yVal>
            <c:numRef>
              <c:f>Sheet1!$F$2:$F$4</c:f>
              <c:numCache>
                <c:formatCode>0.00E+00</c:formatCode>
                <c:ptCount val="3"/>
                <c:pt idx="0">
                  <c:v>0.68029862600785729</c:v>
                </c:pt>
                <c:pt idx="1">
                  <c:v>1.2371639486974262</c:v>
                </c:pt>
                <c:pt idx="2">
                  <c:v>1.9489150397269985</c:v>
                </c:pt>
              </c:numCache>
            </c:numRef>
          </c:yVal>
          <c:smooth val="1"/>
        </c:ser>
        <c:ser>
          <c:idx val="1"/>
          <c:order val="1"/>
          <c:tx>
            <c:v>3rd Order</c:v>
          </c:tx>
          <c:xVal>
            <c:numRef>
              <c:f>Sheet1!$E$2:$E$4</c:f>
              <c:numCache>
                <c:formatCode>General</c:formatCode>
                <c:ptCount val="3"/>
                <c:pt idx="0">
                  <c:v>0.69897000433602008</c:v>
                </c:pt>
                <c:pt idx="1">
                  <c:v>1</c:v>
                </c:pt>
                <c:pt idx="2">
                  <c:v>1.3010299956639793</c:v>
                </c:pt>
              </c:numCache>
            </c:numRef>
          </c:xVal>
          <c:yVal>
            <c:numRef>
              <c:f>Sheet1!$G$2:$G$4</c:f>
              <c:numCache>
                <c:formatCode>0.00E+00</c:formatCode>
                <c:ptCount val="3"/>
                <c:pt idx="0">
                  <c:v>2.1498318130099991</c:v>
                </c:pt>
                <c:pt idx="1">
                  <c:v>2.6939225470832371</c:v>
                </c:pt>
                <c:pt idx="2">
                  <c:v>3.1705379797922335</c:v>
                </c:pt>
              </c:numCache>
            </c:numRef>
          </c:yVal>
          <c:smooth val="1"/>
        </c:ser>
        <c:axId val="64764544"/>
        <c:axId val="64893696"/>
      </c:scatterChart>
      <c:valAx>
        <c:axId val="64764544"/>
        <c:scaling>
          <c:orientation val="minMax"/>
        </c:scaling>
        <c:axPos val="b"/>
        <c:title>
          <c:tx>
            <c:rich>
              <a:bodyPr/>
              <a:lstStyle/>
              <a:p>
                <a:pPr>
                  <a:defRPr/>
                </a:pPr>
                <a:r>
                  <a:rPr lang="en-US"/>
                  <a:t>-log(dx)</a:t>
                </a:r>
              </a:p>
            </c:rich>
          </c:tx>
          <c:layout/>
        </c:title>
        <c:numFmt formatCode="General" sourceLinked="1"/>
        <c:tickLblPos val="nextTo"/>
        <c:crossAx val="64893696"/>
        <c:crosses val="autoZero"/>
        <c:crossBetween val="midCat"/>
      </c:valAx>
      <c:valAx>
        <c:axId val="64893696"/>
        <c:scaling>
          <c:orientation val="minMax"/>
        </c:scaling>
        <c:axPos val="l"/>
        <c:majorGridlines/>
        <c:title>
          <c:tx>
            <c:rich>
              <a:bodyPr rot="0" vert="horz"/>
              <a:lstStyle/>
              <a:p>
                <a:pPr>
                  <a:defRPr/>
                </a:pPr>
                <a:r>
                  <a:rPr lang="en-US"/>
                  <a:t>-log(error)</a:t>
                </a:r>
              </a:p>
            </c:rich>
          </c:tx>
          <c:layout/>
        </c:title>
        <c:numFmt formatCode="0.00E+00" sourceLinked="1"/>
        <c:tickLblPos val="nextTo"/>
        <c:crossAx val="64764544"/>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3.wmf"/><Relationship Id="rId7" Type="http://schemas.openxmlformats.org/officeDocument/2006/relationships/image" Target="../media/image37.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50A86BE-8516-46AC-9759-50FDF23CEE54}"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A082F3-AC3E-405D-BE3F-0136792B059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52AB9E-321A-4089-8EBA-98A4AAD55B77}"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599B81-F453-410E-A1D0-3AD9CD4C1D7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7C085C-6283-41AC-B0B5-CE430DCFDC10}"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36C7BF-90B2-46A5-890A-ECD50CD893D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2D6499-35FC-4E1D-9135-27A9FF0CD68A}"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631165-C9FE-4CF4-96E4-7E594EA69BF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22B6228-DA36-46F4-BE5B-7B75A2804E8D}" type="datetimeFigureOut">
              <a:rPr lang="en-US"/>
              <a:pPr>
                <a:defRPr/>
              </a:pPr>
              <a:t>5/7/2013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39DA29-C93D-43F0-BD6F-B28C42E559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7B3A5C4-48CE-4E11-9812-5A9D54254A12}"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BC35DC-8D8A-4E89-973E-DF9B1576EC4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65ACBA-91D1-42D5-8357-BB67FC708B3F}" type="datetimeFigureOut">
              <a:rPr lang="en-US"/>
              <a:pPr>
                <a:defRPr/>
              </a:pPr>
              <a:t>5/7/2013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BF8A4CB-2DEF-4CC7-BA10-3537FE60F34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E182805-C5E6-4910-9E37-71A48B9E536F}" type="datetimeFigureOut">
              <a:rPr lang="en-US"/>
              <a:pPr>
                <a:defRPr/>
              </a:pPr>
              <a:t>5/7/2013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EE893E-A4A9-416D-B522-02B164FAD46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6A72D66-4442-44EA-BA7D-8D7AA95F270F}" type="datetimeFigureOut">
              <a:rPr lang="en-US"/>
              <a:pPr>
                <a:defRPr/>
              </a:pPr>
              <a:t>5/7/2013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BE2B67-08B0-44E2-AD88-32251106A21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AE36DE-92E1-400A-808A-540645691902}"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315CFD-82E7-4961-B0AE-5C5A067897B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39FFBE-98E1-4F09-B4BE-15FC6E71D244}" type="datetimeFigureOut">
              <a:rPr lang="en-US"/>
              <a:pPr>
                <a:defRPr/>
              </a:pPr>
              <a:t>5/7/2013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A91B30-7C64-4D29-AB73-FBE1A5091D0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8F2598-86F2-4E7D-B673-4D20FAB623BE}" type="datetimeFigureOut">
              <a:rPr lang="en-US"/>
              <a:pPr>
                <a:defRPr/>
              </a:pPr>
              <a:t>5/7/2013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D21DA11-FB88-4E6D-8DF0-D7AD6FD106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ndreyev@umd.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0.png"/><Relationship Id="rId5" Type="http://schemas.openxmlformats.org/officeDocument/2006/relationships/oleObject" Target="../embeddings/oleObject5.bin"/><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6.bin"/><Relationship Id="rId3" Type="http://schemas.openxmlformats.org/officeDocument/2006/relationships/oleObject" Target="../embeddings/oleObject6.bin"/><Relationship Id="rId7" Type="http://schemas.openxmlformats.org/officeDocument/2006/relationships/oleObject" Target="../embeddings/oleObject10.bin"/><Relationship Id="rId12"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 Id="rId14" Type="http://schemas.openxmlformats.org/officeDocument/2006/relationships/image" Target="../media/image42.png"/></Relationships>
</file>

<file path=ppt/slides/_rels/slide1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7.bin"/><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2.xml"/><Relationship Id="rId1" Type="http://schemas.openxmlformats.org/officeDocument/2006/relationships/video" Target="file:///C:\Users\andreyev\Documents\SchoolWork\AdvSciComp\MidSemesterReport\Videos\EntropyConvection\density2nd_ord.avi"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ideo" Target="file:///C:\Users\andreyev\Documents\SchoolWork\AdvSciComp\MidSemesterReport\Videos\EntropyConvection\density_3rd_ord.avi"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andreyev\Documents\SchoolWork\AdvSciComp\MidSemesterReport\Videos\Osher\density_3rd_osh.avi" TargetMode="External"/><Relationship Id="rId1" Type="http://schemas.openxmlformats.org/officeDocument/2006/relationships/video" Target="file:///C:\Users\andreyev\Documents\SchoolWork\AdvSciComp\MidSemesterReport\Videos\Osher\density2nd_osher.avi" TargetMode="External"/><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9.png"/><Relationship Id="rId5" Type="http://schemas.openxmlformats.org/officeDocument/2006/relationships/image" Target="../media/image66.png"/><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66.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oleObject" Target="../embeddings/oleObject23.bin"/></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ideo" Target="file:///E:\FinalPresentation\Videos\Isen_Vortex\vortex.mp4" TargetMode="Externa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73.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8.png"/><Relationship Id="rId4" Type="http://schemas.openxmlformats.org/officeDocument/2006/relationships/image" Target="../media/image77.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slideLayout" Target="../slideLayouts/slideLayout2.xml"/><Relationship Id="rId1" Type="http://schemas.openxmlformats.org/officeDocument/2006/relationships/video" Target="file:///E:\FinalPresentation\Videos\Dbl_Mach\Dbl_Mach_3rd_480_120.avi"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3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xml"/><Relationship Id="rId1" Type="http://schemas.openxmlformats.org/officeDocument/2006/relationships/vmlDrawing" Target="../drawings/vmlDrawing14.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5.v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990600"/>
          </a:xfrm>
        </p:spPr>
        <p:txBody>
          <a:bodyPr rtlCol="0">
            <a:normAutofit fontScale="90000"/>
          </a:bodyPr>
          <a:lstStyle/>
          <a:p>
            <a:pPr eaLnBrk="1" fontAlgn="auto" hangingPunct="1">
              <a:spcAft>
                <a:spcPts val="0"/>
              </a:spcAft>
              <a:defRPr/>
            </a:pPr>
            <a:r>
              <a:rPr lang="en-US" sz="3200" dirty="0" smtClean="0">
                <a:latin typeface="Times New Roman" pitchFamily="18" charset="0"/>
                <a:cs typeface="Times New Roman" pitchFamily="18" charset="0"/>
              </a:rPr>
              <a:t>Discontinuous Galerkin Methods for Solving Euler Equations</a:t>
            </a:r>
          </a:p>
        </p:txBody>
      </p:sp>
      <p:sp>
        <p:nvSpPr>
          <p:cNvPr id="10243" name="TextBox 3"/>
          <p:cNvSpPr txBox="1">
            <a:spLocks noChangeArrowheads="1"/>
          </p:cNvSpPr>
          <p:nvPr/>
        </p:nvSpPr>
        <p:spPr bwMode="auto">
          <a:xfrm>
            <a:off x="2667000" y="3276600"/>
            <a:ext cx="4419600" cy="923925"/>
          </a:xfrm>
          <a:prstGeom prst="rect">
            <a:avLst/>
          </a:prstGeom>
          <a:noFill/>
          <a:ln w="9525">
            <a:noFill/>
            <a:miter lim="800000"/>
            <a:headEnd/>
            <a:tailEnd/>
          </a:ln>
        </p:spPr>
        <p:txBody>
          <a:bodyPr>
            <a:spAutoFit/>
          </a:bodyPr>
          <a:lstStyle/>
          <a:p>
            <a:pPr algn="ctr"/>
            <a:r>
              <a:rPr lang="en-US" dirty="0">
                <a:latin typeface="Times New Roman" pitchFamily="18" charset="0"/>
                <a:cs typeface="Times New Roman" pitchFamily="18" charset="0"/>
              </a:rPr>
              <a:t>Andrey Andreyev (</a:t>
            </a:r>
            <a:r>
              <a:rPr lang="en-US" dirty="0">
                <a:latin typeface="Times New Roman" pitchFamily="18" charset="0"/>
                <a:cs typeface="Times New Roman" pitchFamily="18" charset="0"/>
                <a:hlinkClick r:id="rId2"/>
              </a:rPr>
              <a:t>andreyev@umd.edu</a:t>
            </a:r>
            <a:r>
              <a:rPr lang="en-US" dirty="0">
                <a:latin typeface="Times New Roman" pitchFamily="18" charset="0"/>
                <a:cs typeface="Times New Roman" pitchFamily="18" charset="0"/>
              </a:rPr>
              <a:t>)</a:t>
            </a:r>
          </a:p>
          <a:p>
            <a:pPr algn="ctr"/>
            <a:endParaRPr lang="en-US" dirty="0">
              <a:latin typeface="Times New Roman" pitchFamily="18" charset="0"/>
              <a:cs typeface="Times New Roman" pitchFamily="18" charset="0"/>
            </a:endParaRPr>
          </a:p>
          <a:p>
            <a:pPr algn="ctr"/>
            <a:r>
              <a:rPr lang="en-US" dirty="0" smtClean="0">
                <a:latin typeface="Times New Roman" pitchFamily="18" charset="0"/>
                <a:cs typeface="Times New Roman" pitchFamily="18" charset="0"/>
              </a:rPr>
              <a:t>Adviser</a:t>
            </a:r>
            <a:r>
              <a:rPr lang="en-US" dirty="0">
                <a:latin typeface="Times New Roman" pitchFamily="18" charset="0"/>
                <a:cs typeface="Times New Roman" pitchFamily="18" charset="0"/>
              </a:rPr>
              <a:t>: James </a:t>
            </a:r>
            <a:r>
              <a:rPr lang="en-US" dirty="0" err="1">
                <a:latin typeface="Times New Roman" pitchFamily="18" charset="0"/>
                <a:cs typeface="Times New Roman" pitchFamily="18" charset="0"/>
              </a:rPr>
              <a:t>Baeder</a:t>
            </a:r>
            <a:r>
              <a:rPr lang="en-US" dirty="0">
                <a:latin typeface="Times New Roman" pitchFamily="18" charset="0"/>
                <a:cs typeface="Times New Roman" pitchFamily="18" charset="0"/>
              </a:rPr>
              <a:t> (baeder@umd.edu)</a:t>
            </a:r>
          </a:p>
        </p:txBody>
      </p:sp>
      <p:sp>
        <p:nvSpPr>
          <p:cNvPr id="10244" name="TextBox 3"/>
          <p:cNvSpPr txBox="1">
            <a:spLocks noChangeArrowheads="1"/>
          </p:cNvSpPr>
          <p:nvPr/>
        </p:nvSpPr>
        <p:spPr bwMode="auto">
          <a:xfrm>
            <a:off x="685800" y="1981200"/>
            <a:ext cx="7772400" cy="646113"/>
          </a:xfrm>
          <a:prstGeom prst="rect">
            <a:avLst/>
          </a:prstGeom>
          <a:noFill/>
          <a:ln w="9525">
            <a:noFill/>
            <a:miter lim="800000"/>
            <a:headEnd/>
            <a:tailEnd/>
          </a:ln>
        </p:spPr>
        <p:txBody>
          <a:bodyPr>
            <a:spAutoFit/>
          </a:bodyPr>
          <a:lstStyle/>
          <a:p>
            <a:pPr algn="ctr"/>
            <a:r>
              <a:rPr lang="en-US" dirty="0" smtClean="0"/>
              <a:t>Final Presentation</a:t>
            </a:r>
            <a:endParaRPr lang="en-US" dirty="0"/>
          </a:p>
          <a:p>
            <a:pPr algn="ctr"/>
            <a:r>
              <a:rPr lang="en-US" dirty="0" smtClean="0"/>
              <a:t>May 7, </a:t>
            </a:r>
            <a:r>
              <a:rPr lang="en-US" dirty="0"/>
              <a:t>2013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3"/>
          <p:cNvSpPr txBox="1">
            <a:spLocks noChangeArrowheads="1"/>
          </p:cNvSpPr>
          <p:nvPr/>
        </p:nvSpPr>
        <p:spPr bwMode="auto">
          <a:xfrm>
            <a:off x="304800" y="304800"/>
            <a:ext cx="8534400" cy="461963"/>
          </a:xfrm>
          <a:prstGeom prst="rect">
            <a:avLst/>
          </a:prstGeom>
          <a:noFill/>
          <a:ln w="9525">
            <a:noFill/>
            <a:miter lim="800000"/>
            <a:headEnd/>
            <a:tailEnd/>
          </a:ln>
        </p:spPr>
        <p:txBody>
          <a:bodyPr>
            <a:spAutoFit/>
          </a:bodyPr>
          <a:lstStyle/>
          <a:p>
            <a:pPr algn="ctr"/>
            <a:r>
              <a:rPr lang="en-US" sz="2400"/>
              <a:t>Exact solution to the Riemann Problem: Interface fluxes</a:t>
            </a:r>
            <a:r>
              <a:rPr lang="en-US" sz="2400" baseline="30000"/>
              <a:t>2</a:t>
            </a:r>
          </a:p>
        </p:txBody>
      </p:sp>
      <p:sp>
        <p:nvSpPr>
          <p:cNvPr id="5124" name="TextBox 4"/>
          <p:cNvSpPr txBox="1">
            <a:spLocks noChangeArrowheads="1"/>
          </p:cNvSpPr>
          <p:nvPr/>
        </p:nvSpPr>
        <p:spPr bwMode="auto">
          <a:xfrm>
            <a:off x="838200" y="990600"/>
            <a:ext cx="8001000" cy="1477963"/>
          </a:xfrm>
          <a:prstGeom prst="rect">
            <a:avLst/>
          </a:prstGeom>
          <a:noFill/>
          <a:ln w="9525">
            <a:noFill/>
            <a:miter lim="800000"/>
            <a:headEnd/>
            <a:tailEnd/>
          </a:ln>
        </p:spPr>
        <p:txBody>
          <a:bodyPr>
            <a:spAutoFit/>
          </a:bodyPr>
          <a:lstStyle/>
          <a:p>
            <a:r>
              <a:rPr lang="en-US"/>
              <a:t>The second term of in the last equation has not been defined yet. How do we get the fluxes at the cell interfaces? The Riemann Problem has an exact solution!</a:t>
            </a:r>
          </a:p>
          <a:p>
            <a:endParaRPr lang="en-US"/>
          </a:p>
          <a:p>
            <a:r>
              <a:rPr lang="en-US"/>
              <a:t>Consider an Euler Equation with the initial of:</a:t>
            </a:r>
          </a:p>
        </p:txBody>
      </p:sp>
      <p:graphicFrame>
        <p:nvGraphicFramePr>
          <p:cNvPr id="5122" name="Object 2"/>
          <p:cNvGraphicFramePr>
            <a:graphicFrameLocks noChangeAspect="1"/>
          </p:cNvGraphicFramePr>
          <p:nvPr/>
        </p:nvGraphicFramePr>
        <p:xfrm>
          <a:off x="914400" y="2667000"/>
          <a:ext cx="1985963" cy="685800"/>
        </p:xfrm>
        <a:graphic>
          <a:graphicData uri="http://schemas.openxmlformats.org/presentationml/2006/ole">
            <p:oleObj spid="_x0000_s5122" name="Equation" r:id="rId3" imgW="1396800" imgH="482400" progId="Equation.3">
              <p:embed/>
            </p:oleObj>
          </a:graphicData>
        </a:graphic>
      </p:graphicFrame>
      <p:pic>
        <p:nvPicPr>
          <p:cNvPr id="5125" name="Picture 4"/>
          <p:cNvPicPr>
            <a:picLocks noChangeAspect="1" noChangeArrowheads="1"/>
          </p:cNvPicPr>
          <p:nvPr/>
        </p:nvPicPr>
        <p:blipFill>
          <a:blip r:embed="rId4" cstate="print"/>
          <a:srcRect/>
          <a:stretch>
            <a:fillRect/>
          </a:stretch>
        </p:blipFill>
        <p:spPr bwMode="auto">
          <a:xfrm>
            <a:off x="457200" y="3733800"/>
            <a:ext cx="3922713" cy="2400300"/>
          </a:xfrm>
          <a:prstGeom prst="rect">
            <a:avLst/>
          </a:prstGeom>
          <a:noFill/>
          <a:ln w="9525">
            <a:noFill/>
            <a:miter lim="800000"/>
            <a:headEnd/>
            <a:tailEnd/>
          </a:ln>
        </p:spPr>
      </p:pic>
      <p:pic>
        <p:nvPicPr>
          <p:cNvPr id="5126" name="Picture 5"/>
          <p:cNvPicPr>
            <a:picLocks noChangeAspect="1" noChangeArrowheads="1"/>
          </p:cNvPicPr>
          <p:nvPr/>
        </p:nvPicPr>
        <p:blipFill>
          <a:blip r:embed="rId5" cstate="print"/>
          <a:srcRect/>
          <a:stretch>
            <a:fillRect/>
          </a:stretch>
        </p:blipFill>
        <p:spPr bwMode="auto">
          <a:xfrm>
            <a:off x="4648200" y="2438400"/>
            <a:ext cx="2590800" cy="1230313"/>
          </a:xfrm>
          <a:prstGeom prst="rect">
            <a:avLst/>
          </a:prstGeom>
          <a:noFill/>
          <a:ln w="9525">
            <a:noFill/>
            <a:miter lim="800000"/>
            <a:headEnd/>
            <a:tailEnd/>
          </a:ln>
        </p:spPr>
      </p:pic>
      <p:pic>
        <p:nvPicPr>
          <p:cNvPr id="5127" name="Picture 6"/>
          <p:cNvPicPr>
            <a:picLocks noChangeAspect="1" noChangeArrowheads="1"/>
          </p:cNvPicPr>
          <p:nvPr/>
        </p:nvPicPr>
        <p:blipFill>
          <a:blip r:embed="rId6" cstate="print"/>
          <a:srcRect/>
          <a:stretch>
            <a:fillRect/>
          </a:stretch>
        </p:blipFill>
        <p:spPr bwMode="auto">
          <a:xfrm>
            <a:off x="4648200" y="4294188"/>
            <a:ext cx="3455988" cy="1238250"/>
          </a:xfrm>
          <a:prstGeom prst="rect">
            <a:avLst/>
          </a:prstGeom>
          <a:noFill/>
          <a:ln w="9525">
            <a:noFill/>
            <a:miter lim="800000"/>
            <a:headEnd/>
            <a:tailEnd/>
          </a:ln>
        </p:spPr>
      </p:pic>
      <p:sp>
        <p:nvSpPr>
          <p:cNvPr id="5128" name="TextBox 10"/>
          <p:cNvSpPr txBox="1">
            <a:spLocks noChangeArrowheads="1"/>
          </p:cNvSpPr>
          <p:nvPr/>
        </p:nvSpPr>
        <p:spPr bwMode="auto">
          <a:xfrm>
            <a:off x="4648200" y="3810000"/>
            <a:ext cx="1828800" cy="381000"/>
          </a:xfrm>
          <a:prstGeom prst="rect">
            <a:avLst/>
          </a:prstGeom>
          <a:noFill/>
          <a:ln w="9525">
            <a:noFill/>
            <a:miter lim="800000"/>
            <a:headEnd/>
            <a:tailEnd/>
          </a:ln>
        </p:spPr>
        <p:txBody>
          <a:bodyPr>
            <a:spAutoFit/>
          </a:bodyPr>
          <a:lstStyle/>
          <a:p>
            <a:r>
              <a:rPr lang="en-US"/>
              <a:t>Expansion Fan:</a:t>
            </a:r>
          </a:p>
        </p:txBody>
      </p:sp>
      <p:pic>
        <p:nvPicPr>
          <p:cNvPr id="5129" name="Picture 7"/>
          <p:cNvPicPr>
            <a:picLocks noChangeAspect="1" noChangeArrowheads="1"/>
          </p:cNvPicPr>
          <p:nvPr/>
        </p:nvPicPr>
        <p:blipFill>
          <a:blip r:embed="rId7" cstate="print"/>
          <a:srcRect/>
          <a:stretch>
            <a:fillRect/>
          </a:stretch>
        </p:blipFill>
        <p:spPr bwMode="auto">
          <a:xfrm>
            <a:off x="4572000" y="5715000"/>
            <a:ext cx="4146550" cy="685800"/>
          </a:xfrm>
          <a:prstGeom prst="rect">
            <a:avLst/>
          </a:prstGeom>
          <a:noFill/>
          <a:ln w="9525">
            <a:noFill/>
            <a:miter lim="800000"/>
            <a:headEnd/>
            <a:tailEnd/>
          </a:ln>
        </p:spPr>
      </p:pic>
      <p:sp>
        <p:nvSpPr>
          <p:cNvPr id="5130" name="TextBox 3"/>
          <p:cNvSpPr txBox="1">
            <a:spLocks noChangeArrowheads="1"/>
          </p:cNvSpPr>
          <p:nvPr/>
        </p:nvSpPr>
        <p:spPr bwMode="auto">
          <a:xfrm>
            <a:off x="1416050" y="6107113"/>
            <a:ext cx="2378075" cy="400050"/>
          </a:xfrm>
          <a:prstGeom prst="rect">
            <a:avLst/>
          </a:prstGeom>
          <a:noFill/>
          <a:ln w="9525">
            <a:noFill/>
            <a:miter lim="800000"/>
            <a:headEnd/>
            <a:tailEnd/>
          </a:ln>
        </p:spPr>
        <p:txBody>
          <a:bodyPr>
            <a:spAutoFit/>
          </a:bodyPr>
          <a:lstStyle/>
          <a:p>
            <a:r>
              <a:rPr lang="en-US" sz="1000"/>
              <a:t>Figure from</a:t>
            </a:r>
          </a:p>
          <a:p>
            <a:r>
              <a:rPr lang="en-US" sz="1000"/>
              <a:t>Computational Gasdynamics: Laney </a:t>
            </a:r>
            <a:r>
              <a:rPr lang="en-US" sz="1000" baseline="30000"/>
              <a:t>2</a:t>
            </a:r>
          </a:p>
        </p:txBody>
      </p:sp>
      <p:sp>
        <p:nvSpPr>
          <p:cNvPr id="5131" name="TextBox 3"/>
          <p:cNvSpPr txBox="1">
            <a:spLocks noChangeArrowheads="1"/>
          </p:cNvSpPr>
          <p:nvPr/>
        </p:nvSpPr>
        <p:spPr bwMode="auto">
          <a:xfrm>
            <a:off x="5257800" y="6400800"/>
            <a:ext cx="2378075" cy="246063"/>
          </a:xfrm>
          <a:prstGeom prst="rect">
            <a:avLst/>
          </a:prstGeom>
          <a:noFill/>
          <a:ln w="9525">
            <a:noFill/>
            <a:miter lim="800000"/>
            <a:headEnd/>
            <a:tailEnd/>
          </a:ln>
        </p:spPr>
        <p:txBody>
          <a:bodyPr>
            <a:spAutoFit/>
          </a:bodyPr>
          <a:lstStyle/>
          <a:p>
            <a:r>
              <a:rPr lang="en-US" sz="1000"/>
              <a:t>Computational Gasdynamics: Laney </a:t>
            </a:r>
            <a:r>
              <a:rPr lang="en-US" sz="1000" baseline="30000"/>
              <a:t>2</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3"/>
          <p:cNvSpPr txBox="1">
            <a:spLocks noChangeArrowheads="1"/>
          </p:cNvSpPr>
          <p:nvPr/>
        </p:nvSpPr>
        <p:spPr bwMode="auto">
          <a:xfrm>
            <a:off x="152400" y="152400"/>
            <a:ext cx="8686800" cy="461963"/>
          </a:xfrm>
          <a:prstGeom prst="rect">
            <a:avLst/>
          </a:prstGeom>
          <a:noFill/>
          <a:ln w="9525">
            <a:noFill/>
            <a:miter lim="800000"/>
            <a:headEnd/>
            <a:tailEnd/>
          </a:ln>
        </p:spPr>
        <p:txBody>
          <a:bodyPr>
            <a:spAutoFit/>
          </a:bodyPr>
          <a:lstStyle/>
          <a:p>
            <a:pPr algn="ctr"/>
            <a:r>
              <a:rPr lang="en-US" sz="2400"/>
              <a:t>Consider that every cell interface is a Riemann problem!</a:t>
            </a:r>
          </a:p>
        </p:txBody>
      </p:sp>
      <p:sp>
        <p:nvSpPr>
          <p:cNvPr id="6148" name="TextBox 4"/>
          <p:cNvSpPr txBox="1">
            <a:spLocks noChangeArrowheads="1"/>
          </p:cNvSpPr>
          <p:nvPr/>
        </p:nvSpPr>
        <p:spPr bwMode="auto">
          <a:xfrm>
            <a:off x="381000" y="914400"/>
            <a:ext cx="8458200" cy="923925"/>
          </a:xfrm>
          <a:prstGeom prst="rect">
            <a:avLst/>
          </a:prstGeom>
          <a:noFill/>
          <a:ln w="9525">
            <a:noFill/>
            <a:miter lim="800000"/>
            <a:headEnd/>
            <a:tailEnd/>
          </a:ln>
        </p:spPr>
        <p:txBody>
          <a:bodyPr>
            <a:spAutoFit/>
          </a:bodyPr>
          <a:lstStyle/>
          <a:p>
            <a:r>
              <a:rPr lang="en-US"/>
              <a:t>Exact solution to Riemann problem is very expensive and we are not interested in in the solution at all x/t. Look for a suitable approximation for x/t=0 only via Roe Averages</a:t>
            </a:r>
          </a:p>
        </p:txBody>
      </p:sp>
      <p:pic>
        <p:nvPicPr>
          <p:cNvPr id="6149" name="Picture 2"/>
          <p:cNvPicPr>
            <a:picLocks noChangeAspect="1" noChangeArrowheads="1"/>
          </p:cNvPicPr>
          <p:nvPr/>
        </p:nvPicPr>
        <p:blipFill>
          <a:blip r:embed="rId3" cstate="print"/>
          <a:srcRect/>
          <a:stretch>
            <a:fillRect/>
          </a:stretch>
        </p:blipFill>
        <p:spPr bwMode="auto">
          <a:xfrm>
            <a:off x="533400" y="2362200"/>
            <a:ext cx="2117725" cy="1676400"/>
          </a:xfrm>
          <a:prstGeom prst="rect">
            <a:avLst/>
          </a:prstGeom>
          <a:noFill/>
          <a:ln w="9525">
            <a:noFill/>
            <a:miter lim="800000"/>
            <a:headEnd/>
            <a:tailEnd/>
          </a:ln>
        </p:spPr>
      </p:pic>
      <p:pic>
        <p:nvPicPr>
          <p:cNvPr id="6150" name="Picture 3"/>
          <p:cNvPicPr>
            <a:picLocks noChangeAspect="1" noChangeArrowheads="1"/>
          </p:cNvPicPr>
          <p:nvPr/>
        </p:nvPicPr>
        <p:blipFill>
          <a:blip r:embed="rId4" cstate="print"/>
          <a:srcRect/>
          <a:stretch>
            <a:fillRect/>
          </a:stretch>
        </p:blipFill>
        <p:spPr bwMode="auto">
          <a:xfrm>
            <a:off x="304800" y="4343400"/>
            <a:ext cx="3365500" cy="1512888"/>
          </a:xfrm>
          <a:prstGeom prst="rect">
            <a:avLst/>
          </a:prstGeom>
          <a:noFill/>
          <a:ln w="9525">
            <a:noFill/>
            <a:miter lim="800000"/>
            <a:headEnd/>
            <a:tailEnd/>
          </a:ln>
        </p:spPr>
      </p:pic>
      <p:pic>
        <p:nvPicPr>
          <p:cNvPr id="6151" name="Picture 5"/>
          <p:cNvPicPr>
            <a:picLocks noChangeAspect="1" noChangeArrowheads="1"/>
          </p:cNvPicPr>
          <p:nvPr/>
        </p:nvPicPr>
        <p:blipFill>
          <a:blip r:embed="rId5" cstate="print"/>
          <a:srcRect/>
          <a:stretch>
            <a:fillRect/>
          </a:stretch>
        </p:blipFill>
        <p:spPr bwMode="auto">
          <a:xfrm>
            <a:off x="3810000" y="4343400"/>
            <a:ext cx="3236913" cy="1458913"/>
          </a:xfrm>
          <a:prstGeom prst="rect">
            <a:avLst/>
          </a:prstGeom>
          <a:noFill/>
          <a:ln w="9525">
            <a:noFill/>
            <a:miter lim="800000"/>
            <a:headEnd/>
            <a:tailEnd/>
          </a:ln>
        </p:spPr>
      </p:pic>
      <p:graphicFrame>
        <p:nvGraphicFramePr>
          <p:cNvPr id="6146" name="Object 6"/>
          <p:cNvGraphicFramePr>
            <a:graphicFrameLocks noChangeAspect="1"/>
          </p:cNvGraphicFramePr>
          <p:nvPr/>
        </p:nvGraphicFramePr>
        <p:xfrm>
          <a:off x="3886200" y="1676400"/>
          <a:ext cx="1625600" cy="2387600"/>
        </p:xfrm>
        <a:graphic>
          <a:graphicData uri="http://schemas.openxmlformats.org/presentationml/2006/ole">
            <p:oleObj spid="_x0000_s6146" name="Equation" r:id="rId6" imgW="1625400" imgH="2387520" progId="Equation.3">
              <p:embed/>
            </p:oleObj>
          </a:graphicData>
        </a:graphic>
      </p:graphicFrame>
      <p:sp>
        <p:nvSpPr>
          <p:cNvPr id="6152" name="TextBox 7"/>
          <p:cNvSpPr txBox="1">
            <a:spLocks noChangeArrowheads="1"/>
          </p:cNvSpPr>
          <p:nvPr/>
        </p:nvSpPr>
        <p:spPr bwMode="auto">
          <a:xfrm>
            <a:off x="685800" y="6096000"/>
            <a:ext cx="2971800" cy="246063"/>
          </a:xfrm>
          <a:prstGeom prst="rect">
            <a:avLst/>
          </a:prstGeom>
          <a:noFill/>
          <a:ln w="9525">
            <a:noFill/>
            <a:miter lim="800000"/>
            <a:headEnd/>
            <a:tailEnd/>
          </a:ln>
        </p:spPr>
        <p:txBody>
          <a:bodyPr>
            <a:spAutoFit/>
          </a:bodyPr>
          <a:lstStyle/>
          <a:p>
            <a:r>
              <a:rPr lang="en-US" sz="1000"/>
              <a:t>All equations taken from Laney (2)</a:t>
            </a:r>
            <a:endParaRPr lang="en-US" sz="1000" baseline="30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3" name="TextBox 17"/>
          <p:cNvSpPr txBox="1">
            <a:spLocks noChangeArrowheads="1"/>
          </p:cNvSpPr>
          <p:nvPr/>
        </p:nvSpPr>
        <p:spPr bwMode="auto">
          <a:xfrm>
            <a:off x="609600" y="1066800"/>
            <a:ext cx="6553200" cy="369332"/>
          </a:xfrm>
          <a:prstGeom prst="rect">
            <a:avLst/>
          </a:prstGeom>
          <a:noFill/>
          <a:ln w="9525">
            <a:noFill/>
            <a:miter lim="800000"/>
            <a:headEnd/>
            <a:tailEnd/>
          </a:ln>
        </p:spPr>
        <p:txBody>
          <a:bodyPr wrap="square">
            <a:spAutoFit/>
          </a:bodyPr>
          <a:lstStyle/>
          <a:p>
            <a:r>
              <a:rPr lang="en-US" dirty="0" smtClean="0">
                <a:latin typeface="Calibri" pitchFamily="34" charset="0"/>
              </a:rPr>
              <a:t>Notation:</a:t>
            </a:r>
            <a:endParaRPr lang="en-US" dirty="0">
              <a:latin typeface="Calibri" pitchFamily="34" charset="0"/>
            </a:endParaRPr>
          </a:p>
        </p:txBody>
      </p:sp>
      <p:sp>
        <p:nvSpPr>
          <p:cNvPr id="3084" name="TextBox 15"/>
          <p:cNvSpPr txBox="1">
            <a:spLocks noChangeArrowheads="1"/>
          </p:cNvSpPr>
          <p:nvPr/>
        </p:nvSpPr>
        <p:spPr bwMode="auto">
          <a:xfrm>
            <a:off x="457200" y="304800"/>
            <a:ext cx="8534400" cy="646113"/>
          </a:xfrm>
          <a:prstGeom prst="rect">
            <a:avLst/>
          </a:prstGeom>
          <a:noFill/>
          <a:ln w="9525">
            <a:noFill/>
            <a:miter lim="800000"/>
            <a:headEnd/>
            <a:tailEnd/>
          </a:ln>
        </p:spPr>
        <p:txBody>
          <a:bodyPr>
            <a:spAutoFit/>
          </a:bodyPr>
          <a:lstStyle/>
          <a:p>
            <a:pPr algn="ctr"/>
            <a:r>
              <a:rPr lang="en-US" sz="3600" dirty="0"/>
              <a:t>General Discontinuous Galerkin Setup</a:t>
            </a:r>
          </a:p>
        </p:txBody>
      </p:sp>
      <p:grpSp>
        <p:nvGrpSpPr>
          <p:cNvPr id="34" name="Group 33"/>
          <p:cNvGrpSpPr/>
          <p:nvPr/>
        </p:nvGrpSpPr>
        <p:grpSpPr>
          <a:xfrm>
            <a:off x="457200" y="1447800"/>
            <a:ext cx="6762750" cy="3790950"/>
            <a:chOff x="457200" y="1447800"/>
            <a:chExt cx="6762750" cy="3790950"/>
          </a:xfrm>
        </p:grpSpPr>
        <p:grpSp>
          <p:nvGrpSpPr>
            <p:cNvPr id="24" name="Group 23"/>
            <p:cNvGrpSpPr/>
            <p:nvPr/>
          </p:nvGrpSpPr>
          <p:grpSpPr>
            <a:xfrm>
              <a:off x="457200" y="1447800"/>
              <a:ext cx="1866900" cy="3790950"/>
              <a:chOff x="457200" y="1447800"/>
              <a:chExt cx="1866900" cy="3790950"/>
            </a:xfrm>
          </p:grpSpPr>
          <p:pic>
            <p:nvPicPr>
              <p:cNvPr id="3" name="Picture 6"/>
              <p:cNvPicPr>
                <a:picLocks noChangeAspect="1" noChangeArrowheads="1"/>
              </p:cNvPicPr>
              <p:nvPr/>
            </p:nvPicPr>
            <p:blipFill>
              <a:blip r:embed="rId2" cstate="print"/>
              <a:srcRect/>
              <a:stretch>
                <a:fillRect/>
              </a:stretch>
            </p:blipFill>
            <p:spPr bwMode="auto">
              <a:xfrm>
                <a:off x="495300" y="1447800"/>
                <a:ext cx="517478" cy="533400"/>
              </a:xfrm>
              <a:prstGeom prst="rect">
                <a:avLst/>
              </a:prstGeom>
              <a:noFill/>
              <a:ln w="9525">
                <a:noFill/>
                <a:miter lim="800000"/>
                <a:headEnd/>
                <a:tailEnd/>
              </a:ln>
            </p:spPr>
          </p:pic>
          <p:pic>
            <p:nvPicPr>
              <p:cNvPr id="4" name="Picture 7"/>
              <p:cNvPicPr>
                <a:picLocks noChangeAspect="1" noChangeArrowheads="1"/>
              </p:cNvPicPr>
              <p:nvPr/>
            </p:nvPicPr>
            <p:blipFill>
              <a:blip r:embed="rId3" cstate="print"/>
              <a:srcRect/>
              <a:stretch>
                <a:fillRect/>
              </a:stretch>
            </p:blipFill>
            <p:spPr bwMode="auto">
              <a:xfrm>
                <a:off x="647700" y="2057400"/>
                <a:ext cx="1676400" cy="508000"/>
              </a:xfrm>
              <a:prstGeom prst="rect">
                <a:avLst/>
              </a:prstGeom>
              <a:noFill/>
              <a:ln w="9525">
                <a:noFill/>
                <a:miter lim="800000"/>
                <a:headEnd/>
                <a:tailEnd/>
              </a:ln>
            </p:spPr>
          </p:pic>
          <p:pic>
            <p:nvPicPr>
              <p:cNvPr id="5" name="Picture 8"/>
              <p:cNvPicPr>
                <a:picLocks noChangeAspect="1" noChangeArrowheads="1"/>
              </p:cNvPicPr>
              <p:nvPr/>
            </p:nvPicPr>
            <p:blipFill>
              <a:blip r:embed="rId4" cstate="print"/>
              <a:srcRect/>
              <a:stretch>
                <a:fillRect/>
              </a:stretch>
            </p:blipFill>
            <p:spPr bwMode="auto">
              <a:xfrm>
                <a:off x="581025" y="2514600"/>
                <a:ext cx="1190625" cy="552450"/>
              </a:xfrm>
              <a:prstGeom prst="rect">
                <a:avLst/>
              </a:prstGeom>
              <a:noFill/>
              <a:ln w="9525">
                <a:noFill/>
                <a:miter lim="800000"/>
                <a:headEnd/>
                <a:tailEnd/>
              </a:ln>
            </p:spPr>
          </p:pic>
          <p:pic>
            <p:nvPicPr>
              <p:cNvPr id="6" name="Picture 9"/>
              <p:cNvPicPr>
                <a:picLocks noChangeAspect="1" noChangeArrowheads="1"/>
              </p:cNvPicPr>
              <p:nvPr/>
            </p:nvPicPr>
            <p:blipFill>
              <a:blip r:embed="rId5" cstate="print"/>
              <a:srcRect/>
              <a:stretch>
                <a:fillRect/>
              </a:stretch>
            </p:blipFill>
            <p:spPr bwMode="auto">
              <a:xfrm>
                <a:off x="638175" y="3124200"/>
                <a:ext cx="1314450" cy="495300"/>
              </a:xfrm>
              <a:prstGeom prst="rect">
                <a:avLst/>
              </a:prstGeom>
              <a:noFill/>
              <a:ln w="9525">
                <a:noFill/>
                <a:miter lim="800000"/>
                <a:headEnd/>
                <a:tailEnd/>
              </a:ln>
            </p:spPr>
          </p:pic>
          <p:pic>
            <p:nvPicPr>
              <p:cNvPr id="7" name="Picture 10"/>
              <p:cNvPicPr>
                <a:picLocks noChangeAspect="1" noChangeArrowheads="1"/>
              </p:cNvPicPr>
              <p:nvPr/>
            </p:nvPicPr>
            <p:blipFill>
              <a:blip r:embed="rId6" cstate="print"/>
              <a:srcRect/>
              <a:stretch>
                <a:fillRect/>
              </a:stretch>
            </p:blipFill>
            <p:spPr bwMode="auto">
              <a:xfrm>
                <a:off x="485775" y="3505200"/>
                <a:ext cx="762000" cy="714375"/>
              </a:xfrm>
              <a:prstGeom prst="rect">
                <a:avLst/>
              </a:prstGeom>
              <a:noFill/>
              <a:ln w="9525">
                <a:noFill/>
                <a:miter lim="800000"/>
                <a:headEnd/>
                <a:tailEnd/>
              </a:ln>
            </p:spPr>
          </p:pic>
          <p:pic>
            <p:nvPicPr>
              <p:cNvPr id="8" name="Picture 11"/>
              <p:cNvPicPr>
                <a:picLocks noChangeAspect="1" noChangeArrowheads="1"/>
              </p:cNvPicPr>
              <p:nvPr/>
            </p:nvPicPr>
            <p:blipFill>
              <a:blip r:embed="rId7" cstate="print"/>
              <a:srcRect/>
              <a:stretch>
                <a:fillRect/>
              </a:stretch>
            </p:blipFill>
            <p:spPr bwMode="auto">
              <a:xfrm>
                <a:off x="457200" y="4114800"/>
                <a:ext cx="800100" cy="676275"/>
              </a:xfrm>
              <a:prstGeom prst="rect">
                <a:avLst/>
              </a:prstGeom>
              <a:noFill/>
              <a:ln w="9525">
                <a:noFill/>
                <a:miter lim="800000"/>
                <a:headEnd/>
                <a:tailEnd/>
              </a:ln>
            </p:spPr>
          </p:pic>
          <p:pic>
            <p:nvPicPr>
              <p:cNvPr id="9" name="Picture 12"/>
              <p:cNvPicPr>
                <a:picLocks noChangeAspect="1" noChangeArrowheads="1"/>
              </p:cNvPicPr>
              <p:nvPr/>
            </p:nvPicPr>
            <p:blipFill>
              <a:blip r:embed="rId8" cstate="print"/>
              <a:srcRect/>
              <a:stretch>
                <a:fillRect/>
              </a:stretch>
            </p:blipFill>
            <p:spPr bwMode="auto">
              <a:xfrm>
                <a:off x="561975" y="4648200"/>
                <a:ext cx="666750" cy="590550"/>
              </a:xfrm>
              <a:prstGeom prst="rect">
                <a:avLst/>
              </a:prstGeom>
              <a:noFill/>
              <a:ln w="9525">
                <a:noFill/>
                <a:miter lim="800000"/>
                <a:headEnd/>
                <a:tailEnd/>
              </a:ln>
            </p:spPr>
          </p:pic>
        </p:grpSp>
        <p:sp>
          <p:nvSpPr>
            <p:cNvPr id="25" name="TextBox 24"/>
            <p:cNvSpPr txBox="1"/>
            <p:nvPr/>
          </p:nvSpPr>
          <p:spPr>
            <a:xfrm>
              <a:off x="2352675" y="1524000"/>
              <a:ext cx="4191000" cy="369332"/>
            </a:xfrm>
            <a:prstGeom prst="rect">
              <a:avLst/>
            </a:prstGeom>
            <a:noFill/>
          </p:spPr>
          <p:txBody>
            <a:bodyPr wrap="square" rtlCol="0">
              <a:spAutoFit/>
            </a:bodyPr>
            <a:lstStyle/>
            <a:p>
              <a:r>
                <a:rPr lang="en-US" dirty="0" smtClean="0"/>
                <a:t>Conservative variable quantities</a:t>
              </a:r>
              <a:endParaRPr lang="en-US" dirty="0"/>
            </a:p>
          </p:txBody>
        </p:sp>
        <p:sp>
          <p:nvSpPr>
            <p:cNvPr id="26" name="TextBox 25"/>
            <p:cNvSpPr txBox="1"/>
            <p:nvPr/>
          </p:nvSpPr>
          <p:spPr>
            <a:xfrm>
              <a:off x="2352675" y="2057400"/>
              <a:ext cx="4191000" cy="369332"/>
            </a:xfrm>
            <a:prstGeom prst="rect">
              <a:avLst/>
            </a:prstGeom>
            <a:noFill/>
          </p:spPr>
          <p:txBody>
            <a:bodyPr wrap="square" rtlCol="0">
              <a:spAutoFit/>
            </a:bodyPr>
            <a:lstStyle/>
            <a:p>
              <a:r>
                <a:rPr lang="en-US" dirty="0" smtClean="0"/>
                <a:t>Flux Vector </a:t>
              </a:r>
              <a:endParaRPr lang="en-US" dirty="0"/>
            </a:p>
          </p:txBody>
        </p:sp>
        <p:sp>
          <p:nvSpPr>
            <p:cNvPr id="27" name="TextBox 26"/>
            <p:cNvSpPr txBox="1"/>
            <p:nvPr/>
          </p:nvSpPr>
          <p:spPr>
            <a:xfrm>
              <a:off x="2381250" y="2590800"/>
              <a:ext cx="4191000" cy="369332"/>
            </a:xfrm>
            <a:prstGeom prst="rect">
              <a:avLst/>
            </a:prstGeom>
            <a:noFill/>
          </p:spPr>
          <p:txBody>
            <a:bodyPr wrap="square" rtlCol="0">
              <a:spAutoFit/>
            </a:bodyPr>
            <a:lstStyle/>
            <a:p>
              <a:r>
                <a:rPr lang="en-US" dirty="0" smtClean="0"/>
                <a:t>Approximate solution in one dimension</a:t>
              </a:r>
              <a:endParaRPr lang="en-US" dirty="0"/>
            </a:p>
          </p:txBody>
        </p:sp>
        <p:sp>
          <p:nvSpPr>
            <p:cNvPr id="28" name="TextBox 27"/>
            <p:cNvSpPr txBox="1"/>
            <p:nvPr/>
          </p:nvSpPr>
          <p:spPr>
            <a:xfrm>
              <a:off x="2390775" y="3124200"/>
              <a:ext cx="4267200" cy="369332"/>
            </a:xfrm>
            <a:prstGeom prst="rect">
              <a:avLst/>
            </a:prstGeom>
            <a:noFill/>
          </p:spPr>
          <p:txBody>
            <a:bodyPr wrap="square" rtlCol="0">
              <a:spAutoFit/>
            </a:bodyPr>
            <a:lstStyle/>
            <a:p>
              <a:r>
                <a:rPr lang="en-US" dirty="0" smtClean="0"/>
                <a:t>Approximate solution in two dimensions</a:t>
              </a:r>
              <a:endParaRPr lang="en-US" dirty="0"/>
            </a:p>
          </p:txBody>
        </p:sp>
        <p:sp>
          <p:nvSpPr>
            <p:cNvPr id="29" name="TextBox 28"/>
            <p:cNvSpPr txBox="1"/>
            <p:nvPr/>
          </p:nvSpPr>
          <p:spPr>
            <a:xfrm>
              <a:off x="2381250" y="3657600"/>
              <a:ext cx="4191000" cy="369332"/>
            </a:xfrm>
            <a:prstGeom prst="rect">
              <a:avLst/>
            </a:prstGeom>
            <a:noFill/>
          </p:spPr>
          <p:txBody>
            <a:bodyPr wrap="square" rtlCol="0">
              <a:spAutoFit/>
            </a:bodyPr>
            <a:lstStyle/>
            <a:p>
              <a:r>
                <a:rPr lang="en-US" dirty="0" smtClean="0"/>
                <a:t>Finite Element degrees of freedom</a:t>
              </a:r>
              <a:endParaRPr lang="en-US" dirty="0"/>
            </a:p>
          </p:txBody>
        </p:sp>
        <p:sp>
          <p:nvSpPr>
            <p:cNvPr id="30" name="TextBox 29"/>
            <p:cNvSpPr txBox="1"/>
            <p:nvPr/>
          </p:nvSpPr>
          <p:spPr>
            <a:xfrm>
              <a:off x="2400300" y="4191000"/>
              <a:ext cx="4191000" cy="369332"/>
            </a:xfrm>
            <a:prstGeom prst="rect">
              <a:avLst/>
            </a:prstGeom>
            <a:noFill/>
          </p:spPr>
          <p:txBody>
            <a:bodyPr wrap="square" rtlCol="0">
              <a:spAutoFit/>
            </a:bodyPr>
            <a:lstStyle/>
            <a:p>
              <a:r>
                <a:rPr lang="en-US" dirty="0" smtClean="0"/>
                <a:t>Shape functions</a:t>
              </a:r>
              <a:endParaRPr lang="en-US" dirty="0"/>
            </a:p>
          </p:txBody>
        </p:sp>
        <p:sp>
          <p:nvSpPr>
            <p:cNvPr id="31" name="TextBox 30"/>
            <p:cNvSpPr txBox="1"/>
            <p:nvPr/>
          </p:nvSpPr>
          <p:spPr>
            <a:xfrm>
              <a:off x="2419350" y="4724400"/>
              <a:ext cx="4800600" cy="369332"/>
            </a:xfrm>
            <a:prstGeom prst="rect">
              <a:avLst/>
            </a:prstGeom>
            <a:noFill/>
          </p:spPr>
          <p:txBody>
            <a:bodyPr wrap="square" rtlCol="0">
              <a:spAutoFit/>
            </a:bodyPr>
            <a:lstStyle/>
            <a:p>
              <a:r>
                <a:rPr lang="en-US" dirty="0" smtClean="0"/>
                <a:t>Weight functions (same as shape functions)</a:t>
              </a:r>
              <a:endParaRPr lang="en-US" dirty="0"/>
            </a:p>
          </p:txBody>
        </p:sp>
      </p:grpSp>
      <p:pic>
        <p:nvPicPr>
          <p:cNvPr id="10" name="Picture 13"/>
          <p:cNvPicPr>
            <a:picLocks noChangeAspect="1" noChangeArrowheads="1"/>
          </p:cNvPicPr>
          <p:nvPr/>
        </p:nvPicPr>
        <p:blipFill>
          <a:blip r:embed="rId9" cstate="print"/>
          <a:srcRect/>
          <a:stretch>
            <a:fillRect/>
          </a:stretch>
        </p:blipFill>
        <p:spPr bwMode="auto">
          <a:xfrm>
            <a:off x="609600" y="5638800"/>
            <a:ext cx="2228850" cy="514350"/>
          </a:xfrm>
          <a:prstGeom prst="rect">
            <a:avLst/>
          </a:prstGeom>
          <a:noFill/>
          <a:ln w="9525">
            <a:noFill/>
            <a:miter lim="800000"/>
            <a:headEnd/>
            <a:tailEnd/>
          </a:ln>
        </p:spPr>
      </p:pic>
      <p:pic>
        <p:nvPicPr>
          <p:cNvPr id="3086" name="Picture 14"/>
          <p:cNvPicPr>
            <a:picLocks noChangeAspect="1" noChangeArrowheads="1"/>
          </p:cNvPicPr>
          <p:nvPr/>
        </p:nvPicPr>
        <p:blipFill>
          <a:blip r:embed="rId10" cstate="print"/>
          <a:srcRect/>
          <a:stretch>
            <a:fillRect/>
          </a:stretch>
        </p:blipFill>
        <p:spPr bwMode="auto">
          <a:xfrm>
            <a:off x="2886075" y="5676900"/>
            <a:ext cx="1533525" cy="47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7" name="Picture 5"/>
          <p:cNvPicPr>
            <a:picLocks noChangeAspect="1" noChangeArrowheads="1"/>
          </p:cNvPicPr>
          <p:nvPr/>
        </p:nvPicPr>
        <p:blipFill>
          <a:blip r:embed="rId3" cstate="print"/>
          <a:srcRect/>
          <a:stretch>
            <a:fillRect/>
          </a:stretch>
        </p:blipFill>
        <p:spPr bwMode="auto">
          <a:xfrm>
            <a:off x="152400" y="5638800"/>
            <a:ext cx="4095750" cy="895350"/>
          </a:xfrm>
          <a:prstGeom prst="rect">
            <a:avLst/>
          </a:prstGeom>
          <a:noFill/>
          <a:ln w="9525">
            <a:noFill/>
            <a:miter lim="800000"/>
            <a:headEnd/>
            <a:tailEnd/>
          </a:ln>
        </p:spPr>
      </p:pic>
      <p:pic>
        <p:nvPicPr>
          <p:cNvPr id="74760" name="Picture 8"/>
          <p:cNvPicPr>
            <a:picLocks noChangeAspect="1" noChangeArrowheads="1"/>
          </p:cNvPicPr>
          <p:nvPr/>
        </p:nvPicPr>
        <p:blipFill>
          <a:blip r:embed="rId4" cstate="print"/>
          <a:srcRect/>
          <a:stretch>
            <a:fillRect/>
          </a:stretch>
        </p:blipFill>
        <p:spPr bwMode="auto">
          <a:xfrm>
            <a:off x="152400" y="4419600"/>
            <a:ext cx="3876675" cy="1285875"/>
          </a:xfrm>
          <a:prstGeom prst="rect">
            <a:avLst/>
          </a:prstGeom>
          <a:noFill/>
          <a:ln w="9525">
            <a:noFill/>
            <a:miter lim="800000"/>
            <a:headEnd/>
            <a:tailEnd/>
          </a:ln>
        </p:spPr>
      </p:pic>
      <p:sp>
        <p:nvSpPr>
          <p:cNvPr id="3077" name="TextBox 14"/>
          <p:cNvSpPr txBox="1">
            <a:spLocks noChangeArrowheads="1"/>
          </p:cNvSpPr>
          <p:nvPr/>
        </p:nvSpPr>
        <p:spPr bwMode="auto">
          <a:xfrm>
            <a:off x="392113" y="1905000"/>
            <a:ext cx="3200400" cy="369888"/>
          </a:xfrm>
          <a:prstGeom prst="rect">
            <a:avLst/>
          </a:prstGeom>
          <a:noFill/>
          <a:ln w="9525">
            <a:noFill/>
            <a:miter lim="800000"/>
            <a:headEnd/>
            <a:tailEnd/>
          </a:ln>
        </p:spPr>
        <p:txBody>
          <a:bodyPr>
            <a:spAutoFit/>
          </a:bodyPr>
          <a:lstStyle/>
          <a:p>
            <a:r>
              <a:rPr lang="en-US">
                <a:latin typeface="Calibri" pitchFamily="34" charset="0"/>
              </a:rPr>
              <a:t>1. Start with the Euler Equation:</a:t>
            </a:r>
          </a:p>
        </p:txBody>
      </p:sp>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7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308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3074" name="Object 7"/>
          <p:cNvGraphicFramePr>
            <a:graphicFrameLocks noChangeAspect="1"/>
          </p:cNvGraphicFramePr>
          <p:nvPr/>
        </p:nvGraphicFramePr>
        <p:xfrm>
          <a:off x="403225" y="2419350"/>
          <a:ext cx="2570163" cy="906463"/>
        </p:xfrm>
        <a:graphic>
          <a:graphicData uri="http://schemas.openxmlformats.org/presentationml/2006/ole">
            <p:oleObj spid="_x0000_s74754" name="Equation" r:id="rId5" imgW="1117440" imgH="393480" progId="Equation.3">
              <p:embed/>
            </p:oleObj>
          </a:graphicData>
        </a:graphic>
      </p:graphicFrame>
      <p:sp>
        <p:nvSpPr>
          <p:cNvPr id="3081" name="TextBox 10"/>
          <p:cNvSpPr txBox="1">
            <a:spLocks noChangeArrowheads="1"/>
          </p:cNvSpPr>
          <p:nvPr/>
        </p:nvSpPr>
        <p:spPr bwMode="auto">
          <a:xfrm>
            <a:off x="381000" y="3429000"/>
            <a:ext cx="3200400" cy="1200150"/>
          </a:xfrm>
          <a:prstGeom prst="rect">
            <a:avLst/>
          </a:prstGeom>
          <a:noFill/>
          <a:ln w="9525">
            <a:noFill/>
            <a:miter lim="800000"/>
            <a:headEnd/>
            <a:tailEnd/>
          </a:ln>
        </p:spPr>
        <p:txBody>
          <a:bodyPr>
            <a:spAutoFit/>
          </a:bodyPr>
          <a:lstStyle/>
          <a:p>
            <a:r>
              <a:rPr lang="en-US" dirty="0">
                <a:latin typeface="Calibri" pitchFamily="34" charset="0"/>
              </a:rPr>
              <a:t>2. Discretize the spatial domain and assume and assume an approximate solution on a per-element basis  </a:t>
            </a:r>
          </a:p>
        </p:txBody>
      </p:sp>
      <p:sp>
        <p:nvSpPr>
          <p:cNvPr id="3082" name="TextBox 16"/>
          <p:cNvSpPr txBox="1">
            <a:spLocks noChangeArrowheads="1"/>
          </p:cNvSpPr>
          <p:nvPr/>
        </p:nvSpPr>
        <p:spPr bwMode="auto">
          <a:xfrm>
            <a:off x="3821113" y="1905000"/>
            <a:ext cx="5105400" cy="369888"/>
          </a:xfrm>
          <a:prstGeom prst="rect">
            <a:avLst/>
          </a:prstGeom>
          <a:noFill/>
          <a:ln w="9525">
            <a:noFill/>
            <a:miter lim="800000"/>
            <a:headEnd/>
            <a:tailEnd/>
          </a:ln>
        </p:spPr>
        <p:txBody>
          <a:bodyPr>
            <a:spAutoFit/>
          </a:bodyPr>
          <a:lstStyle/>
          <a:p>
            <a:r>
              <a:rPr lang="en-US">
                <a:latin typeface="Calibri" pitchFamily="34" charset="0"/>
              </a:rPr>
              <a:t>3. Multiply by weight function and integrate by parts</a:t>
            </a:r>
          </a:p>
        </p:txBody>
      </p:sp>
      <p:sp>
        <p:nvSpPr>
          <p:cNvPr id="3083" name="TextBox 17"/>
          <p:cNvSpPr txBox="1">
            <a:spLocks noChangeArrowheads="1"/>
          </p:cNvSpPr>
          <p:nvPr/>
        </p:nvSpPr>
        <p:spPr bwMode="auto">
          <a:xfrm>
            <a:off x="3897313" y="3429000"/>
            <a:ext cx="4953000" cy="2032000"/>
          </a:xfrm>
          <a:prstGeom prst="rect">
            <a:avLst/>
          </a:prstGeom>
          <a:noFill/>
          <a:ln w="9525">
            <a:noFill/>
            <a:miter lim="800000"/>
            <a:headEnd/>
            <a:tailEnd/>
          </a:ln>
        </p:spPr>
        <p:txBody>
          <a:bodyPr>
            <a:spAutoFit/>
          </a:bodyPr>
          <a:lstStyle/>
          <a:p>
            <a:r>
              <a:rPr lang="en-US" dirty="0">
                <a:latin typeface="Calibri" pitchFamily="34" charset="0"/>
              </a:rPr>
              <a:t>Note the boundary term has a different flux term. In normal finite element, the boundary terms need to enforce connectivity with neighboring elements. In Discontinuous Galerkin Methods the boundary </a:t>
            </a:r>
            <a:r>
              <a:rPr lang="en-US" dirty="0" smtClean="0">
                <a:latin typeface="Calibri" pitchFamily="34" charset="0"/>
              </a:rPr>
              <a:t>fluxes </a:t>
            </a:r>
            <a:r>
              <a:rPr lang="en-US" dirty="0">
                <a:latin typeface="Calibri" pitchFamily="34" charset="0"/>
              </a:rPr>
              <a:t>are calculated using the Riemann Fluxes. This enforces connectivity and allows for discontinuities in the solution! </a:t>
            </a:r>
          </a:p>
        </p:txBody>
      </p:sp>
      <p:sp>
        <p:nvSpPr>
          <p:cNvPr id="3084" name="TextBox 15"/>
          <p:cNvSpPr txBox="1">
            <a:spLocks noChangeArrowheads="1"/>
          </p:cNvSpPr>
          <p:nvPr/>
        </p:nvSpPr>
        <p:spPr bwMode="auto">
          <a:xfrm>
            <a:off x="457200" y="304800"/>
            <a:ext cx="8534400" cy="646113"/>
          </a:xfrm>
          <a:prstGeom prst="rect">
            <a:avLst/>
          </a:prstGeom>
          <a:noFill/>
          <a:ln w="9525">
            <a:noFill/>
            <a:miter lim="800000"/>
            <a:headEnd/>
            <a:tailEnd/>
          </a:ln>
        </p:spPr>
        <p:txBody>
          <a:bodyPr>
            <a:spAutoFit/>
          </a:bodyPr>
          <a:lstStyle/>
          <a:p>
            <a:pPr algn="ctr"/>
            <a:r>
              <a:rPr lang="en-US" sz="3600"/>
              <a:t>General Discontinuous Galerkin Setup</a:t>
            </a:r>
          </a:p>
        </p:txBody>
      </p:sp>
      <p:sp>
        <p:nvSpPr>
          <p:cNvPr id="3085" name="TextBox 12"/>
          <p:cNvSpPr txBox="1">
            <a:spLocks noChangeArrowheads="1"/>
          </p:cNvSpPr>
          <p:nvPr/>
        </p:nvSpPr>
        <p:spPr bwMode="auto">
          <a:xfrm>
            <a:off x="4572000" y="5715000"/>
            <a:ext cx="2362200" cy="461963"/>
          </a:xfrm>
          <a:prstGeom prst="rect">
            <a:avLst/>
          </a:prstGeom>
          <a:noFill/>
          <a:ln w="9525">
            <a:noFill/>
            <a:miter lim="800000"/>
            <a:headEnd/>
            <a:tailEnd/>
          </a:ln>
        </p:spPr>
        <p:txBody>
          <a:bodyPr>
            <a:spAutoFit/>
          </a:bodyPr>
          <a:lstStyle/>
          <a:p>
            <a:r>
              <a:rPr lang="en-US" sz="1200" dirty="0"/>
              <a:t>All Equations from Cockburn and </a:t>
            </a:r>
            <a:r>
              <a:rPr lang="en-US" sz="1200" dirty="0" err="1"/>
              <a:t>Shu</a:t>
            </a:r>
            <a:r>
              <a:rPr lang="en-US" sz="1200" dirty="0"/>
              <a:t> [1989] (1)</a:t>
            </a:r>
          </a:p>
        </p:txBody>
      </p:sp>
      <p:sp>
        <p:nvSpPr>
          <p:cNvPr id="747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 name="Picture 3" descr="E:\FinalPresentation\WeakForm.png"/>
          <p:cNvPicPr>
            <a:picLocks noChangeAspect="1" noChangeArrowheads="1"/>
          </p:cNvPicPr>
          <p:nvPr/>
        </p:nvPicPr>
        <p:blipFill>
          <a:blip r:embed="rId6" cstate="print"/>
          <a:srcRect/>
          <a:stretch>
            <a:fillRect/>
          </a:stretch>
        </p:blipFill>
        <p:spPr bwMode="auto">
          <a:xfrm>
            <a:off x="3962400" y="2438400"/>
            <a:ext cx="4449763" cy="5715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TextBox 3"/>
          <p:cNvSpPr txBox="1">
            <a:spLocks noChangeArrowheads="1"/>
          </p:cNvSpPr>
          <p:nvPr/>
        </p:nvSpPr>
        <p:spPr bwMode="auto">
          <a:xfrm>
            <a:off x="152400" y="152400"/>
            <a:ext cx="8839200" cy="646113"/>
          </a:xfrm>
          <a:prstGeom prst="rect">
            <a:avLst/>
          </a:prstGeom>
          <a:noFill/>
          <a:ln w="9525">
            <a:noFill/>
            <a:miter lim="800000"/>
            <a:headEnd/>
            <a:tailEnd/>
          </a:ln>
        </p:spPr>
        <p:txBody>
          <a:bodyPr>
            <a:spAutoFit/>
          </a:bodyPr>
          <a:lstStyle/>
          <a:p>
            <a:pPr algn="ctr"/>
            <a:r>
              <a:rPr lang="en-US" sz="3600"/>
              <a:t>One-Dimensional Discontinuous Galerkin</a:t>
            </a:r>
            <a:r>
              <a:rPr lang="en-US" sz="3600" baseline="30000"/>
              <a:t>1</a:t>
            </a:r>
          </a:p>
        </p:txBody>
      </p:sp>
      <p:graphicFrame>
        <p:nvGraphicFramePr>
          <p:cNvPr id="4098" name="Object 15"/>
          <p:cNvGraphicFramePr>
            <a:graphicFrameLocks noChangeAspect="1"/>
          </p:cNvGraphicFramePr>
          <p:nvPr/>
        </p:nvGraphicFramePr>
        <p:xfrm>
          <a:off x="533400" y="1066800"/>
          <a:ext cx="1828800" cy="2832100"/>
        </p:xfrm>
        <a:graphic>
          <a:graphicData uri="http://schemas.openxmlformats.org/presentationml/2006/ole">
            <p:oleObj spid="_x0000_s4098" name="Equation" r:id="rId3" imgW="1180800" imgH="1828800" progId="Equation.3">
              <p:embed/>
            </p:oleObj>
          </a:graphicData>
        </a:graphic>
      </p:graphicFrame>
      <p:sp>
        <p:nvSpPr>
          <p:cNvPr id="4108" name="TextBox 5"/>
          <p:cNvSpPr txBox="1">
            <a:spLocks noChangeArrowheads="1"/>
          </p:cNvSpPr>
          <p:nvPr/>
        </p:nvSpPr>
        <p:spPr bwMode="auto">
          <a:xfrm>
            <a:off x="2743200" y="990600"/>
            <a:ext cx="5943600" cy="369888"/>
          </a:xfrm>
          <a:prstGeom prst="rect">
            <a:avLst/>
          </a:prstGeom>
          <a:noFill/>
          <a:ln w="9525">
            <a:noFill/>
            <a:miter lim="800000"/>
            <a:headEnd/>
            <a:tailEnd/>
          </a:ln>
        </p:spPr>
        <p:txBody>
          <a:bodyPr>
            <a:spAutoFit/>
          </a:bodyPr>
          <a:lstStyle/>
          <a:p>
            <a:r>
              <a:rPr lang="en-US"/>
              <a:t>Require an approximation to the solution in the form of:</a:t>
            </a:r>
          </a:p>
        </p:txBody>
      </p:sp>
      <p:graphicFrame>
        <p:nvGraphicFramePr>
          <p:cNvPr id="4099" name="Object 3"/>
          <p:cNvGraphicFramePr>
            <a:graphicFrameLocks noChangeAspect="1"/>
          </p:cNvGraphicFramePr>
          <p:nvPr/>
        </p:nvGraphicFramePr>
        <p:xfrm>
          <a:off x="2851150" y="1447800"/>
          <a:ext cx="2733675" cy="762000"/>
        </p:xfrm>
        <a:graphic>
          <a:graphicData uri="http://schemas.openxmlformats.org/presentationml/2006/ole">
            <p:oleObj spid="_x0000_s4099" name="Equation" r:id="rId4" imgW="1549080" imgH="431640" progId="Equation.3">
              <p:embed/>
            </p:oleObj>
          </a:graphicData>
        </a:graphic>
      </p:graphicFrame>
      <p:grpSp>
        <p:nvGrpSpPr>
          <p:cNvPr id="4109" name="Group 13"/>
          <p:cNvGrpSpPr>
            <a:grpSpLocks/>
          </p:cNvGrpSpPr>
          <p:nvPr/>
        </p:nvGrpSpPr>
        <p:grpSpPr bwMode="auto">
          <a:xfrm>
            <a:off x="2895600" y="2667000"/>
            <a:ext cx="3343275" cy="469900"/>
            <a:chOff x="2895600" y="2286000"/>
            <a:chExt cx="3343787" cy="469900"/>
          </a:xfrm>
        </p:grpSpPr>
        <p:graphicFrame>
          <p:nvGraphicFramePr>
            <p:cNvPr id="4104" name="Object 4"/>
            <p:cNvGraphicFramePr>
              <a:graphicFrameLocks noChangeAspect="1"/>
            </p:cNvGraphicFramePr>
            <p:nvPr/>
          </p:nvGraphicFramePr>
          <p:xfrm>
            <a:off x="2895600" y="2362200"/>
            <a:ext cx="533400" cy="320040"/>
          </p:xfrm>
          <a:graphic>
            <a:graphicData uri="http://schemas.openxmlformats.org/presentationml/2006/ole">
              <p:oleObj spid="_x0000_s4104" name="Equation" r:id="rId5" imgW="380880" imgH="228600" progId="Equation.3">
                <p:embed/>
              </p:oleObj>
            </a:graphicData>
          </a:graphic>
        </p:graphicFrame>
        <p:graphicFrame>
          <p:nvGraphicFramePr>
            <p:cNvPr id="4105" name="Object 5"/>
            <p:cNvGraphicFramePr>
              <a:graphicFrameLocks noChangeAspect="1"/>
            </p:cNvGraphicFramePr>
            <p:nvPr/>
          </p:nvGraphicFramePr>
          <p:xfrm>
            <a:off x="3581400" y="2362200"/>
            <a:ext cx="875030" cy="330200"/>
          </p:xfrm>
          <a:graphic>
            <a:graphicData uri="http://schemas.openxmlformats.org/presentationml/2006/ole">
              <p:oleObj spid="_x0000_s4105" name="Equation" r:id="rId6" imgW="672840" imgH="253800" progId="Equation.3">
                <p:embed/>
              </p:oleObj>
            </a:graphicData>
          </a:graphic>
        </p:graphicFrame>
        <p:graphicFrame>
          <p:nvGraphicFramePr>
            <p:cNvPr id="4106" name="Object 6"/>
            <p:cNvGraphicFramePr>
              <a:graphicFrameLocks noChangeAspect="1"/>
            </p:cNvGraphicFramePr>
            <p:nvPr/>
          </p:nvGraphicFramePr>
          <p:xfrm>
            <a:off x="4572000" y="2286000"/>
            <a:ext cx="1667387" cy="469900"/>
          </p:xfrm>
          <a:graphic>
            <a:graphicData uri="http://schemas.openxmlformats.org/presentationml/2006/ole">
              <p:oleObj spid="_x0000_s4106" name="Equation" r:id="rId7" imgW="1396800" imgH="393480" progId="Equation.3">
                <p:embed/>
              </p:oleObj>
            </a:graphicData>
          </a:graphic>
        </p:graphicFrame>
      </p:grpSp>
      <p:graphicFrame>
        <p:nvGraphicFramePr>
          <p:cNvPr id="4100" name="Object 7"/>
          <p:cNvGraphicFramePr>
            <a:graphicFrameLocks noChangeAspect="1"/>
          </p:cNvGraphicFramePr>
          <p:nvPr/>
        </p:nvGraphicFramePr>
        <p:xfrm>
          <a:off x="2971800" y="3581400"/>
          <a:ext cx="2438400" cy="690563"/>
        </p:xfrm>
        <a:graphic>
          <a:graphicData uri="http://schemas.openxmlformats.org/presentationml/2006/ole">
            <p:oleObj spid="_x0000_s4100" name="Equation" r:id="rId8" imgW="1638000" imgH="469800" progId="Equation.3">
              <p:embed/>
            </p:oleObj>
          </a:graphicData>
        </a:graphic>
      </p:graphicFrame>
      <p:graphicFrame>
        <p:nvGraphicFramePr>
          <p:cNvPr id="4101" name="Object 8"/>
          <p:cNvGraphicFramePr>
            <a:graphicFrameLocks noChangeAspect="1"/>
          </p:cNvGraphicFramePr>
          <p:nvPr/>
        </p:nvGraphicFramePr>
        <p:xfrm>
          <a:off x="6629400" y="1447800"/>
          <a:ext cx="1600200" cy="906463"/>
        </p:xfrm>
        <a:graphic>
          <a:graphicData uri="http://schemas.openxmlformats.org/presentationml/2006/ole">
            <p:oleObj spid="_x0000_s4101" name="Equation" r:id="rId9" imgW="1143000" imgH="647640" progId="Equation.3">
              <p:embed/>
            </p:oleObj>
          </a:graphicData>
        </a:graphic>
      </p:graphicFrame>
      <p:sp>
        <p:nvSpPr>
          <p:cNvPr id="4110" name="TextBox 12"/>
          <p:cNvSpPr txBox="1">
            <a:spLocks noChangeArrowheads="1"/>
          </p:cNvSpPr>
          <p:nvPr/>
        </p:nvSpPr>
        <p:spPr bwMode="auto">
          <a:xfrm>
            <a:off x="2895600" y="3200400"/>
            <a:ext cx="3657600" cy="369888"/>
          </a:xfrm>
          <a:prstGeom prst="rect">
            <a:avLst/>
          </a:prstGeom>
          <a:noFill/>
          <a:ln w="9525">
            <a:noFill/>
            <a:miter lim="800000"/>
            <a:headEnd/>
            <a:tailEnd/>
          </a:ln>
        </p:spPr>
        <p:txBody>
          <a:bodyPr>
            <a:spAutoFit/>
          </a:bodyPr>
          <a:lstStyle/>
          <a:p>
            <a:r>
              <a:rPr lang="en-US"/>
              <a:t>Define the degrees of freedom as:</a:t>
            </a:r>
          </a:p>
        </p:txBody>
      </p:sp>
      <p:sp>
        <p:nvSpPr>
          <p:cNvPr id="4111" name="TextBox 14"/>
          <p:cNvSpPr txBox="1">
            <a:spLocks noChangeArrowheads="1"/>
          </p:cNvSpPr>
          <p:nvPr/>
        </p:nvSpPr>
        <p:spPr bwMode="auto">
          <a:xfrm>
            <a:off x="2895600" y="2209800"/>
            <a:ext cx="3352800" cy="381000"/>
          </a:xfrm>
          <a:prstGeom prst="rect">
            <a:avLst/>
          </a:prstGeom>
          <a:noFill/>
          <a:ln w="9525">
            <a:noFill/>
            <a:miter lim="800000"/>
            <a:headEnd/>
            <a:tailEnd/>
          </a:ln>
        </p:spPr>
        <p:txBody>
          <a:bodyPr>
            <a:spAutoFit/>
          </a:bodyPr>
          <a:lstStyle/>
          <a:p>
            <a:r>
              <a:rPr lang="en-US"/>
              <a:t>Define the shape function as:</a:t>
            </a:r>
          </a:p>
        </p:txBody>
      </p:sp>
      <p:sp>
        <p:nvSpPr>
          <p:cNvPr id="4112" name="TextBox 15"/>
          <p:cNvSpPr txBox="1">
            <a:spLocks noChangeArrowheads="1"/>
          </p:cNvSpPr>
          <p:nvPr/>
        </p:nvSpPr>
        <p:spPr bwMode="auto">
          <a:xfrm>
            <a:off x="6477000" y="3505200"/>
            <a:ext cx="2667000" cy="738188"/>
          </a:xfrm>
          <a:prstGeom prst="rect">
            <a:avLst/>
          </a:prstGeom>
          <a:noFill/>
          <a:ln w="9525">
            <a:noFill/>
            <a:miter lim="800000"/>
            <a:headEnd/>
            <a:tailEnd/>
          </a:ln>
        </p:spPr>
        <p:txBody>
          <a:bodyPr>
            <a:spAutoFit/>
          </a:bodyPr>
          <a:lstStyle/>
          <a:p>
            <a:r>
              <a:rPr lang="en-US" sz="1400" dirty="0">
                <a:solidFill>
                  <a:schemeClr val="accent1"/>
                </a:solidFill>
              </a:rPr>
              <a:t>Note:</a:t>
            </a:r>
          </a:p>
          <a:p>
            <a:r>
              <a:rPr lang="en-US" sz="1400" dirty="0">
                <a:solidFill>
                  <a:schemeClr val="accent1"/>
                </a:solidFill>
              </a:rPr>
              <a:t>1</a:t>
            </a:r>
            <a:r>
              <a:rPr lang="en-US" sz="1400" baseline="30000" dirty="0">
                <a:solidFill>
                  <a:schemeClr val="accent1"/>
                </a:solidFill>
              </a:rPr>
              <a:t>st</a:t>
            </a:r>
            <a:r>
              <a:rPr lang="en-US" sz="1400" dirty="0">
                <a:solidFill>
                  <a:schemeClr val="accent1"/>
                </a:solidFill>
              </a:rPr>
              <a:t> DOF is the cell average of the conservative variables</a:t>
            </a:r>
          </a:p>
        </p:txBody>
      </p:sp>
      <p:sp>
        <p:nvSpPr>
          <p:cNvPr id="4113" name="TextBox 16"/>
          <p:cNvSpPr txBox="1">
            <a:spLocks noChangeArrowheads="1"/>
          </p:cNvSpPr>
          <p:nvPr/>
        </p:nvSpPr>
        <p:spPr bwMode="auto">
          <a:xfrm>
            <a:off x="304800" y="4343400"/>
            <a:ext cx="8686800" cy="830263"/>
          </a:xfrm>
          <a:prstGeom prst="rect">
            <a:avLst/>
          </a:prstGeom>
          <a:noFill/>
          <a:ln w="9525">
            <a:noFill/>
            <a:miter lim="800000"/>
            <a:headEnd/>
            <a:tailEnd/>
          </a:ln>
        </p:spPr>
        <p:txBody>
          <a:bodyPr>
            <a:spAutoFit/>
          </a:bodyPr>
          <a:lstStyle/>
          <a:p>
            <a:pPr algn="ctr"/>
            <a:r>
              <a:rPr lang="en-US" sz="1600"/>
              <a:t>In Galerkin method the weight functions are taken to be the same as the shape functions.</a:t>
            </a:r>
          </a:p>
          <a:p>
            <a:pPr algn="ctr"/>
            <a:r>
              <a:rPr lang="en-US" sz="1600"/>
              <a:t>Multiplying the Euler Equations by the weight functions and substituting      for </a:t>
            </a:r>
            <a:r>
              <a:rPr lang="en-US" sz="1600" b="1"/>
              <a:t>U</a:t>
            </a:r>
            <a:r>
              <a:rPr lang="en-US" sz="1600"/>
              <a:t> and integrating by parts, we obtain the following form:</a:t>
            </a:r>
          </a:p>
        </p:txBody>
      </p:sp>
      <p:graphicFrame>
        <p:nvGraphicFramePr>
          <p:cNvPr id="4102" name="Object 9"/>
          <p:cNvGraphicFramePr>
            <a:graphicFrameLocks noChangeAspect="1"/>
          </p:cNvGraphicFramePr>
          <p:nvPr/>
        </p:nvGraphicFramePr>
        <p:xfrm>
          <a:off x="7283450" y="4572000"/>
          <a:ext cx="266700" cy="320675"/>
        </p:xfrm>
        <a:graphic>
          <a:graphicData uri="http://schemas.openxmlformats.org/presentationml/2006/ole">
            <p:oleObj spid="_x0000_s4102" name="Equation" r:id="rId10" imgW="190440" imgH="203040" progId="Equation.3">
              <p:embed/>
            </p:oleObj>
          </a:graphicData>
        </a:graphic>
      </p:graphicFrame>
      <p:sp>
        <p:nvSpPr>
          <p:cNvPr id="18" name="Rectangle 17"/>
          <p:cNvSpPr/>
          <p:nvPr/>
        </p:nvSpPr>
        <p:spPr>
          <a:xfrm>
            <a:off x="381000" y="1066800"/>
            <a:ext cx="22098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5" name="TextBox 18"/>
          <p:cNvSpPr txBox="1">
            <a:spLocks noChangeArrowheads="1"/>
          </p:cNvSpPr>
          <p:nvPr/>
        </p:nvSpPr>
        <p:spPr bwMode="auto">
          <a:xfrm>
            <a:off x="6400800" y="6096000"/>
            <a:ext cx="2362200" cy="461963"/>
          </a:xfrm>
          <a:prstGeom prst="rect">
            <a:avLst/>
          </a:prstGeom>
          <a:noFill/>
          <a:ln w="9525">
            <a:noFill/>
            <a:miter lim="800000"/>
            <a:headEnd/>
            <a:tailEnd/>
          </a:ln>
        </p:spPr>
        <p:txBody>
          <a:bodyPr>
            <a:spAutoFit/>
          </a:bodyPr>
          <a:lstStyle/>
          <a:p>
            <a:r>
              <a:rPr lang="en-US" sz="1200"/>
              <a:t>All Equations from Cockburn and Shu [1989] (1)</a:t>
            </a:r>
          </a:p>
        </p:txBody>
      </p:sp>
      <p:grpSp>
        <p:nvGrpSpPr>
          <p:cNvPr id="31" name="Group 30"/>
          <p:cNvGrpSpPr/>
          <p:nvPr/>
        </p:nvGrpSpPr>
        <p:grpSpPr>
          <a:xfrm>
            <a:off x="6781800" y="2362200"/>
            <a:ext cx="1752600" cy="762000"/>
            <a:chOff x="6553200" y="2590800"/>
            <a:chExt cx="1752600" cy="762000"/>
          </a:xfrm>
        </p:grpSpPr>
        <p:cxnSp>
          <p:nvCxnSpPr>
            <p:cNvPr id="21" name="Straight Connector 20"/>
            <p:cNvCxnSpPr/>
            <p:nvPr/>
          </p:nvCxnSpPr>
          <p:spPr>
            <a:xfrm>
              <a:off x="6781800" y="3124200"/>
              <a:ext cx="1219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01000" y="2895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781800" y="2895600"/>
              <a:ext cx="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347332" y="2971800"/>
              <a:ext cx="0" cy="3048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 name="Object 11"/>
            <p:cNvGraphicFramePr>
              <a:graphicFrameLocks noChangeAspect="1"/>
            </p:cNvGraphicFramePr>
            <p:nvPr/>
          </p:nvGraphicFramePr>
          <p:xfrm>
            <a:off x="7772400" y="2590800"/>
            <a:ext cx="533400" cy="361950"/>
          </p:xfrm>
          <a:graphic>
            <a:graphicData uri="http://schemas.openxmlformats.org/presentationml/2006/ole">
              <p:oleObj spid="_x0000_s4107" name="Equation" r:id="rId11" imgW="355320" imgH="241200" progId="Equation.3">
                <p:embed/>
              </p:oleObj>
            </a:graphicData>
          </a:graphic>
        </p:graphicFrame>
        <p:graphicFrame>
          <p:nvGraphicFramePr>
            <p:cNvPr id="3" name="Object 12"/>
            <p:cNvGraphicFramePr>
              <a:graphicFrameLocks noChangeAspect="1"/>
            </p:cNvGraphicFramePr>
            <p:nvPr/>
          </p:nvGraphicFramePr>
          <p:xfrm flipH="1">
            <a:off x="6553200" y="2590800"/>
            <a:ext cx="449179" cy="304800"/>
          </p:xfrm>
          <a:graphic>
            <a:graphicData uri="http://schemas.openxmlformats.org/presentationml/2006/ole">
              <p:oleObj spid="_x0000_s4108" name="Equation" r:id="rId12" imgW="355320" imgH="241200" progId="Equation.3">
                <p:embed/>
              </p:oleObj>
            </a:graphicData>
          </a:graphic>
        </p:graphicFrame>
        <p:graphicFrame>
          <p:nvGraphicFramePr>
            <p:cNvPr id="4" name="Object 13"/>
            <p:cNvGraphicFramePr>
              <a:graphicFrameLocks noChangeAspect="1"/>
            </p:cNvGraphicFramePr>
            <p:nvPr/>
          </p:nvGraphicFramePr>
          <p:xfrm>
            <a:off x="7239000" y="2667000"/>
            <a:ext cx="266700" cy="361950"/>
          </p:xfrm>
          <a:graphic>
            <a:graphicData uri="http://schemas.openxmlformats.org/presentationml/2006/ole">
              <p:oleObj spid="_x0000_s4109" name="Equation" r:id="rId13" imgW="177480" imgH="241200" progId="Equation.3">
                <p:embed/>
              </p:oleObj>
            </a:graphicData>
          </a:graphic>
        </p:graphicFrame>
      </p:grpSp>
      <p:pic>
        <p:nvPicPr>
          <p:cNvPr id="5" name="Picture 14"/>
          <p:cNvPicPr>
            <a:picLocks noChangeAspect="1" noChangeArrowheads="1"/>
          </p:cNvPicPr>
          <p:nvPr/>
        </p:nvPicPr>
        <p:blipFill>
          <a:blip r:embed="rId14" cstate="print"/>
          <a:srcRect/>
          <a:stretch>
            <a:fillRect/>
          </a:stretch>
        </p:blipFill>
        <p:spPr bwMode="auto">
          <a:xfrm>
            <a:off x="609600" y="5181600"/>
            <a:ext cx="7924800" cy="8407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2133600" y="1524000"/>
            <a:ext cx="4648200" cy="3665538"/>
          </a:xfrm>
          <a:prstGeom prst="rect">
            <a:avLst/>
          </a:prstGeom>
          <a:noFill/>
          <a:ln w="9525">
            <a:noFill/>
            <a:miter lim="800000"/>
            <a:headEnd/>
            <a:tailEnd/>
          </a:ln>
        </p:spPr>
      </p:pic>
      <p:sp>
        <p:nvSpPr>
          <p:cNvPr id="15363" name="TextBox 4"/>
          <p:cNvSpPr txBox="1">
            <a:spLocks noChangeArrowheads="1"/>
          </p:cNvSpPr>
          <p:nvPr/>
        </p:nvSpPr>
        <p:spPr bwMode="auto">
          <a:xfrm>
            <a:off x="533400" y="228600"/>
            <a:ext cx="8077200" cy="461963"/>
          </a:xfrm>
          <a:prstGeom prst="rect">
            <a:avLst/>
          </a:prstGeom>
          <a:noFill/>
          <a:ln w="9525">
            <a:noFill/>
            <a:miter lim="800000"/>
            <a:headEnd/>
            <a:tailEnd/>
          </a:ln>
        </p:spPr>
        <p:txBody>
          <a:bodyPr>
            <a:spAutoFit/>
          </a:bodyPr>
          <a:lstStyle/>
          <a:p>
            <a:pPr algn="ctr"/>
            <a:r>
              <a:rPr lang="en-US" sz="2400"/>
              <a:t>Shape Functions over each element</a:t>
            </a:r>
          </a:p>
        </p:txBody>
      </p:sp>
      <p:sp>
        <p:nvSpPr>
          <p:cNvPr id="4" name="TextBox 3"/>
          <p:cNvSpPr txBox="1"/>
          <p:nvPr/>
        </p:nvSpPr>
        <p:spPr>
          <a:xfrm>
            <a:off x="2133600" y="5334000"/>
            <a:ext cx="4724400" cy="261938"/>
          </a:xfrm>
          <a:prstGeom prst="rect">
            <a:avLst/>
          </a:prstGeom>
          <a:noFill/>
        </p:spPr>
        <p:txBody>
          <a:bodyPr>
            <a:spAutoFit/>
          </a:bodyPr>
          <a:lstStyle/>
          <a:p>
            <a:pPr algn="ctr">
              <a:defRPr/>
            </a:pPr>
            <a:r>
              <a:rPr lang="en-US" sz="1050" dirty="0"/>
              <a:t>Author Generated</a:t>
            </a:r>
          </a:p>
        </p:txBody>
      </p:sp>
      <p:cxnSp>
        <p:nvCxnSpPr>
          <p:cNvPr id="6" name="Straight Arrow Connector 5"/>
          <p:cNvCxnSpPr>
            <a:stCxn id="7" idx="2"/>
          </p:cNvCxnSpPr>
          <p:nvPr/>
        </p:nvCxnSpPr>
        <p:spPr>
          <a:xfrm flipV="1">
            <a:off x="1181100" y="5029205"/>
            <a:ext cx="1333500" cy="397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4114800"/>
            <a:ext cx="1600200" cy="954107"/>
          </a:xfrm>
          <a:prstGeom prst="rect">
            <a:avLst/>
          </a:prstGeom>
          <a:noFill/>
        </p:spPr>
        <p:txBody>
          <a:bodyPr wrap="square" rtlCol="0">
            <a:spAutoFit/>
          </a:bodyPr>
          <a:lstStyle/>
          <a:p>
            <a:r>
              <a:rPr lang="en-US" sz="1400" dirty="0" smtClean="0"/>
              <a:t>Linear Shape allows for linear variation. Makes method 2</a:t>
            </a:r>
            <a:r>
              <a:rPr lang="en-US" sz="1400" baseline="30000" dirty="0" smtClean="0"/>
              <a:t>nd</a:t>
            </a:r>
            <a:r>
              <a:rPr lang="en-US" sz="1400" dirty="0" smtClean="0"/>
              <a:t> order</a:t>
            </a:r>
          </a:p>
        </p:txBody>
      </p:sp>
      <p:cxnSp>
        <p:nvCxnSpPr>
          <p:cNvPr id="11" name="Straight Arrow Connector 10"/>
          <p:cNvCxnSpPr/>
          <p:nvPr/>
        </p:nvCxnSpPr>
        <p:spPr>
          <a:xfrm flipH="1">
            <a:off x="6629400" y="3276600"/>
            <a:ext cx="5334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162800" y="2590800"/>
            <a:ext cx="1828800" cy="1169551"/>
          </a:xfrm>
          <a:prstGeom prst="rect">
            <a:avLst/>
          </a:prstGeom>
          <a:noFill/>
        </p:spPr>
        <p:txBody>
          <a:bodyPr wrap="square" rtlCol="0">
            <a:spAutoFit/>
          </a:bodyPr>
          <a:lstStyle/>
          <a:p>
            <a:r>
              <a:rPr lang="en-US" sz="1400" dirty="0" smtClean="0"/>
              <a:t>Quadratic Shape allows for quadratic variation. Makes method 3</a:t>
            </a:r>
            <a:r>
              <a:rPr lang="en-US" sz="1400" baseline="30000" dirty="0" smtClean="0"/>
              <a:t>rd</a:t>
            </a:r>
            <a:r>
              <a:rPr lang="en-US" sz="1400" dirty="0" smtClean="0"/>
              <a:t> order in space</a:t>
            </a:r>
            <a:endParaRPr lang="en-US" sz="1400" dirty="0"/>
          </a:p>
        </p:txBody>
      </p:sp>
      <p:sp>
        <p:nvSpPr>
          <p:cNvPr id="15" name="TextBox 14"/>
          <p:cNvSpPr txBox="1"/>
          <p:nvPr/>
        </p:nvSpPr>
        <p:spPr>
          <a:xfrm>
            <a:off x="381000" y="1905000"/>
            <a:ext cx="1752600" cy="738664"/>
          </a:xfrm>
          <a:prstGeom prst="rect">
            <a:avLst/>
          </a:prstGeom>
          <a:noFill/>
        </p:spPr>
        <p:txBody>
          <a:bodyPr wrap="square" rtlCol="0">
            <a:spAutoFit/>
          </a:bodyPr>
          <a:lstStyle/>
          <a:p>
            <a:r>
              <a:rPr lang="en-US" sz="1400" dirty="0" smtClean="0"/>
              <a:t>Constant shape function. 1</a:t>
            </a:r>
            <a:r>
              <a:rPr lang="en-US" sz="1400" baseline="30000" dirty="0" smtClean="0"/>
              <a:t>st</a:t>
            </a:r>
            <a:r>
              <a:rPr lang="en-US" sz="1400" dirty="0" smtClean="0"/>
              <a:t> Order method</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152400" y="152400"/>
            <a:ext cx="8686800" cy="461963"/>
          </a:xfrm>
          <a:prstGeom prst="rect">
            <a:avLst/>
          </a:prstGeom>
          <a:noFill/>
          <a:ln w="9525">
            <a:noFill/>
            <a:miter lim="800000"/>
            <a:headEnd/>
            <a:tailEnd/>
          </a:ln>
        </p:spPr>
        <p:txBody>
          <a:bodyPr>
            <a:spAutoFit/>
          </a:bodyPr>
          <a:lstStyle/>
          <a:p>
            <a:pPr algn="ctr"/>
            <a:r>
              <a:rPr lang="en-US" sz="2400"/>
              <a:t>Slope Limiting for Stability</a:t>
            </a:r>
            <a:r>
              <a:rPr lang="en-US" sz="2400" baseline="30000"/>
              <a:t>1</a:t>
            </a:r>
          </a:p>
        </p:txBody>
      </p:sp>
      <p:grpSp>
        <p:nvGrpSpPr>
          <p:cNvPr id="16387" name="Group 12"/>
          <p:cNvGrpSpPr>
            <a:grpSpLocks/>
          </p:cNvGrpSpPr>
          <p:nvPr/>
        </p:nvGrpSpPr>
        <p:grpSpPr bwMode="auto">
          <a:xfrm>
            <a:off x="914400" y="2362200"/>
            <a:ext cx="6608763" cy="3505200"/>
            <a:chOff x="1066800" y="2819400"/>
            <a:chExt cx="6608529" cy="3505200"/>
          </a:xfrm>
        </p:grpSpPr>
        <p:pic>
          <p:nvPicPr>
            <p:cNvPr id="16390" name="Picture 3"/>
            <p:cNvPicPr>
              <a:picLocks noChangeAspect="1" noChangeArrowheads="1"/>
            </p:cNvPicPr>
            <p:nvPr/>
          </p:nvPicPr>
          <p:blipFill>
            <a:blip r:embed="rId2" cstate="print"/>
            <a:srcRect/>
            <a:stretch>
              <a:fillRect/>
            </a:stretch>
          </p:blipFill>
          <p:spPr bwMode="auto">
            <a:xfrm>
              <a:off x="1295400" y="3915727"/>
              <a:ext cx="6379929" cy="581603"/>
            </a:xfrm>
            <a:prstGeom prst="rect">
              <a:avLst/>
            </a:prstGeom>
            <a:noFill/>
            <a:ln w="9525">
              <a:noFill/>
              <a:miter lim="800000"/>
              <a:headEnd/>
              <a:tailEnd/>
            </a:ln>
          </p:spPr>
        </p:pic>
        <p:pic>
          <p:nvPicPr>
            <p:cNvPr id="16391" name="Picture 4"/>
            <p:cNvPicPr>
              <a:picLocks noChangeAspect="1" noChangeArrowheads="1"/>
            </p:cNvPicPr>
            <p:nvPr/>
          </p:nvPicPr>
          <p:blipFill>
            <a:blip r:embed="rId3" cstate="print"/>
            <a:srcRect/>
            <a:stretch>
              <a:fillRect/>
            </a:stretch>
          </p:blipFill>
          <p:spPr bwMode="auto">
            <a:xfrm>
              <a:off x="1371599" y="2819400"/>
              <a:ext cx="5540071" cy="1172527"/>
            </a:xfrm>
            <a:prstGeom prst="rect">
              <a:avLst/>
            </a:prstGeom>
            <a:noFill/>
            <a:ln w="9525">
              <a:noFill/>
              <a:miter lim="800000"/>
              <a:headEnd/>
              <a:tailEnd/>
            </a:ln>
          </p:spPr>
        </p:pic>
        <p:pic>
          <p:nvPicPr>
            <p:cNvPr id="16392" name="Picture 5"/>
            <p:cNvPicPr>
              <a:picLocks noChangeAspect="1" noChangeArrowheads="1"/>
            </p:cNvPicPr>
            <p:nvPr/>
          </p:nvPicPr>
          <p:blipFill>
            <a:blip r:embed="rId4" cstate="print"/>
            <a:srcRect/>
            <a:stretch>
              <a:fillRect/>
            </a:stretch>
          </p:blipFill>
          <p:spPr bwMode="auto">
            <a:xfrm>
              <a:off x="1295400" y="4525327"/>
              <a:ext cx="6193080" cy="762000"/>
            </a:xfrm>
            <a:prstGeom prst="rect">
              <a:avLst/>
            </a:prstGeom>
            <a:noFill/>
            <a:ln w="9525">
              <a:noFill/>
              <a:miter lim="800000"/>
              <a:headEnd/>
              <a:tailEnd/>
            </a:ln>
          </p:spPr>
        </p:pic>
        <p:pic>
          <p:nvPicPr>
            <p:cNvPr id="16393" name="Picture 6"/>
            <p:cNvPicPr>
              <a:picLocks noChangeAspect="1" noChangeArrowheads="1"/>
            </p:cNvPicPr>
            <p:nvPr/>
          </p:nvPicPr>
          <p:blipFill>
            <a:blip r:embed="rId5" cstate="print"/>
            <a:srcRect/>
            <a:stretch>
              <a:fillRect/>
            </a:stretch>
          </p:blipFill>
          <p:spPr bwMode="auto">
            <a:xfrm>
              <a:off x="1066800" y="5287327"/>
              <a:ext cx="6172200" cy="1037273"/>
            </a:xfrm>
            <a:prstGeom prst="rect">
              <a:avLst/>
            </a:prstGeom>
            <a:noFill/>
            <a:ln w="9525">
              <a:noFill/>
              <a:miter lim="800000"/>
              <a:headEnd/>
              <a:tailEnd/>
            </a:ln>
          </p:spPr>
        </p:pic>
      </p:grpSp>
      <p:sp>
        <p:nvSpPr>
          <p:cNvPr id="16388" name="TextBox 11"/>
          <p:cNvSpPr txBox="1">
            <a:spLocks noChangeArrowheads="1"/>
          </p:cNvSpPr>
          <p:nvPr/>
        </p:nvSpPr>
        <p:spPr bwMode="auto">
          <a:xfrm>
            <a:off x="914400" y="1066800"/>
            <a:ext cx="7696200" cy="923925"/>
          </a:xfrm>
          <a:prstGeom prst="rect">
            <a:avLst/>
          </a:prstGeom>
          <a:noFill/>
          <a:ln w="9525">
            <a:noFill/>
            <a:miter lim="800000"/>
            <a:headEnd/>
            <a:tailEnd/>
          </a:ln>
        </p:spPr>
        <p:txBody>
          <a:bodyPr>
            <a:spAutoFit/>
          </a:bodyPr>
          <a:lstStyle/>
          <a:p>
            <a:r>
              <a:rPr lang="en-US"/>
              <a:t>Around discontinuities DOFs representing the gradients are very large causing oscillations and instabilities. To remedy this problem slope limiters are introduced to insure stability</a:t>
            </a:r>
          </a:p>
        </p:txBody>
      </p:sp>
      <p:sp>
        <p:nvSpPr>
          <p:cNvPr id="16389" name="TextBox 8"/>
          <p:cNvSpPr txBox="1">
            <a:spLocks noChangeArrowheads="1"/>
          </p:cNvSpPr>
          <p:nvPr/>
        </p:nvSpPr>
        <p:spPr bwMode="auto">
          <a:xfrm>
            <a:off x="6553200" y="5943600"/>
            <a:ext cx="2362200" cy="461963"/>
          </a:xfrm>
          <a:prstGeom prst="rect">
            <a:avLst/>
          </a:prstGeom>
          <a:noFill/>
          <a:ln w="9525">
            <a:noFill/>
            <a:miter lim="800000"/>
            <a:headEnd/>
            <a:tailEnd/>
          </a:ln>
        </p:spPr>
        <p:txBody>
          <a:bodyPr>
            <a:spAutoFit/>
          </a:bodyPr>
          <a:lstStyle/>
          <a:p>
            <a:r>
              <a:rPr lang="en-US" sz="1200"/>
              <a:t>All Equations from Cockburn and Shu [1989] (1)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6"/>
          <p:cNvGrpSpPr>
            <a:grpSpLocks/>
          </p:cNvGrpSpPr>
          <p:nvPr/>
        </p:nvGrpSpPr>
        <p:grpSpPr bwMode="auto">
          <a:xfrm>
            <a:off x="304800" y="2667000"/>
            <a:ext cx="6378575" cy="3657600"/>
            <a:chOff x="152400" y="1828800"/>
            <a:chExt cx="7064360" cy="4495800"/>
          </a:xfrm>
        </p:grpSpPr>
        <p:pic>
          <p:nvPicPr>
            <p:cNvPr id="7176" name="Picture 2"/>
            <p:cNvPicPr>
              <a:picLocks noChangeAspect="1" noChangeArrowheads="1"/>
            </p:cNvPicPr>
            <p:nvPr/>
          </p:nvPicPr>
          <p:blipFill>
            <a:blip r:embed="rId3" cstate="print"/>
            <a:srcRect/>
            <a:stretch>
              <a:fillRect/>
            </a:stretch>
          </p:blipFill>
          <p:spPr bwMode="auto">
            <a:xfrm>
              <a:off x="152400" y="1828800"/>
              <a:ext cx="3352800" cy="826718"/>
            </a:xfrm>
            <a:prstGeom prst="rect">
              <a:avLst/>
            </a:prstGeom>
            <a:noFill/>
            <a:ln w="9525">
              <a:noFill/>
              <a:miter lim="800000"/>
              <a:headEnd/>
              <a:tailEnd/>
            </a:ln>
          </p:spPr>
        </p:pic>
        <p:pic>
          <p:nvPicPr>
            <p:cNvPr id="7177" name="Picture 3"/>
            <p:cNvPicPr>
              <a:picLocks noChangeAspect="1" noChangeArrowheads="1"/>
            </p:cNvPicPr>
            <p:nvPr/>
          </p:nvPicPr>
          <p:blipFill>
            <a:blip r:embed="rId4" cstate="print"/>
            <a:srcRect/>
            <a:stretch>
              <a:fillRect/>
            </a:stretch>
          </p:blipFill>
          <p:spPr bwMode="auto">
            <a:xfrm>
              <a:off x="914399" y="3048000"/>
              <a:ext cx="6302361" cy="1600200"/>
            </a:xfrm>
            <a:prstGeom prst="rect">
              <a:avLst/>
            </a:prstGeom>
            <a:noFill/>
            <a:ln w="9525">
              <a:noFill/>
              <a:miter lim="800000"/>
              <a:headEnd/>
              <a:tailEnd/>
            </a:ln>
          </p:spPr>
        </p:pic>
        <p:pic>
          <p:nvPicPr>
            <p:cNvPr id="7178" name="Picture 4"/>
            <p:cNvPicPr>
              <a:picLocks noChangeAspect="1" noChangeArrowheads="1"/>
            </p:cNvPicPr>
            <p:nvPr/>
          </p:nvPicPr>
          <p:blipFill>
            <a:blip r:embed="rId5" cstate="print"/>
            <a:srcRect/>
            <a:stretch>
              <a:fillRect/>
            </a:stretch>
          </p:blipFill>
          <p:spPr bwMode="auto">
            <a:xfrm>
              <a:off x="838200" y="4953000"/>
              <a:ext cx="5122070" cy="1371600"/>
            </a:xfrm>
            <a:prstGeom prst="rect">
              <a:avLst/>
            </a:prstGeom>
            <a:noFill/>
            <a:ln w="9525">
              <a:noFill/>
              <a:miter lim="800000"/>
              <a:headEnd/>
              <a:tailEnd/>
            </a:ln>
          </p:spPr>
        </p:pic>
      </p:grpSp>
      <p:sp>
        <p:nvSpPr>
          <p:cNvPr id="7172" name="TextBox 7"/>
          <p:cNvSpPr txBox="1">
            <a:spLocks noChangeArrowheads="1"/>
          </p:cNvSpPr>
          <p:nvPr/>
        </p:nvSpPr>
        <p:spPr bwMode="auto">
          <a:xfrm>
            <a:off x="457200" y="304800"/>
            <a:ext cx="8686800" cy="461963"/>
          </a:xfrm>
          <a:prstGeom prst="rect">
            <a:avLst/>
          </a:prstGeom>
          <a:noFill/>
          <a:ln w="9525">
            <a:noFill/>
            <a:miter lim="800000"/>
            <a:headEnd/>
            <a:tailEnd/>
          </a:ln>
        </p:spPr>
        <p:txBody>
          <a:bodyPr>
            <a:spAutoFit/>
          </a:bodyPr>
          <a:lstStyle/>
          <a:p>
            <a:pPr algn="ctr"/>
            <a:r>
              <a:rPr lang="en-US" sz="2400"/>
              <a:t>Runge-Kutta Time Explicit Time Marching</a:t>
            </a:r>
          </a:p>
        </p:txBody>
      </p:sp>
      <p:sp>
        <p:nvSpPr>
          <p:cNvPr id="7173" name="TextBox 15"/>
          <p:cNvSpPr txBox="1">
            <a:spLocks noChangeArrowheads="1"/>
          </p:cNvSpPr>
          <p:nvPr/>
        </p:nvSpPr>
        <p:spPr bwMode="auto">
          <a:xfrm>
            <a:off x="457200" y="838200"/>
            <a:ext cx="7543800" cy="1754188"/>
          </a:xfrm>
          <a:prstGeom prst="rect">
            <a:avLst/>
          </a:prstGeom>
          <a:noFill/>
          <a:ln w="9525">
            <a:noFill/>
            <a:miter lim="800000"/>
            <a:headEnd/>
            <a:tailEnd/>
          </a:ln>
        </p:spPr>
        <p:txBody>
          <a:bodyPr>
            <a:spAutoFit/>
          </a:bodyPr>
          <a:lstStyle/>
          <a:p>
            <a:pPr>
              <a:buFont typeface="Arial" charset="0"/>
              <a:buChar char="•"/>
            </a:pPr>
            <a:r>
              <a:rPr lang="en-US">
                <a:latin typeface="Times New Roman" pitchFamily="18" charset="0"/>
                <a:cs typeface="Times New Roman" pitchFamily="18" charset="0"/>
              </a:rPr>
              <a:t>Time integration of the equations will be carried out using a higher order Runge-Kutta technique. </a:t>
            </a:r>
          </a:p>
          <a:p>
            <a:pPr>
              <a:buFont typeface="Arial" charset="0"/>
              <a:buChar char="•"/>
            </a:pPr>
            <a:r>
              <a:rPr lang="en-US">
                <a:latin typeface="Times New Roman" pitchFamily="18" charset="0"/>
                <a:cs typeface="Times New Roman" pitchFamily="18" charset="0"/>
              </a:rPr>
              <a:t>The space discretization in the previous slide converted the PDEs into a system of ODEs in time.</a:t>
            </a:r>
          </a:p>
          <a:p>
            <a:pPr>
              <a:buFont typeface="Arial" charset="0"/>
              <a:buChar char="•"/>
            </a:pPr>
            <a:r>
              <a:rPr lang="en-US">
                <a:latin typeface="Times New Roman" pitchFamily="18" charset="0"/>
                <a:cs typeface="Times New Roman" pitchFamily="18" charset="0"/>
              </a:rPr>
              <a:t> Using Higher Order Runge-Kutta, we carry out the time integration on a per-element basis</a:t>
            </a:r>
            <a:endParaRPr lang="en-US" baseline="30000">
              <a:latin typeface="Times New Roman" pitchFamily="18" charset="0"/>
              <a:cs typeface="Times New Roman" pitchFamily="18" charset="0"/>
            </a:endParaRPr>
          </a:p>
        </p:txBody>
      </p:sp>
      <p:graphicFrame>
        <p:nvGraphicFramePr>
          <p:cNvPr id="7170" name="Object 5"/>
          <p:cNvGraphicFramePr>
            <a:graphicFrameLocks noChangeAspect="1"/>
          </p:cNvGraphicFramePr>
          <p:nvPr/>
        </p:nvGraphicFramePr>
        <p:xfrm>
          <a:off x="4038600" y="2743200"/>
          <a:ext cx="2411413" cy="663575"/>
        </p:xfrm>
        <a:graphic>
          <a:graphicData uri="http://schemas.openxmlformats.org/presentationml/2006/ole">
            <p:oleObj spid="_x0000_s7170" name="Equation" r:id="rId6" imgW="1384200" imgH="380880" progId="Equation.3">
              <p:embed/>
            </p:oleObj>
          </a:graphicData>
        </a:graphic>
      </p:graphicFrame>
      <p:sp>
        <p:nvSpPr>
          <p:cNvPr id="7174" name="TextBox 10"/>
          <p:cNvSpPr txBox="1">
            <a:spLocks noChangeArrowheads="1"/>
          </p:cNvSpPr>
          <p:nvPr/>
        </p:nvSpPr>
        <p:spPr bwMode="auto">
          <a:xfrm>
            <a:off x="6477000" y="2667000"/>
            <a:ext cx="2209800" cy="769938"/>
          </a:xfrm>
          <a:prstGeom prst="rect">
            <a:avLst/>
          </a:prstGeom>
          <a:noFill/>
          <a:ln w="9525">
            <a:noFill/>
            <a:miter lim="800000"/>
            <a:headEnd/>
            <a:tailEnd/>
          </a:ln>
        </p:spPr>
        <p:txBody>
          <a:bodyPr>
            <a:spAutoFit/>
          </a:bodyPr>
          <a:lstStyle/>
          <a:p>
            <a:r>
              <a:rPr lang="en-US" sz="1100">
                <a:solidFill>
                  <a:schemeClr val="accent1"/>
                </a:solidFill>
              </a:rPr>
              <a:t>Note:</a:t>
            </a:r>
          </a:p>
          <a:p>
            <a:r>
              <a:rPr lang="en-US" sz="1100">
                <a:solidFill>
                  <a:schemeClr val="accent1"/>
                </a:solidFill>
              </a:rPr>
              <a:t>Time Step is calculated based on the largest Eigenvalue i.e. fastest information transfer</a:t>
            </a:r>
          </a:p>
        </p:txBody>
      </p:sp>
      <p:sp>
        <p:nvSpPr>
          <p:cNvPr id="7175" name="TextBox 9"/>
          <p:cNvSpPr txBox="1">
            <a:spLocks noChangeArrowheads="1"/>
          </p:cNvSpPr>
          <p:nvPr/>
        </p:nvSpPr>
        <p:spPr bwMode="auto">
          <a:xfrm>
            <a:off x="6400800" y="5715000"/>
            <a:ext cx="2362200" cy="461963"/>
          </a:xfrm>
          <a:prstGeom prst="rect">
            <a:avLst/>
          </a:prstGeom>
          <a:noFill/>
          <a:ln w="9525">
            <a:noFill/>
            <a:miter lim="800000"/>
            <a:headEnd/>
            <a:tailEnd/>
          </a:ln>
        </p:spPr>
        <p:txBody>
          <a:bodyPr>
            <a:spAutoFit/>
          </a:bodyPr>
          <a:lstStyle/>
          <a:p>
            <a:r>
              <a:rPr lang="en-US" sz="1200"/>
              <a:t>All Equations from Cockburn and Shu [1989] (1)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7" name="TextBox 3"/>
          <p:cNvSpPr txBox="1">
            <a:spLocks noChangeArrowheads="1"/>
          </p:cNvSpPr>
          <p:nvPr/>
        </p:nvSpPr>
        <p:spPr bwMode="auto">
          <a:xfrm>
            <a:off x="152400" y="152400"/>
            <a:ext cx="8839200" cy="646113"/>
          </a:xfrm>
          <a:prstGeom prst="rect">
            <a:avLst/>
          </a:prstGeom>
          <a:noFill/>
          <a:ln w="9525">
            <a:noFill/>
            <a:miter lim="800000"/>
            <a:headEnd/>
            <a:tailEnd/>
          </a:ln>
        </p:spPr>
        <p:txBody>
          <a:bodyPr>
            <a:spAutoFit/>
          </a:bodyPr>
          <a:lstStyle/>
          <a:p>
            <a:pPr algn="ctr"/>
            <a:r>
              <a:rPr lang="en-US" sz="3600" dirty="0" smtClean="0"/>
              <a:t>DG Method Approach</a:t>
            </a:r>
            <a:endParaRPr lang="en-US" sz="3600" baseline="30000" dirty="0"/>
          </a:p>
        </p:txBody>
      </p:sp>
      <p:graphicFrame>
        <p:nvGraphicFramePr>
          <p:cNvPr id="4098" name="Object 15"/>
          <p:cNvGraphicFramePr>
            <a:graphicFrameLocks noChangeAspect="1"/>
          </p:cNvGraphicFramePr>
          <p:nvPr/>
        </p:nvGraphicFramePr>
        <p:xfrm>
          <a:off x="533400" y="1066800"/>
          <a:ext cx="1828800" cy="2832100"/>
        </p:xfrm>
        <a:graphic>
          <a:graphicData uri="http://schemas.openxmlformats.org/presentationml/2006/ole">
            <p:oleObj spid="_x0000_s53250" name="Equation" r:id="rId3" imgW="1180800" imgH="1828800" progId="Equation.3">
              <p:embed/>
            </p:oleObj>
          </a:graphicData>
        </a:graphic>
      </p:graphicFrame>
      <p:sp>
        <p:nvSpPr>
          <p:cNvPr id="4108" name="TextBox 5"/>
          <p:cNvSpPr txBox="1">
            <a:spLocks noChangeArrowheads="1"/>
          </p:cNvSpPr>
          <p:nvPr/>
        </p:nvSpPr>
        <p:spPr bwMode="auto">
          <a:xfrm>
            <a:off x="2743200" y="990600"/>
            <a:ext cx="5943600" cy="369888"/>
          </a:xfrm>
          <a:prstGeom prst="rect">
            <a:avLst/>
          </a:prstGeom>
          <a:noFill/>
          <a:ln w="9525">
            <a:noFill/>
            <a:miter lim="800000"/>
            <a:headEnd/>
            <a:tailEnd/>
          </a:ln>
        </p:spPr>
        <p:txBody>
          <a:bodyPr>
            <a:spAutoFit/>
          </a:bodyPr>
          <a:lstStyle/>
          <a:p>
            <a:r>
              <a:rPr lang="en-US"/>
              <a:t>Require an approximation to the solution in the form of:</a:t>
            </a:r>
          </a:p>
        </p:txBody>
      </p:sp>
      <p:graphicFrame>
        <p:nvGraphicFramePr>
          <p:cNvPr id="4099" name="Object 3"/>
          <p:cNvGraphicFramePr>
            <a:graphicFrameLocks noChangeAspect="1"/>
          </p:cNvGraphicFramePr>
          <p:nvPr/>
        </p:nvGraphicFramePr>
        <p:xfrm>
          <a:off x="2819400" y="1371600"/>
          <a:ext cx="2733675" cy="762000"/>
        </p:xfrm>
        <a:graphic>
          <a:graphicData uri="http://schemas.openxmlformats.org/presentationml/2006/ole">
            <p:oleObj spid="_x0000_s53251" name="Equation" r:id="rId4" imgW="1549080" imgH="431640" progId="Equation.3">
              <p:embed/>
            </p:oleObj>
          </a:graphicData>
        </a:graphic>
      </p:graphicFrame>
      <p:graphicFrame>
        <p:nvGraphicFramePr>
          <p:cNvPr id="4103" name="Object 10"/>
          <p:cNvGraphicFramePr>
            <a:graphicFrameLocks noChangeAspect="1"/>
          </p:cNvGraphicFramePr>
          <p:nvPr/>
        </p:nvGraphicFramePr>
        <p:xfrm>
          <a:off x="2703513" y="2133600"/>
          <a:ext cx="6402387" cy="1192213"/>
        </p:xfrm>
        <a:graphic>
          <a:graphicData uri="http://schemas.openxmlformats.org/presentationml/2006/ole">
            <p:oleObj spid="_x0000_s53255" name="Equation" r:id="rId5" imgW="3288960" imgH="939600" progId="Equation.3">
              <p:embed/>
            </p:oleObj>
          </a:graphicData>
        </a:graphic>
      </p:graphicFrame>
      <p:sp>
        <p:nvSpPr>
          <p:cNvPr id="18" name="Rectangle 17"/>
          <p:cNvSpPr/>
          <p:nvPr/>
        </p:nvSpPr>
        <p:spPr>
          <a:xfrm>
            <a:off x="381000" y="1066800"/>
            <a:ext cx="2209800" cy="304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15" name="TextBox 18"/>
          <p:cNvSpPr txBox="1">
            <a:spLocks noChangeArrowheads="1"/>
          </p:cNvSpPr>
          <p:nvPr/>
        </p:nvSpPr>
        <p:spPr bwMode="auto">
          <a:xfrm>
            <a:off x="6400800" y="6096000"/>
            <a:ext cx="2362200" cy="461963"/>
          </a:xfrm>
          <a:prstGeom prst="rect">
            <a:avLst/>
          </a:prstGeom>
          <a:noFill/>
          <a:ln w="9525">
            <a:noFill/>
            <a:miter lim="800000"/>
            <a:headEnd/>
            <a:tailEnd/>
          </a:ln>
        </p:spPr>
        <p:txBody>
          <a:bodyPr>
            <a:spAutoFit/>
          </a:bodyPr>
          <a:lstStyle/>
          <a:p>
            <a:r>
              <a:rPr lang="en-US" sz="1200"/>
              <a:t>All Equations from Cockburn and Shu [1989] (1)</a:t>
            </a:r>
          </a:p>
        </p:txBody>
      </p:sp>
      <p:cxnSp>
        <p:nvCxnSpPr>
          <p:cNvPr id="21" name="Straight Connector 20"/>
          <p:cNvCxnSpPr/>
          <p:nvPr/>
        </p:nvCxnSpPr>
        <p:spPr>
          <a:xfrm>
            <a:off x="3657600" y="21336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67000" y="2667000"/>
            <a:ext cx="990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67000" y="26670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667000" y="3276600"/>
            <a:ext cx="64770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57600" y="2133600"/>
            <a:ext cx="5486400"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667000" y="3733800"/>
            <a:ext cx="6248400" cy="1754326"/>
          </a:xfrm>
          <a:prstGeom prst="rect">
            <a:avLst/>
          </a:prstGeom>
          <a:noFill/>
        </p:spPr>
        <p:txBody>
          <a:bodyPr wrap="square" rtlCol="0">
            <a:spAutoFit/>
          </a:bodyPr>
          <a:lstStyle/>
          <a:p>
            <a:pPr>
              <a:buFont typeface="Arial" pitchFamily="34" charset="0"/>
              <a:buChar char="•"/>
            </a:pPr>
            <a:r>
              <a:rPr lang="en-US" dirty="0" smtClean="0"/>
              <a:t>Step 1. Calculate the first term in the box (interface flux) using the Roe solver presented earlier</a:t>
            </a:r>
          </a:p>
          <a:p>
            <a:pPr>
              <a:buFont typeface="Arial" pitchFamily="34" charset="0"/>
              <a:buChar char="•"/>
            </a:pPr>
            <a:r>
              <a:rPr lang="en-US" dirty="0" smtClean="0"/>
              <a:t>Step 2. Calculate the second term in the box using gauss</a:t>
            </a:r>
          </a:p>
          <a:p>
            <a:pPr>
              <a:buFont typeface="Arial" pitchFamily="34" charset="0"/>
              <a:buChar char="•"/>
            </a:pPr>
            <a:r>
              <a:rPr lang="en-US" dirty="0" smtClean="0"/>
              <a:t>Step 3. Define the terms in the box as the residual </a:t>
            </a:r>
          </a:p>
          <a:p>
            <a:pPr>
              <a:buFont typeface="Arial" pitchFamily="34" charset="0"/>
              <a:buChar char="•"/>
            </a:pPr>
            <a:r>
              <a:rPr lang="en-US" dirty="0" smtClean="0"/>
              <a:t>Step 4. Use 3</a:t>
            </a:r>
            <a:r>
              <a:rPr lang="en-US" baseline="30000" dirty="0" smtClean="0"/>
              <a:t>rd</a:t>
            </a:r>
            <a:r>
              <a:rPr lang="en-US" dirty="0" smtClean="0"/>
              <a:t> Order Runge-Kutta to step in time</a:t>
            </a:r>
          </a:p>
          <a:p>
            <a:pPr>
              <a:buFont typeface="Arial" pitchFamily="34" charset="0"/>
              <a:buChar char="•"/>
            </a:pPr>
            <a:r>
              <a:rPr lang="en-US" dirty="0" smtClean="0"/>
              <a:t>Step 5. Apply limiting at each solution update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685800" y="228600"/>
            <a:ext cx="7772400" cy="838200"/>
          </a:xfrm>
        </p:spPr>
        <p:txBody>
          <a:bodyPr/>
          <a:lstStyle/>
          <a:p>
            <a:pPr eaLnBrk="1" hangingPunct="1"/>
            <a:r>
              <a:rPr lang="en-US" sz="3200" dirty="0" smtClean="0">
                <a:latin typeface="Times New Roman" pitchFamily="18" charset="0"/>
                <a:cs typeface="Times New Roman" pitchFamily="18" charset="0"/>
              </a:rPr>
              <a:t>DG Method 1D</a:t>
            </a:r>
            <a:br>
              <a:rPr lang="en-US" sz="32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Test Problems</a:t>
            </a:r>
            <a:endParaRPr lang="en-US" sz="3200" dirty="0" smtClean="0">
              <a:latin typeface="Times New Roman" pitchFamily="18" charset="0"/>
              <a:cs typeface="Times New Roman" pitchFamily="18" charset="0"/>
            </a:endParaRPr>
          </a:p>
        </p:txBody>
      </p:sp>
      <p:sp>
        <p:nvSpPr>
          <p:cNvPr id="1741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7412"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7413"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7414"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7416" name="Rectangle 15"/>
          <p:cNvSpPr>
            <a:spLocks noChangeArrowheads="1"/>
          </p:cNvSpPr>
          <p:nvPr/>
        </p:nvSpPr>
        <p:spPr bwMode="auto">
          <a:xfrm>
            <a:off x="457200" y="1495425"/>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17417" name="TextBox 14"/>
          <p:cNvSpPr txBox="1">
            <a:spLocks noChangeArrowheads="1"/>
          </p:cNvSpPr>
          <p:nvPr/>
        </p:nvSpPr>
        <p:spPr bwMode="auto">
          <a:xfrm>
            <a:off x="381000" y="1295400"/>
            <a:ext cx="8610600" cy="147732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The method </a:t>
            </a:r>
            <a:r>
              <a:rPr lang="en-US" dirty="0" smtClean="0">
                <a:latin typeface="Times New Roman" pitchFamily="18" charset="0"/>
                <a:cs typeface="Times New Roman" pitchFamily="18" charset="0"/>
              </a:rPr>
              <a:t>was tested on 3 problems</a:t>
            </a:r>
          </a:p>
          <a:p>
            <a:pPr marL="342900" indent="-342900">
              <a:buFont typeface="+mj-lt"/>
              <a:buAutoNum type="arabicPeriod"/>
            </a:pPr>
            <a:r>
              <a:rPr lang="en-US" dirty="0" smtClean="0">
                <a:latin typeface="Times New Roman" pitchFamily="18" charset="0"/>
                <a:cs typeface="Times New Roman" pitchFamily="18" charset="0"/>
              </a:rPr>
              <a:t>Entropy Convection Problem(Smooth solution, requires no limiting) used for validation</a:t>
            </a:r>
          </a:p>
          <a:p>
            <a:pPr marL="342900" indent="-342900">
              <a:buFont typeface="+mj-lt"/>
              <a:buAutoNum type="arabicPeriod"/>
            </a:pPr>
            <a:r>
              <a:rPr lang="en-US" dirty="0" smtClean="0">
                <a:latin typeface="Times New Roman" pitchFamily="18" charset="0"/>
                <a:cs typeface="Times New Roman" pitchFamily="18" charset="0"/>
              </a:rPr>
              <a:t>Sod’s Shock Tube Problem (Simple discontinuous solution, has analytical solution)</a:t>
            </a:r>
          </a:p>
          <a:p>
            <a:pPr marL="342900" indent="-342900">
              <a:buFont typeface="+mj-lt"/>
              <a:buAutoNum type="arabicPeriod"/>
            </a:pPr>
            <a:r>
              <a:rPr lang="en-US" dirty="0" err="1" smtClean="0">
                <a:latin typeface="Times New Roman" pitchFamily="18" charset="0"/>
                <a:cs typeface="Times New Roman" pitchFamily="18" charset="0"/>
              </a:rPr>
              <a:t>Osher’s</a:t>
            </a:r>
            <a:r>
              <a:rPr lang="en-US" dirty="0" smtClean="0">
                <a:latin typeface="Times New Roman" pitchFamily="18" charset="0"/>
                <a:cs typeface="Times New Roman" pitchFamily="18" charset="0"/>
              </a:rPr>
              <a:t> Problem (Discontinuous Solution with complex flow structures, no analytical solution)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538163"/>
          </a:xfrm>
          <a:prstGeom prst="rect">
            <a:avLst/>
          </a:prstGeom>
          <a:noFill/>
        </p:spPr>
        <p:txBody>
          <a:bodyPr>
            <a:spAutoFit/>
          </a:bodyPr>
          <a:lstStyle/>
          <a:p>
            <a:pPr algn="ctr">
              <a:defRPr/>
            </a:pPr>
            <a:r>
              <a:rPr lang="en-US" sz="2900" dirty="0" smtClean="0">
                <a:latin typeface="Times New Roman" pitchFamily="18" charset="0"/>
                <a:ea typeface="+mj-ea"/>
                <a:cs typeface="Times New Roman" pitchFamily="18" charset="0"/>
              </a:rPr>
              <a:t>Motivation</a:t>
            </a:r>
            <a:endParaRPr lang="en-US" sz="2900" dirty="0">
              <a:latin typeface="Times New Roman" pitchFamily="18" charset="0"/>
              <a:ea typeface="+mj-ea"/>
              <a:cs typeface="Times New Roman" pitchFamily="18" charset="0"/>
            </a:endParaRPr>
          </a:p>
        </p:txBody>
      </p:sp>
      <p:sp>
        <p:nvSpPr>
          <p:cNvPr id="11267" name="TextBox 4"/>
          <p:cNvSpPr txBox="1">
            <a:spLocks noChangeArrowheads="1"/>
          </p:cNvSpPr>
          <p:nvPr/>
        </p:nvSpPr>
        <p:spPr bwMode="auto">
          <a:xfrm>
            <a:off x="457200" y="1219200"/>
            <a:ext cx="7772400" cy="4524315"/>
          </a:xfrm>
          <a:prstGeom prst="rect">
            <a:avLst/>
          </a:prstGeom>
          <a:noFill/>
          <a:ln w="9525">
            <a:noFill/>
            <a:miter lim="800000"/>
            <a:headEnd/>
            <a:tailEnd/>
          </a:ln>
        </p:spPr>
        <p:txBody>
          <a:bodyPr>
            <a:spAutoFit/>
          </a:bodyPr>
          <a:lstStyle/>
          <a:p>
            <a:r>
              <a:rPr lang="en-US" dirty="0" smtClean="0"/>
              <a:t>Computational Fluid Dynamics (CFD) is widely used in Engineering Design to obtain solutions to complex flow problems when testing is impossible or restrictively expensive. CFD is also used in conjunction with testing to increase confidence in the design process.</a:t>
            </a:r>
          </a:p>
          <a:p>
            <a:endParaRPr lang="en-US" dirty="0" smtClean="0"/>
          </a:p>
          <a:p>
            <a:r>
              <a:rPr lang="en-US" dirty="0" smtClean="0"/>
              <a:t>There are many methodologies for developing CFD codes but can be broken down into 3 categories:</a:t>
            </a:r>
          </a:p>
          <a:p>
            <a:pPr marL="342900" indent="-342900">
              <a:buFont typeface="+mj-lt"/>
              <a:buAutoNum type="arabicPeriod"/>
            </a:pPr>
            <a:r>
              <a:rPr lang="en-US" dirty="0" smtClean="0"/>
              <a:t>Finite Difference Method</a:t>
            </a:r>
          </a:p>
          <a:p>
            <a:pPr marL="342900" indent="-342900">
              <a:buFont typeface="+mj-lt"/>
              <a:buAutoNum type="arabicPeriod"/>
            </a:pPr>
            <a:r>
              <a:rPr lang="en-US" dirty="0" smtClean="0"/>
              <a:t>Finite Volume Method</a:t>
            </a:r>
          </a:p>
          <a:p>
            <a:pPr marL="342900" indent="-342900">
              <a:buFont typeface="+mj-lt"/>
              <a:buAutoNum type="arabicPeriod"/>
            </a:pPr>
            <a:r>
              <a:rPr lang="en-US" dirty="0" smtClean="0"/>
              <a:t>Finite Element Method</a:t>
            </a:r>
          </a:p>
          <a:p>
            <a:pPr marL="342900" indent="-342900">
              <a:buFont typeface="+mj-lt"/>
              <a:buAutoNum type="arabicPeriod"/>
            </a:pPr>
            <a:endParaRPr lang="en-US" dirty="0" smtClean="0"/>
          </a:p>
          <a:p>
            <a:pPr marL="342900" indent="-342900"/>
            <a:r>
              <a:rPr lang="en-US" dirty="0" smtClean="0"/>
              <a:t>Each has its advantages and disadvantages.</a:t>
            </a:r>
          </a:p>
          <a:p>
            <a:pPr marL="342900" indent="-342900"/>
            <a:r>
              <a:rPr lang="en-US" dirty="0" smtClean="0"/>
              <a:t>This work is focused on the 3</a:t>
            </a:r>
            <a:r>
              <a:rPr lang="en-US" baseline="30000" dirty="0" smtClean="0"/>
              <a:t>rd</a:t>
            </a:r>
            <a:r>
              <a:rPr lang="en-US" dirty="0" smtClean="0"/>
              <a:t> category. A finite element method capable </a:t>
            </a:r>
          </a:p>
          <a:p>
            <a:pPr marL="342900" indent="-342900"/>
            <a:r>
              <a:rPr lang="en-US" dirty="0" smtClean="0"/>
              <a:t>of capturing discontinuities in the solution is developed</a:t>
            </a:r>
            <a:r>
              <a:rPr lang="en-US" dirty="0" smtClean="0"/>
              <a:t>. It’s appeal is lack</a:t>
            </a:r>
          </a:p>
          <a:p>
            <a:pPr marL="342900" indent="-342900"/>
            <a:r>
              <a:rPr lang="en-US" dirty="0" smtClean="0"/>
              <a:t>of need for a computational stencil, and it’s locality which lends itself to </a:t>
            </a:r>
          </a:p>
          <a:p>
            <a:pPr marL="342900" indent="-342900"/>
            <a:r>
              <a:rPr lang="en-US" dirty="0" smtClean="0"/>
              <a:t>p</a:t>
            </a:r>
            <a:r>
              <a:rPr lang="en-US" dirty="0" smtClean="0"/>
              <a:t>arallelization.</a:t>
            </a: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Box 5"/>
          <p:cNvSpPr txBox="1">
            <a:spLocks noChangeArrowheads="1"/>
          </p:cNvSpPr>
          <p:nvPr/>
        </p:nvSpPr>
        <p:spPr bwMode="auto">
          <a:xfrm>
            <a:off x="381000" y="304800"/>
            <a:ext cx="8229600" cy="461963"/>
          </a:xfrm>
          <a:prstGeom prst="rect">
            <a:avLst/>
          </a:prstGeom>
          <a:noFill/>
          <a:ln w="9525">
            <a:noFill/>
            <a:miter lim="800000"/>
            <a:headEnd/>
            <a:tailEnd/>
          </a:ln>
        </p:spPr>
        <p:txBody>
          <a:bodyPr>
            <a:spAutoFit/>
          </a:bodyPr>
          <a:lstStyle/>
          <a:p>
            <a:pPr algn="ctr"/>
            <a:r>
              <a:rPr lang="en-US" sz="2400" dirty="0" smtClean="0"/>
              <a:t>Testing 1D With no Limiter</a:t>
            </a:r>
            <a:endParaRPr lang="en-US" sz="2400" dirty="0"/>
          </a:p>
        </p:txBody>
      </p:sp>
      <p:sp>
        <p:nvSpPr>
          <p:cNvPr id="7" name="TextBox 6"/>
          <p:cNvSpPr txBox="1"/>
          <p:nvPr/>
        </p:nvSpPr>
        <p:spPr>
          <a:xfrm>
            <a:off x="609600" y="990600"/>
            <a:ext cx="8153400" cy="2031325"/>
          </a:xfrm>
          <a:prstGeom prst="rect">
            <a:avLst/>
          </a:prstGeom>
          <a:noFill/>
        </p:spPr>
        <p:txBody>
          <a:bodyPr wrap="square" rtlCol="0">
            <a:spAutoFit/>
          </a:bodyPr>
          <a:lstStyle/>
          <a:p>
            <a:r>
              <a:rPr lang="en-US" dirty="0" smtClean="0"/>
              <a:t>3</a:t>
            </a:r>
            <a:r>
              <a:rPr lang="en-US" baseline="30000" dirty="0" smtClean="0"/>
              <a:t>rd</a:t>
            </a:r>
            <a:r>
              <a:rPr lang="en-US" dirty="0" smtClean="0"/>
              <a:t> Order Implementation Developed Last Semester was very unstable and required more testing. Testing the implementation without flux limiting requires a problem with a smooth solution: Entropy Convection Problem</a:t>
            </a:r>
          </a:p>
          <a:p>
            <a:endParaRPr lang="en-US" dirty="0"/>
          </a:p>
          <a:p>
            <a:r>
              <a:rPr lang="en-US" dirty="0" smtClean="0"/>
              <a:t>There was a bug that was modifying the solution during the residual calculation. Rewrote the implementation with more restriction of function access</a:t>
            </a:r>
            <a:endParaRPr lang="en-US" dirty="0"/>
          </a:p>
        </p:txBody>
      </p:sp>
      <p:grpSp>
        <p:nvGrpSpPr>
          <p:cNvPr id="10" name="Group 9"/>
          <p:cNvGrpSpPr/>
          <p:nvPr/>
        </p:nvGrpSpPr>
        <p:grpSpPr>
          <a:xfrm>
            <a:off x="609600" y="3276600"/>
            <a:ext cx="3391829" cy="2105799"/>
            <a:chOff x="609600" y="1371600"/>
            <a:chExt cx="3391829" cy="2105799"/>
          </a:xfrm>
        </p:grpSpPr>
        <p:pic>
          <p:nvPicPr>
            <p:cNvPr id="18439" name="Picture 7"/>
            <p:cNvPicPr>
              <a:picLocks noChangeAspect="1" noChangeArrowheads="1"/>
            </p:cNvPicPr>
            <p:nvPr/>
          </p:nvPicPr>
          <p:blipFill>
            <a:blip r:embed="rId2" cstate="print"/>
            <a:srcRect/>
            <a:stretch>
              <a:fillRect/>
            </a:stretch>
          </p:blipFill>
          <p:spPr bwMode="auto">
            <a:xfrm>
              <a:off x="609600" y="1371600"/>
              <a:ext cx="3391829" cy="1905000"/>
            </a:xfrm>
            <a:prstGeom prst="rect">
              <a:avLst/>
            </a:prstGeom>
            <a:noFill/>
            <a:ln w="9525">
              <a:noFill/>
              <a:miter lim="800000"/>
              <a:headEnd/>
              <a:tailEnd/>
            </a:ln>
          </p:spPr>
        </p:pic>
        <p:sp>
          <p:nvSpPr>
            <p:cNvPr id="9" name="TextBox 8"/>
            <p:cNvSpPr txBox="1"/>
            <p:nvPr/>
          </p:nvSpPr>
          <p:spPr>
            <a:xfrm>
              <a:off x="685800" y="3200400"/>
              <a:ext cx="3048000" cy="276999"/>
            </a:xfrm>
            <a:prstGeom prst="rect">
              <a:avLst/>
            </a:prstGeom>
            <a:noFill/>
          </p:spPr>
          <p:txBody>
            <a:bodyPr wrap="square" rtlCol="0">
              <a:spAutoFit/>
            </a:bodyPr>
            <a:lstStyle/>
            <a:p>
              <a:r>
                <a:rPr lang="en-US" sz="1200" dirty="0" smtClean="0"/>
                <a:t>Solution to Entropy Convection Problem </a:t>
              </a:r>
              <a:r>
                <a:rPr lang="en-US" sz="1200" baseline="30000" dirty="0" smtClean="0"/>
                <a:t>4</a:t>
              </a:r>
              <a:endParaRPr lang="en-US" sz="1200" baseline="30000" dirty="0"/>
            </a:p>
          </p:txBody>
        </p:sp>
      </p:grpSp>
      <p:grpSp>
        <p:nvGrpSpPr>
          <p:cNvPr id="13" name="Group 12"/>
          <p:cNvGrpSpPr/>
          <p:nvPr/>
        </p:nvGrpSpPr>
        <p:grpSpPr>
          <a:xfrm>
            <a:off x="4038600" y="2895600"/>
            <a:ext cx="4600575" cy="3782199"/>
            <a:chOff x="4038600" y="1981200"/>
            <a:chExt cx="4600575" cy="3782199"/>
          </a:xfrm>
        </p:grpSpPr>
        <p:pic>
          <p:nvPicPr>
            <p:cNvPr id="18440" name="Picture 8"/>
            <p:cNvPicPr>
              <a:picLocks noChangeAspect="1" noChangeArrowheads="1"/>
            </p:cNvPicPr>
            <p:nvPr/>
          </p:nvPicPr>
          <p:blipFill>
            <a:blip r:embed="rId3" cstate="print"/>
            <a:srcRect/>
            <a:stretch>
              <a:fillRect/>
            </a:stretch>
          </p:blipFill>
          <p:spPr bwMode="auto">
            <a:xfrm>
              <a:off x="4038600" y="1981200"/>
              <a:ext cx="4600575" cy="3619500"/>
            </a:xfrm>
            <a:prstGeom prst="rect">
              <a:avLst/>
            </a:prstGeom>
            <a:noFill/>
            <a:ln w="9525">
              <a:noFill/>
              <a:miter lim="800000"/>
              <a:headEnd/>
              <a:tailEnd/>
            </a:ln>
          </p:spPr>
        </p:pic>
        <p:sp>
          <p:nvSpPr>
            <p:cNvPr id="12" name="TextBox 11"/>
            <p:cNvSpPr txBox="1"/>
            <p:nvPr/>
          </p:nvSpPr>
          <p:spPr>
            <a:xfrm>
              <a:off x="4572000" y="5486400"/>
              <a:ext cx="3886200" cy="276999"/>
            </a:xfrm>
            <a:prstGeom prst="rect">
              <a:avLst/>
            </a:prstGeom>
            <a:noFill/>
          </p:spPr>
          <p:txBody>
            <a:bodyPr wrap="square" rtlCol="0">
              <a:spAutoFit/>
            </a:bodyPr>
            <a:lstStyle/>
            <a:p>
              <a:pPr algn="ctr"/>
              <a:r>
                <a:rPr lang="en-US" sz="1200" dirty="0"/>
                <a:t>Author generated</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Box 5"/>
          <p:cNvSpPr txBox="1">
            <a:spLocks noChangeArrowheads="1"/>
          </p:cNvSpPr>
          <p:nvPr/>
        </p:nvSpPr>
        <p:spPr bwMode="auto">
          <a:xfrm>
            <a:off x="2895600" y="1219200"/>
            <a:ext cx="3581400" cy="369888"/>
          </a:xfrm>
          <a:prstGeom prst="rect">
            <a:avLst/>
          </a:prstGeom>
          <a:noFill/>
          <a:ln w="9525">
            <a:noFill/>
            <a:miter lim="800000"/>
            <a:headEnd/>
            <a:tailEnd/>
          </a:ln>
        </p:spPr>
        <p:txBody>
          <a:bodyPr>
            <a:spAutoFit/>
          </a:bodyPr>
          <a:lstStyle/>
          <a:p>
            <a:pPr algn="ctr"/>
            <a:r>
              <a:rPr lang="en-US" dirty="0"/>
              <a:t>Density Evolution</a:t>
            </a:r>
          </a:p>
        </p:txBody>
      </p:sp>
      <p:sp>
        <p:nvSpPr>
          <p:cNvPr id="19461" name="TextBox 5"/>
          <p:cNvSpPr txBox="1">
            <a:spLocks noChangeArrowheads="1"/>
          </p:cNvSpPr>
          <p:nvPr/>
        </p:nvSpPr>
        <p:spPr bwMode="auto">
          <a:xfrm>
            <a:off x="381000" y="304800"/>
            <a:ext cx="8229600" cy="461963"/>
          </a:xfrm>
          <a:prstGeom prst="rect">
            <a:avLst/>
          </a:prstGeom>
          <a:noFill/>
          <a:ln w="9525">
            <a:noFill/>
            <a:miter lim="800000"/>
            <a:headEnd/>
            <a:tailEnd/>
          </a:ln>
        </p:spPr>
        <p:txBody>
          <a:bodyPr>
            <a:spAutoFit/>
          </a:bodyPr>
          <a:lstStyle/>
          <a:p>
            <a:pPr algn="ctr"/>
            <a:r>
              <a:rPr lang="en-US" sz="2400"/>
              <a:t>2nd  Order Spatial Discretization Results</a:t>
            </a:r>
          </a:p>
        </p:txBody>
      </p:sp>
      <p:pic>
        <p:nvPicPr>
          <p:cNvPr id="7" name="density2nd_ord.avi">
            <a:hlinkClick r:id="" action="ppaction://media"/>
          </p:cNvPr>
          <p:cNvPicPr>
            <a:picLocks noRot="1" noChangeAspect="1"/>
          </p:cNvPicPr>
          <p:nvPr>
            <a:videoFile r:link="rId1"/>
          </p:nvPr>
        </p:nvPicPr>
        <p:blipFill>
          <a:blip r:embed="rId3" cstate="print"/>
          <a:stretch>
            <a:fillRect/>
          </a:stretch>
        </p:blipFill>
        <p:spPr>
          <a:xfrm>
            <a:off x="2500313" y="1795463"/>
            <a:ext cx="4143375" cy="32670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5"/>
          <p:cNvSpPr txBox="1">
            <a:spLocks noChangeArrowheads="1"/>
          </p:cNvSpPr>
          <p:nvPr/>
        </p:nvSpPr>
        <p:spPr bwMode="auto">
          <a:xfrm>
            <a:off x="609600" y="304800"/>
            <a:ext cx="8001000" cy="461963"/>
          </a:xfrm>
          <a:prstGeom prst="rect">
            <a:avLst/>
          </a:prstGeom>
          <a:noFill/>
          <a:ln w="9525">
            <a:noFill/>
            <a:miter lim="800000"/>
            <a:headEnd/>
            <a:tailEnd/>
          </a:ln>
        </p:spPr>
        <p:txBody>
          <a:bodyPr>
            <a:spAutoFit/>
          </a:bodyPr>
          <a:lstStyle/>
          <a:p>
            <a:pPr algn="ctr"/>
            <a:r>
              <a:rPr lang="en-US" sz="2400"/>
              <a:t>3rd Order Spatial Discretization Results</a:t>
            </a:r>
          </a:p>
        </p:txBody>
      </p:sp>
      <p:sp>
        <p:nvSpPr>
          <p:cNvPr id="20484" name="TextBox 5"/>
          <p:cNvSpPr txBox="1">
            <a:spLocks noChangeArrowheads="1"/>
          </p:cNvSpPr>
          <p:nvPr/>
        </p:nvSpPr>
        <p:spPr bwMode="auto">
          <a:xfrm>
            <a:off x="2895600" y="1447800"/>
            <a:ext cx="3581400" cy="369888"/>
          </a:xfrm>
          <a:prstGeom prst="rect">
            <a:avLst/>
          </a:prstGeom>
          <a:noFill/>
          <a:ln w="9525">
            <a:noFill/>
            <a:miter lim="800000"/>
            <a:headEnd/>
            <a:tailEnd/>
          </a:ln>
        </p:spPr>
        <p:txBody>
          <a:bodyPr>
            <a:spAutoFit/>
          </a:bodyPr>
          <a:lstStyle/>
          <a:p>
            <a:pPr algn="ctr"/>
            <a:r>
              <a:rPr lang="en-US" dirty="0"/>
              <a:t>Density Evolution</a:t>
            </a:r>
          </a:p>
        </p:txBody>
      </p:sp>
      <p:pic>
        <p:nvPicPr>
          <p:cNvPr id="8" name="density_3rd_ord.avi">
            <a:hlinkClick r:id="" action="ppaction://media"/>
          </p:cNvPr>
          <p:cNvPicPr>
            <a:picLocks noRot="1" noChangeAspect="1"/>
          </p:cNvPicPr>
          <p:nvPr>
            <a:videoFile r:link="rId1"/>
          </p:nvPr>
        </p:nvPicPr>
        <p:blipFill>
          <a:blip r:embed="rId3" cstate="print"/>
          <a:stretch>
            <a:fillRect/>
          </a:stretch>
        </p:blipFill>
        <p:spPr>
          <a:xfrm>
            <a:off x="2500313" y="1795463"/>
            <a:ext cx="4143375" cy="32670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8077200" cy="369332"/>
          </a:xfrm>
          <a:prstGeom prst="rect">
            <a:avLst/>
          </a:prstGeom>
          <a:noFill/>
        </p:spPr>
        <p:txBody>
          <a:bodyPr wrap="square" rtlCol="0">
            <a:spAutoFit/>
          </a:bodyPr>
          <a:lstStyle/>
          <a:p>
            <a:pPr algn="ctr"/>
            <a:r>
              <a:rPr lang="en-US" dirty="0" smtClean="0"/>
              <a:t>Numerical Diffusion of the Scheme</a:t>
            </a:r>
            <a:endParaRPr lang="en-US" dirty="0"/>
          </a:p>
        </p:txBody>
      </p:sp>
      <p:sp>
        <p:nvSpPr>
          <p:cNvPr id="4" name="TextBox 3"/>
          <p:cNvSpPr txBox="1"/>
          <p:nvPr/>
        </p:nvSpPr>
        <p:spPr>
          <a:xfrm>
            <a:off x="762000" y="5193268"/>
            <a:ext cx="7924800" cy="369332"/>
          </a:xfrm>
          <a:prstGeom prst="rect">
            <a:avLst/>
          </a:prstGeom>
          <a:noFill/>
        </p:spPr>
        <p:txBody>
          <a:bodyPr wrap="square" rtlCol="0">
            <a:spAutoFit/>
          </a:bodyPr>
          <a:lstStyle/>
          <a:p>
            <a:r>
              <a:rPr lang="en-US" dirty="0" smtClean="0"/>
              <a:t>The 3</a:t>
            </a:r>
            <a:r>
              <a:rPr lang="en-US" baseline="30000" dirty="0" smtClean="0"/>
              <a:t>rd</a:t>
            </a:r>
            <a:r>
              <a:rPr lang="en-US" dirty="0" smtClean="0"/>
              <a:t> Order scheme exhibits less numerical diffusion at t=100 sec</a:t>
            </a:r>
            <a:endParaRPr lang="en-US" dirty="0"/>
          </a:p>
        </p:txBody>
      </p:sp>
      <p:pic>
        <p:nvPicPr>
          <p:cNvPr id="24577" name="Picture 1" descr="E:\FinalPresentation\Pictures\EntropyConv_2nd_40.png"/>
          <p:cNvPicPr>
            <a:picLocks noChangeAspect="1" noChangeArrowheads="1"/>
          </p:cNvPicPr>
          <p:nvPr/>
        </p:nvPicPr>
        <p:blipFill>
          <a:blip r:embed="rId2" cstate="print"/>
          <a:srcRect/>
          <a:stretch>
            <a:fillRect/>
          </a:stretch>
        </p:blipFill>
        <p:spPr bwMode="auto">
          <a:xfrm>
            <a:off x="254000" y="914400"/>
            <a:ext cx="3962400" cy="2971800"/>
          </a:xfrm>
          <a:prstGeom prst="rect">
            <a:avLst/>
          </a:prstGeom>
          <a:noFill/>
        </p:spPr>
      </p:pic>
      <p:pic>
        <p:nvPicPr>
          <p:cNvPr id="24578" name="Picture 2" descr="E:\FinalPresentation\Pictures\EntropyConv_3rd_40.png"/>
          <p:cNvPicPr>
            <a:picLocks noChangeAspect="1" noChangeArrowheads="1"/>
          </p:cNvPicPr>
          <p:nvPr/>
        </p:nvPicPr>
        <p:blipFill>
          <a:blip r:embed="rId3" cstate="print"/>
          <a:srcRect/>
          <a:stretch>
            <a:fillRect/>
          </a:stretch>
        </p:blipFill>
        <p:spPr bwMode="auto">
          <a:xfrm>
            <a:off x="4826000" y="914400"/>
            <a:ext cx="3860800" cy="2895600"/>
          </a:xfrm>
          <a:prstGeom prst="rect">
            <a:avLst/>
          </a:prstGeom>
          <a:noFill/>
        </p:spPr>
      </p:pic>
      <p:sp>
        <p:nvSpPr>
          <p:cNvPr id="8" name="TextBox 7"/>
          <p:cNvSpPr txBox="1"/>
          <p:nvPr/>
        </p:nvSpPr>
        <p:spPr>
          <a:xfrm>
            <a:off x="762000" y="3962400"/>
            <a:ext cx="3200400"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order 40 cells t=100</a:t>
            </a:r>
            <a:endParaRPr lang="en-US" dirty="0"/>
          </a:p>
        </p:txBody>
      </p:sp>
      <p:sp>
        <p:nvSpPr>
          <p:cNvPr id="10" name="TextBox 9"/>
          <p:cNvSpPr txBox="1"/>
          <p:nvPr/>
        </p:nvSpPr>
        <p:spPr>
          <a:xfrm>
            <a:off x="5410200" y="3962400"/>
            <a:ext cx="3124200"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order 40 cells t=100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304800"/>
            <a:ext cx="8077200" cy="369332"/>
          </a:xfrm>
          <a:prstGeom prst="rect">
            <a:avLst/>
          </a:prstGeom>
          <a:noFill/>
        </p:spPr>
        <p:txBody>
          <a:bodyPr wrap="square" rtlCol="0">
            <a:spAutoFit/>
          </a:bodyPr>
          <a:lstStyle/>
          <a:p>
            <a:pPr algn="ctr"/>
            <a:r>
              <a:rPr lang="en-US" dirty="0" smtClean="0"/>
              <a:t>Validation using grid convergence criteria </a:t>
            </a:r>
            <a:endParaRPr lang="en-US" dirty="0"/>
          </a:p>
        </p:txBody>
      </p:sp>
      <p:sp>
        <p:nvSpPr>
          <p:cNvPr id="4" name="TextBox 3"/>
          <p:cNvSpPr txBox="1"/>
          <p:nvPr/>
        </p:nvSpPr>
        <p:spPr>
          <a:xfrm>
            <a:off x="304800" y="4724400"/>
            <a:ext cx="8534400" cy="923330"/>
          </a:xfrm>
          <a:prstGeom prst="rect">
            <a:avLst/>
          </a:prstGeom>
          <a:noFill/>
        </p:spPr>
        <p:txBody>
          <a:bodyPr wrap="square" rtlCol="0">
            <a:spAutoFit/>
          </a:bodyPr>
          <a:lstStyle/>
          <a:p>
            <a:r>
              <a:rPr lang="en-US" dirty="0" smtClean="0"/>
              <a:t>The 3</a:t>
            </a:r>
            <a:r>
              <a:rPr lang="en-US" baseline="30000" dirty="0" smtClean="0"/>
              <a:t>rd</a:t>
            </a:r>
            <a:r>
              <a:rPr lang="en-US" dirty="0" smtClean="0"/>
              <a:t> Order scheme is less diffusive, however the error goes down at the same rate as 2</a:t>
            </a:r>
            <a:r>
              <a:rPr lang="en-US" baseline="30000" dirty="0" smtClean="0"/>
              <a:t>nd</a:t>
            </a:r>
            <a:r>
              <a:rPr lang="en-US" dirty="0" smtClean="0"/>
              <a:t> order scheme. This could be caused by the fact that time integration is also third order and 100 seconds is a considerable time length of integration</a:t>
            </a:r>
            <a:endParaRPr lang="en-US" dirty="0"/>
          </a:p>
        </p:txBody>
      </p:sp>
      <p:sp>
        <p:nvSpPr>
          <p:cNvPr id="9" name="TextBox 8"/>
          <p:cNvSpPr txBox="1"/>
          <p:nvPr/>
        </p:nvSpPr>
        <p:spPr>
          <a:xfrm>
            <a:off x="6019800" y="2209800"/>
            <a:ext cx="3124200" cy="954107"/>
          </a:xfrm>
          <a:prstGeom prst="rect">
            <a:avLst/>
          </a:prstGeom>
          <a:noFill/>
        </p:spPr>
        <p:txBody>
          <a:bodyPr wrap="square" rtlCol="0">
            <a:spAutoFit/>
          </a:bodyPr>
          <a:lstStyle/>
          <a:p>
            <a:r>
              <a:rPr lang="en-US" sz="1400" dirty="0" smtClean="0"/>
              <a:t>The solution is run to 100 seconds to allow numerical diffusion to take effect. The norm of the error is calculated</a:t>
            </a:r>
          </a:p>
        </p:txBody>
      </p:sp>
      <p:graphicFrame>
        <p:nvGraphicFramePr>
          <p:cNvPr id="7" name="Chart 6"/>
          <p:cNvGraphicFramePr/>
          <p:nvPr/>
        </p:nvGraphicFramePr>
        <p:xfrm>
          <a:off x="838200" y="1219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38200" y="1752600"/>
            <a:ext cx="7010400" cy="3022600"/>
            <a:chOff x="914400" y="2895600"/>
            <a:chExt cx="7010400" cy="3022600"/>
          </a:xfrm>
        </p:grpSpPr>
        <p:pic>
          <p:nvPicPr>
            <p:cNvPr id="5" name="Picture 4" descr="File:SodShockTubeTest Regions.png"/>
            <p:cNvPicPr>
              <a:picLocks noChangeAspect="1" noChangeArrowheads="1"/>
            </p:cNvPicPr>
            <p:nvPr/>
          </p:nvPicPr>
          <p:blipFill>
            <a:blip r:embed="rId2" cstate="print"/>
            <a:srcRect/>
            <a:stretch>
              <a:fillRect/>
            </a:stretch>
          </p:blipFill>
          <p:spPr bwMode="auto">
            <a:xfrm>
              <a:off x="4648200" y="3048000"/>
              <a:ext cx="3276600" cy="2470150"/>
            </a:xfrm>
            <a:prstGeom prst="rect">
              <a:avLst/>
            </a:prstGeom>
            <a:noFill/>
            <a:ln w="9525">
              <a:noFill/>
              <a:miter lim="800000"/>
              <a:headEnd/>
              <a:tailEnd/>
            </a:ln>
          </p:spPr>
        </p:pic>
        <p:sp>
          <p:nvSpPr>
            <p:cNvPr id="6" name="TextBox 18"/>
            <p:cNvSpPr txBox="1">
              <a:spLocks noChangeArrowheads="1"/>
            </p:cNvSpPr>
            <p:nvPr/>
          </p:nvSpPr>
          <p:spPr bwMode="auto">
            <a:xfrm>
              <a:off x="5029200" y="5410200"/>
              <a:ext cx="2667000" cy="508000"/>
            </a:xfrm>
            <a:prstGeom prst="rect">
              <a:avLst/>
            </a:prstGeom>
            <a:noFill/>
            <a:ln w="9525">
              <a:noFill/>
              <a:miter lim="800000"/>
              <a:headEnd/>
              <a:tailEnd/>
            </a:ln>
          </p:spPr>
          <p:txBody>
            <a:bodyPr>
              <a:spAutoFit/>
            </a:bodyPr>
            <a:lstStyle/>
            <a:p>
              <a:r>
                <a:rPr lang="en-US" sz="900">
                  <a:latin typeface="Times New Roman" pitchFamily="18" charset="0"/>
                  <a:cs typeface="Times New Roman" pitchFamily="18" charset="0"/>
                </a:rPr>
                <a:t>Image: http://en.wikipedia.org/wiki/File:SodShockTubeTest_Regions.png</a:t>
              </a:r>
            </a:p>
          </p:txBody>
        </p:sp>
        <p:sp>
          <p:nvSpPr>
            <p:cNvPr id="7" name="TextBox 19"/>
            <p:cNvSpPr txBox="1">
              <a:spLocks noChangeArrowheads="1"/>
            </p:cNvSpPr>
            <p:nvPr/>
          </p:nvSpPr>
          <p:spPr bwMode="auto">
            <a:xfrm>
              <a:off x="5029200" y="2895600"/>
              <a:ext cx="2590800" cy="369888"/>
            </a:xfrm>
            <a:prstGeom prst="rect">
              <a:avLst/>
            </a:prstGeom>
            <a:noFill/>
            <a:ln w="9525">
              <a:noFill/>
              <a:miter lim="800000"/>
              <a:headEnd/>
              <a:tailEnd/>
            </a:ln>
          </p:spPr>
          <p:txBody>
            <a:bodyPr>
              <a:spAutoFit/>
            </a:bodyPr>
            <a:lstStyle/>
            <a:p>
              <a:pPr algn="ctr"/>
              <a:r>
                <a:rPr lang="en-US">
                  <a:latin typeface="Times New Roman" pitchFamily="18" charset="0"/>
                  <a:cs typeface="Times New Roman" pitchFamily="18" charset="0"/>
                </a:rPr>
                <a:t>Exact Solution</a:t>
              </a:r>
            </a:p>
          </p:txBody>
        </p:sp>
        <p:pic>
          <p:nvPicPr>
            <p:cNvPr id="8" name="Picture 5" descr="C:\Users\andreyev\Documents\SchoolWork\AdvSciComp\Proposal\InitCond.jpg"/>
            <p:cNvPicPr>
              <a:picLocks noChangeAspect="1" noChangeArrowheads="1"/>
            </p:cNvPicPr>
            <p:nvPr/>
          </p:nvPicPr>
          <p:blipFill>
            <a:blip r:embed="rId3" cstate="print"/>
            <a:srcRect/>
            <a:stretch>
              <a:fillRect/>
            </a:stretch>
          </p:blipFill>
          <p:spPr bwMode="auto">
            <a:xfrm>
              <a:off x="914400" y="3048000"/>
              <a:ext cx="3276600" cy="2457450"/>
            </a:xfrm>
            <a:prstGeom prst="rect">
              <a:avLst/>
            </a:prstGeom>
            <a:noFill/>
            <a:ln w="9525">
              <a:noFill/>
              <a:miter lim="800000"/>
              <a:headEnd/>
              <a:tailEnd/>
            </a:ln>
          </p:spPr>
        </p:pic>
        <p:sp>
          <p:nvSpPr>
            <p:cNvPr id="9" name="TextBox 21"/>
            <p:cNvSpPr txBox="1">
              <a:spLocks noChangeArrowheads="1"/>
            </p:cNvSpPr>
            <p:nvPr/>
          </p:nvSpPr>
          <p:spPr bwMode="auto">
            <a:xfrm>
              <a:off x="1295400" y="5486400"/>
              <a:ext cx="2590800" cy="230188"/>
            </a:xfrm>
            <a:prstGeom prst="rect">
              <a:avLst/>
            </a:prstGeom>
            <a:noFill/>
            <a:ln w="9525">
              <a:noFill/>
              <a:miter lim="800000"/>
              <a:headEnd/>
              <a:tailEnd/>
            </a:ln>
          </p:spPr>
          <p:txBody>
            <a:bodyPr>
              <a:spAutoFit/>
            </a:bodyPr>
            <a:lstStyle/>
            <a:p>
              <a:pPr algn="ctr"/>
              <a:r>
                <a:rPr lang="en-US" sz="900">
                  <a:latin typeface="Times New Roman" pitchFamily="18" charset="0"/>
                  <a:cs typeface="Times New Roman" pitchFamily="18" charset="0"/>
                </a:rPr>
                <a:t>Image: Author Generated</a:t>
              </a:r>
            </a:p>
          </p:txBody>
        </p:sp>
      </p:grpSp>
      <p:sp>
        <p:nvSpPr>
          <p:cNvPr id="10" name="TextBox 9"/>
          <p:cNvSpPr txBox="1"/>
          <p:nvPr/>
        </p:nvSpPr>
        <p:spPr>
          <a:xfrm>
            <a:off x="762000" y="304800"/>
            <a:ext cx="7239000" cy="369332"/>
          </a:xfrm>
          <a:prstGeom prst="rect">
            <a:avLst/>
          </a:prstGeom>
          <a:noFill/>
        </p:spPr>
        <p:txBody>
          <a:bodyPr wrap="square" rtlCol="0">
            <a:spAutoFit/>
          </a:bodyPr>
          <a:lstStyle/>
          <a:p>
            <a:pPr algn="ctr"/>
            <a:r>
              <a:rPr lang="en-US" dirty="0" smtClean="0"/>
              <a:t>Sod’s Shock Tube Problem</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0" y="304800"/>
            <a:ext cx="7239000" cy="369332"/>
          </a:xfrm>
          <a:prstGeom prst="rect">
            <a:avLst/>
          </a:prstGeom>
          <a:noFill/>
        </p:spPr>
        <p:txBody>
          <a:bodyPr wrap="square" rtlCol="0">
            <a:spAutoFit/>
          </a:bodyPr>
          <a:lstStyle/>
          <a:p>
            <a:pPr algn="ctr"/>
            <a:r>
              <a:rPr lang="en-US" dirty="0" smtClean="0"/>
              <a:t>Sod’s Shock Tube Problem</a:t>
            </a:r>
            <a:endParaRPr lang="en-US" dirty="0"/>
          </a:p>
        </p:txBody>
      </p:sp>
      <p:pic>
        <p:nvPicPr>
          <p:cNvPr id="11" name="Picture 10" descr="C:\Users\andreyev\Documents\SchoolWork\AdvSciComp\MidYearReport\Sod\200_2nd_rho.png"/>
          <p:cNvPicPr/>
          <p:nvPr/>
        </p:nvPicPr>
        <p:blipFill>
          <a:blip r:embed="rId2" cstate="print"/>
          <a:srcRect/>
          <a:stretch>
            <a:fillRect/>
          </a:stretch>
        </p:blipFill>
        <p:spPr bwMode="auto">
          <a:xfrm>
            <a:off x="457200" y="1219200"/>
            <a:ext cx="3962400" cy="3124199"/>
          </a:xfrm>
          <a:prstGeom prst="rect">
            <a:avLst/>
          </a:prstGeom>
          <a:noFill/>
          <a:ln w="9525">
            <a:noFill/>
            <a:miter lim="800000"/>
            <a:headEnd/>
            <a:tailEnd/>
          </a:ln>
        </p:spPr>
      </p:pic>
      <p:pic>
        <p:nvPicPr>
          <p:cNvPr id="12" name="Picture 11" descr="C:\Users\andreyev\Documents\SchoolWork\AdvSciComp\MidYearReport\Sod\200_3rd_rho.png"/>
          <p:cNvPicPr/>
          <p:nvPr/>
        </p:nvPicPr>
        <p:blipFill>
          <a:blip r:embed="rId3" cstate="print"/>
          <a:srcRect/>
          <a:stretch>
            <a:fillRect/>
          </a:stretch>
        </p:blipFill>
        <p:spPr bwMode="auto">
          <a:xfrm>
            <a:off x="4724400" y="1219200"/>
            <a:ext cx="3657600" cy="3048000"/>
          </a:xfrm>
          <a:prstGeom prst="rect">
            <a:avLst/>
          </a:prstGeom>
          <a:noFill/>
          <a:ln w="9525">
            <a:noFill/>
            <a:miter lim="800000"/>
            <a:headEnd/>
            <a:tailEnd/>
          </a:ln>
        </p:spPr>
      </p:pic>
      <p:sp>
        <p:nvSpPr>
          <p:cNvPr id="13" name="TextBox 12"/>
          <p:cNvSpPr txBox="1"/>
          <p:nvPr/>
        </p:nvSpPr>
        <p:spPr>
          <a:xfrm>
            <a:off x="990600" y="4419600"/>
            <a:ext cx="3200400"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Order</a:t>
            </a:r>
            <a:endParaRPr lang="en-US" dirty="0"/>
          </a:p>
        </p:txBody>
      </p:sp>
      <p:sp>
        <p:nvSpPr>
          <p:cNvPr id="14" name="TextBox 13"/>
          <p:cNvSpPr txBox="1"/>
          <p:nvPr/>
        </p:nvSpPr>
        <p:spPr>
          <a:xfrm>
            <a:off x="5029200" y="4495800"/>
            <a:ext cx="3200400"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Order</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81000" y="304800"/>
            <a:ext cx="8229600" cy="461963"/>
          </a:xfrm>
          <a:prstGeom prst="rect">
            <a:avLst/>
          </a:prstGeom>
          <a:noFill/>
          <a:ln w="9525">
            <a:noFill/>
            <a:miter lim="800000"/>
            <a:headEnd/>
            <a:tailEnd/>
          </a:ln>
        </p:spPr>
        <p:txBody>
          <a:bodyPr>
            <a:spAutoFit/>
          </a:bodyPr>
          <a:lstStyle/>
          <a:p>
            <a:pPr algn="ctr"/>
            <a:r>
              <a:rPr lang="en-US" sz="2400" dirty="0" smtClean="0"/>
              <a:t>Osher Problem</a:t>
            </a:r>
            <a:endParaRPr lang="en-US" sz="2400" dirty="0"/>
          </a:p>
        </p:txBody>
      </p:sp>
      <p:sp>
        <p:nvSpPr>
          <p:cNvPr id="3" name="TextBox 2"/>
          <p:cNvSpPr txBox="1"/>
          <p:nvPr/>
        </p:nvSpPr>
        <p:spPr>
          <a:xfrm>
            <a:off x="381000" y="914400"/>
            <a:ext cx="8229600" cy="1754326"/>
          </a:xfrm>
          <a:prstGeom prst="rect">
            <a:avLst/>
          </a:prstGeom>
          <a:noFill/>
        </p:spPr>
        <p:txBody>
          <a:bodyPr wrap="square" rtlCol="0">
            <a:spAutoFit/>
          </a:bodyPr>
          <a:lstStyle/>
          <a:p>
            <a:r>
              <a:rPr lang="en-US" dirty="0" smtClean="0"/>
              <a:t>Now that the 3</a:t>
            </a:r>
            <a:r>
              <a:rPr lang="en-US" baseline="30000" dirty="0" smtClean="0"/>
              <a:t>rd</a:t>
            </a:r>
            <a:r>
              <a:rPr lang="en-US" dirty="0" smtClean="0"/>
              <a:t> order method is proven to be stable, a more complicated problem can be solved that has a non-smooth solution</a:t>
            </a:r>
          </a:p>
          <a:p>
            <a:endParaRPr lang="en-US" dirty="0"/>
          </a:p>
          <a:p>
            <a:r>
              <a:rPr lang="en-US" dirty="0" smtClean="0"/>
              <a:t>Interaction of entropy wave shown above with a shock wave. Requires flux limiting.</a:t>
            </a:r>
          </a:p>
          <a:p>
            <a:endParaRPr lang="en-US" dirty="0"/>
          </a:p>
        </p:txBody>
      </p:sp>
      <p:pic>
        <p:nvPicPr>
          <p:cNvPr id="6" name="density2nd_osher.avi">
            <a:hlinkClick r:id="" action="ppaction://media"/>
          </p:cNvPr>
          <p:cNvPicPr>
            <a:picLocks noRot="1" noChangeAspect="1"/>
          </p:cNvPicPr>
          <p:nvPr>
            <a:videoFile r:link="rId1"/>
          </p:nvPr>
        </p:nvPicPr>
        <p:blipFill>
          <a:blip r:embed="rId4" cstate="print"/>
          <a:stretch>
            <a:fillRect/>
          </a:stretch>
        </p:blipFill>
        <p:spPr>
          <a:xfrm>
            <a:off x="457201" y="2590801"/>
            <a:ext cx="3962178" cy="3124200"/>
          </a:xfrm>
          <a:prstGeom prst="rect">
            <a:avLst/>
          </a:prstGeom>
        </p:spPr>
      </p:pic>
      <p:pic>
        <p:nvPicPr>
          <p:cNvPr id="7" name="density_3rd_osh.avi">
            <a:hlinkClick r:id="" action="ppaction://media"/>
          </p:cNvPr>
          <p:cNvPicPr>
            <a:picLocks noRot="1" noChangeAspect="1"/>
          </p:cNvPicPr>
          <p:nvPr>
            <a:videoFile r:link="rId2"/>
          </p:nvPr>
        </p:nvPicPr>
        <p:blipFill>
          <a:blip r:embed="rId5" cstate="print"/>
          <a:stretch>
            <a:fillRect/>
          </a:stretch>
        </p:blipFill>
        <p:spPr>
          <a:xfrm>
            <a:off x="4800600" y="2590800"/>
            <a:ext cx="3990975" cy="3146907"/>
          </a:xfrm>
          <a:prstGeom prst="rect">
            <a:avLst/>
          </a:prstGeom>
        </p:spPr>
      </p:pic>
      <p:sp>
        <p:nvSpPr>
          <p:cNvPr id="8" name="TextBox 7"/>
          <p:cNvSpPr txBox="1"/>
          <p:nvPr/>
        </p:nvSpPr>
        <p:spPr>
          <a:xfrm>
            <a:off x="457200" y="5791200"/>
            <a:ext cx="3962400"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Order</a:t>
            </a:r>
            <a:endParaRPr lang="en-US" dirty="0"/>
          </a:p>
        </p:txBody>
      </p:sp>
      <p:sp>
        <p:nvSpPr>
          <p:cNvPr id="9" name="TextBox 8"/>
          <p:cNvSpPr txBox="1"/>
          <p:nvPr/>
        </p:nvSpPr>
        <p:spPr>
          <a:xfrm>
            <a:off x="4800600" y="5715000"/>
            <a:ext cx="4038600"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Order</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video>
              <p:cMediaNode>
                <p:cTn id="1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85800" y="228600"/>
            <a:ext cx="7772400" cy="838200"/>
          </a:xfrm>
        </p:spPr>
        <p:txBody>
          <a:bodyPr/>
          <a:lstStyle/>
          <a:p>
            <a:pPr eaLnBrk="1" hangingPunct="1"/>
            <a:r>
              <a:rPr lang="en-US" sz="3200" dirty="0" smtClean="0">
                <a:latin typeface="Times New Roman" pitchFamily="18" charset="0"/>
                <a:cs typeface="Times New Roman" pitchFamily="18" charset="0"/>
              </a:rPr>
              <a:t>DG Method 2D</a:t>
            </a:r>
            <a:br>
              <a:rPr lang="en-US" sz="3200" dirty="0" smtClean="0">
                <a:latin typeface="Times New Roman" pitchFamily="18" charset="0"/>
                <a:cs typeface="Times New Roman" pitchFamily="18" charset="0"/>
              </a:rPr>
            </a:br>
            <a:endParaRPr lang="en-US" sz="3200" dirty="0" smtClean="0">
              <a:latin typeface="Times New Roman" pitchFamily="18" charset="0"/>
              <a:cs typeface="Times New Roman" pitchFamily="18" charset="0"/>
            </a:endParaRPr>
          </a:p>
        </p:txBody>
      </p:sp>
      <p:sp>
        <p:nvSpPr>
          <p:cNvPr id="21507"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1509"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151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1511" name="Rectangle 15"/>
          <p:cNvSpPr>
            <a:spLocks noChangeArrowheads="1"/>
          </p:cNvSpPr>
          <p:nvPr/>
        </p:nvSpPr>
        <p:spPr bwMode="auto">
          <a:xfrm>
            <a:off x="457200" y="1495425"/>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1514" name="TextBox 19"/>
          <p:cNvSpPr txBox="1">
            <a:spLocks noChangeArrowheads="1"/>
          </p:cNvSpPr>
          <p:nvPr/>
        </p:nvSpPr>
        <p:spPr bwMode="auto">
          <a:xfrm>
            <a:off x="304800" y="1447800"/>
            <a:ext cx="8382000" cy="1477328"/>
          </a:xfrm>
          <a:prstGeom prst="rect">
            <a:avLst/>
          </a:prstGeom>
          <a:noFill/>
          <a:ln w="9525">
            <a:noFill/>
            <a:miter lim="800000"/>
            <a:headEnd/>
            <a:tailEnd/>
          </a:ln>
        </p:spPr>
        <p:txBody>
          <a:bodyPr>
            <a:spAutoFit/>
          </a:bodyPr>
          <a:lstStyle/>
          <a:p>
            <a:r>
              <a:rPr lang="en-US" dirty="0" smtClean="0">
                <a:latin typeface="Times New Roman" pitchFamily="18" charset="0"/>
                <a:cs typeface="Times New Roman" pitchFamily="18" charset="0"/>
              </a:rPr>
              <a:t>Problems to be solved:</a:t>
            </a:r>
          </a:p>
          <a:p>
            <a:pPr marL="342900" indent="-342900">
              <a:buFont typeface="+mj-lt"/>
              <a:buAutoNum type="arabicPeriod"/>
            </a:pPr>
            <a:r>
              <a:rPr lang="en-US" dirty="0" smtClean="0">
                <a:latin typeface="Times New Roman" pitchFamily="18" charset="0"/>
                <a:cs typeface="Times New Roman" pitchFamily="18" charset="0"/>
              </a:rPr>
              <a:t>Two </a:t>
            </a:r>
            <a:r>
              <a:rPr lang="en-US" dirty="0">
                <a:latin typeface="Times New Roman" pitchFamily="18" charset="0"/>
                <a:cs typeface="Times New Roman" pitchFamily="18" charset="0"/>
              </a:rPr>
              <a:t>Dimensional </a:t>
            </a:r>
            <a:r>
              <a:rPr lang="en-US" dirty="0" smtClean="0">
                <a:latin typeface="Times New Roman" pitchFamily="18" charset="0"/>
                <a:cs typeface="Times New Roman" pitchFamily="18" charset="0"/>
              </a:rPr>
              <a:t>vortex convection on </a:t>
            </a:r>
            <a:r>
              <a:rPr lang="en-US" dirty="0">
                <a:latin typeface="Times New Roman" pitchFamily="18" charset="0"/>
                <a:cs typeface="Times New Roman" pitchFamily="18" charset="0"/>
              </a:rPr>
              <a:t>a structured </a:t>
            </a:r>
            <a:r>
              <a:rPr lang="en-US" dirty="0" smtClean="0">
                <a:latin typeface="Times New Roman" pitchFamily="18" charset="0"/>
                <a:cs typeface="Times New Roman" pitchFamily="18" charset="0"/>
              </a:rPr>
              <a:t>mesh (analogous to entropy convection. Smoot Solution requires no limiting analytical solution exists)</a:t>
            </a:r>
          </a:p>
          <a:p>
            <a:pPr marL="342900" indent="-342900">
              <a:buFont typeface="+mj-lt"/>
              <a:buAutoNum type="arabicPeriod"/>
            </a:pPr>
            <a:r>
              <a:rPr lang="en-US" dirty="0" smtClean="0">
                <a:latin typeface="Times New Roman" pitchFamily="18" charset="0"/>
                <a:cs typeface="Times New Roman" pitchFamily="18" charset="0"/>
              </a:rPr>
              <a:t>Double Mach Reflection Wave (Mach 10 Requires Limiting, no analytical solution)</a:t>
            </a:r>
          </a:p>
          <a:p>
            <a:pPr>
              <a:buFont typeface="Arial" pitchFamily="34" charset="0"/>
              <a:buChar char="•"/>
            </a:pPr>
            <a:endParaRPr lang="en-US" dirty="0">
              <a:latin typeface="Times New Roman" pitchFamily="18" charset="0"/>
              <a:cs typeface="Times New Roman" pitchFamily="18" charset="0"/>
            </a:endParaRPr>
          </a:p>
        </p:txBody>
      </p:sp>
      <p:pic>
        <p:nvPicPr>
          <p:cNvPr id="21517" name="Picture 13"/>
          <p:cNvPicPr>
            <a:picLocks noChangeAspect="1" noChangeArrowheads="1"/>
          </p:cNvPicPr>
          <p:nvPr/>
        </p:nvPicPr>
        <p:blipFill>
          <a:blip r:embed="rId2" cstate="print"/>
          <a:srcRect/>
          <a:stretch>
            <a:fillRect/>
          </a:stretch>
        </p:blipFill>
        <p:spPr bwMode="auto">
          <a:xfrm>
            <a:off x="685800" y="4495800"/>
            <a:ext cx="5572125" cy="1600200"/>
          </a:xfrm>
          <a:prstGeom prst="rect">
            <a:avLst/>
          </a:prstGeom>
          <a:noFill/>
          <a:ln w="9525">
            <a:noFill/>
            <a:miter lim="800000"/>
            <a:headEnd/>
            <a:tailEnd/>
          </a:ln>
        </p:spPr>
      </p:pic>
      <p:pic>
        <p:nvPicPr>
          <p:cNvPr id="11" name="Picture 3"/>
          <p:cNvPicPr>
            <a:picLocks noChangeAspect="1" noChangeArrowheads="1"/>
          </p:cNvPicPr>
          <p:nvPr/>
        </p:nvPicPr>
        <p:blipFill>
          <a:blip r:embed="rId3" cstate="print"/>
          <a:srcRect/>
          <a:stretch>
            <a:fillRect/>
          </a:stretch>
        </p:blipFill>
        <p:spPr bwMode="auto">
          <a:xfrm>
            <a:off x="533400" y="3200400"/>
            <a:ext cx="6477000" cy="11679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DG Method 2D Dimensions</a:t>
            </a:r>
            <a:br>
              <a:rPr kumimoji="0" lang="en-US" sz="32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9" name="TextBox 8"/>
          <p:cNvSpPr txBox="1"/>
          <p:nvPr/>
        </p:nvSpPr>
        <p:spPr>
          <a:xfrm>
            <a:off x="457200" y="3657600"/>
            <a:ext cx="8153400" cy="923330"/>
          </a:xfrm>
          <a:prstGeom prst="rect">
            <a:avLst/>
          </a:prstGeom>
          <a:noFill/>
        </p:spPr>
        <p:txBody>
          <a:bodyPr wrap="square" rtlCol="0">
            <a:spAutoFit/>
          </a:bodyPr>
          <a:lstStyle/>
          <a:p>
            <a:r>
              <a:rPr lang="en-US" dirty="0" smtClean="0"/>
              <a:t>The 3</a:t>
            </a:r>
            <a:r>
              <a:rPr lang="en-US" baseline="30000" dirty="0" smtClean="0"/>
              <a:t>rd</a:t>
            </a:r>
            <a:r>
              <a:rPr lang="en-US" dirty="0" smtClean="0"/>
              <a:t> term in the week form requires a double integral. This is done using a tensor product of one dimensional quadrature</a:t>
            </a:r>
            <a:r>
              <a:rPr lang="en-US" baseline="30000" dirty="0" smtClean="0"/>
              <a:t>1</a:t>
            </a:r>
            <a:r>
              <a:rPr lang="en-US" dirty="0" smtClean="0"/>
              <a:t>. Note that the integrals are given on a unit square. A Jacobian of transformation also has to be calculated.</a:t>
            </a:r>
            <a:endParaRPr lang="en-US" dirty="0"/>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36868" name="Equation" r:id="rId3" imgW="114120" imgH="215640" progId="Equation.3">
              <p:embed/>
            </p:oleObj>
          </a:graphicData>
        </a:graphic>
      </p:graphicFrame>
      <p:pic>
        <p:nvPicPr>
          <p:cNvPr id="36871" name="Picture 7"/>
          <p:cNvPicPr>
            <a:picLocks noChangeAspect="1" noChangeArrowheads="1"/>
          </p:cNvPicPr>
          <p:nvPr/>
        </p:nvPicPr>
        <p:blipFill>
          <a:blip r:embed="rId4" cstate="print"/>
          <a:srcRect/>
          <a:stretch>
            <a:fillRect/>
          </a:stretch>
        </p:blipFill>
        <p:spPr bwMode="auto">
          <a:xfrm>
            <a:off x="533400" y="1371600"/>
            <a:ext cx="6067425" cy="1152525"/>
          </a:xfrm>
          <a:prstGeom prst="rect">
            <a:avLst/>
          </a:prstGeom>
          <a:noFill/>
          <a:ln w="9525">
            <a:noFill/>
            <a:miter lim="800000"/>
            <a:headEnd/>
            <a:tailEnd/>
          </a:ln>
        </p:spPr>
      </p:pic>
      <p:sp>
        <p:nvSpPr>
          <p:cNvPr id="15" name="TextBox 14"/>
          <p:cNvSpPr txBox="1"/>
          <p:nvPr/>
        </p:nvSpPr>
        <p:spPr>
          <a:xfrm>
            <a:off x="381000" y="6324600"/>
            <a:ext cx="3581400" cy="369332"/>
          </a:xfrm>
          <a:prstGeom prst="rect">
            <a:avLst/>
          </a:prstGeom>
          <a:noFill/>
        </p:spPr>
        <p:txBody>
          <a:bodyPr wrap="square" rtlCol="0">
            <a:spAutoFit/>
          </a:bodyPr>
          <a:lstStyle/>
          <a:p>
            <a:r>
              <a:rPr lang="en-US" i="1" u="sng" dirty="0" smtClean="0"/>
              <a:t>All equations from reference 1.</a:t>
            </a:r>
            <a:endParaRPr lang="en-US" i="1" u="sng" dirty="0"/>
          </a:p>
        </p:txBody>
      </p:sp>
      <p:pic>
        <p:nvPicPr>
          <p:cNvPr id="11" name="Picture 3"/>
          <p:cNvPicPr>
            <a:picLocks noChangeAspect="1" noChangeArrowheads="1"/>
          </p:cNvPicPr>
          <p:nvPr/>
        </p:nvPicPr>
        <p:blipFill>
          <a:blip r:embed="rId5" cstate="print"/>
          <a:srcRect/>
          <a:stretch>
            <a:fillRect/>
          </a:stretch>
        </p:blipFill>
        <p:spPr bwMode="auto">
          <a:xfrm>
            <a:off x="381000" y="2362200"/>
            <a:ext cx="6477000" cy="1167984"/>
          </a:xfrm>
          <a:prstGeom prst="rect">
            <a:avLst/>
          </a:prstGeom>
          <a:noFill/>
          <a:ln w="9525">
            <a:noFill/>
            <a:miter lim="800000"/>
            <a:headEnd/>
            <a:tailEnd/>
          </a:ln>
        </p:spPr>
      </p:pic>
      <p:pic>
        <p:nvPicPr>
          <p:cNvPr id="2" name="Picture 6"/>
          <p:cNvPicPr>
            <a:picLocks noChangeAspect="1" noChangeArrowheads="1"/>
          </p:cNvPicPr>
          <p:nvPr/>
        </p:nvPicPr>
        <p:blipFill>
          <a:blip r:embed="rId6" cstate="print"/>
          <a:srcRect/>
          <a:stretch>
            <a:fillRect/>
          </a:stretch>
        </p:blipFill>
        <p:spPr bwMode="auto">
          <a:xfrm>
            <a:off x="381000" y="4724400"/>
            <a:ext cx="5905500"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8153400" cy="538163"/>
          </a:xfrm>
          <a:prstGeom prst="rect">
            <a:avLst/>
          </a:prstGeom>
          <a:noFill/>
        </p:spPr>
        <p:txBody>
          <a:bodyPr>
            <a:spAutoFit/>
          </a:bodyPr>
          <a:lstStyle/>
          <a:p>
            <a:pPr algn="ctr">
              <a:defRPr/>
            </a:pPr>
            <a:r>
              <a:rPr lang="en-US" sz="2900" dirty="0">
                <a:latin typeface="Times New Roman" pitchFamily="18" charset="0"/>
                <a:ea typeface="+mj-ea"/>
                <a:cs typeface="Times New Roman" pitchFamily="18" charset="0"/>
              </a:rPr>
              <a:t>Objectives:</a:t>
            </a:r>
          </a:p>
        </p:txBody>
      </p:sp>
      <p:sp>
        <p:nvSpPr>
          <p:cNvPr id="11267" name="TextBox 4"/>
          <p:cNvSpPr txBox="1">
            <a:spLocks noChangeArrowheads="1"/>
          </p:cNvSpPr>
          <p:nvPr/>
        </p:nvSpPr>
        <p:spPr bwMode="auto">
          <a:xfrm>
            <a:off x="533400" y="2057400"/>
            <a:ext cx="7772400" cy="2585323"/>
          </a:xfrm>
          <a:prstGeom prst="rect">
            <a:avLst/>
          </a:prstGeom>
          <a:noFill/>
          <a:ln w="9525">
            <a:noFill/>
            <a:miter lim="800000"/>
            <a:headEnd/>
            <a:tailEnd/>
          </a:ln>
        </p:spPr>
        <p:txBody>
          <a:bodyPr>
            <a:spAutoFit/>
          </a:bodyPr>
          <a:lstStyle/>
          <a:p>
            <a:r>
              <a:rPr lang="en-US" dirty="0"/>
              <a:t>Develop a Discontinuous Galerkin Method to solve the Euler Equations in one dimension that allows for up to 3</a:t>
            </a:r>
            <a:r>
              <a:rPr lang="en-US" baseline="30000" dirty="0"/>
              <a:t>rd</a:t>
            </a:r>
            <a:r>
              <a:rPr lang="en-US" dirty="0"/>
              <a:t> spatial order discretization</a:t>
            </a:r>
          </a:p>
          <a:p>
            <a:endParaRPr lang="en-US" dirty="0"/>
          </a:p>
          <a:p>
            <a:r>
              <a:rPr lang="en-US" dirty="0"/>
              <a:t>Develop a Discontinuous Galerkin Method  to Solve the Euler Equation in two dimensions that allows for up to 3</a:t>
            </a:r>
            <a:r>
              <a:rPr lang="en-US" baseline="30000" dirty="0"/>
              <a:t>rd</a:t>
            </a:r>
            <a:r>
              <a:rPr lang="en-US" dirty="0"/>
              <a:t> order spatial discretization</a:t>
            </a:r>
          </a:p>
          <a:p>
            <a:endParaRPr lang="en-US" dirty="0"/>
          </a:p>
          <a:p>
            <a:r>
              <a:rPr lang="en-US" dirty="0"/>
              <a:t>Validate both codes against known solutions. Entropy Convection/Shock tube problem for the one dimensional case and </a:t>
            </a:r>
            <a:r>
              <a:rPr lang="en-US" dirty="0" smtClean="0"/>
              <a:t>an Isentropic Vortex/Double Mach Reflection Problem for the two dimensional case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2286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t>DG Method 2D Dimensions</a:t>
            </a:r>
            <a:br>
              <a:rPr kumimoji="0" lang="en-US" sz="3200" b="0" i="0" u="none" strike="noStrike" kern="1200" cap="none" spc="0" normalizeH="0" baseline="0" noProof="0" smtClean="0">
                <a:ln>
                  <a:noFill/>
                </a:ln>
                <a:solidFill>
                  <a:schemeClr val="tx1"/>
                </a:solidFill>
                <a:effectLst/>
                <a:uLnTx/>
                <a:uFillTx/>
                <a:latin typeface="Times New Roman" pitchFamily="18" charset="0"/>
                <a:ea typeface="+mj-ea"/>
                <a:cs typeface="Times New Roman" pitchFamily="18" charset="0"/>
              </a:rPr>
            </a:b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sp>
        <p:nvSpPr>
          <p:cNvPr id="9" name="TextBox 8"/>
          <p:cNvSpPr txBox="1"/>
          <p:nvPr/>
        </p:nvSpPr>
        <p:spPr>
          <a:xfrm>
            <a:off x="457200" y="4390072"/>
            <a:ext cx="8153400" cy="1477328"/>
          </a:xfrm>
          <a:prstGeom prst="rect">
            <a:avLst/>
          </a:prstGeom>
          <a:noFill/>
        </p:spPr>
        <p:txBody>
          <a:bodyPr wrap="square" rtlCol="0">
            <a:spAutoFit/>
          </a:bodyPr>
          <a:lstStyle/>
          <a:p>
            <a:r>
              <a:rPr lang="en-US" dirty="0" smtClean="0"/>
              <a:t>The 2</a:t>
            </a:r>
            <a:r>
              <a:rPr lang="en-US" baseline="30000" dirty="0" smtClean="0"/>
              <a:t>nd</a:t>
            </a:r>
            <a:r>
              <a:rPr lang="en-US" dirty="0" smtClean="0"/>
              <a:t> term in the week form is a line integral on the faces of the elements. It requires a an evaluation of the numerical solution (equation 1) at the cell boundaries, dotting it into the surface normal, obtaining the Roe Flux the same way as in 1D. This has to be done at all of the gauss points along the surface to obtain the integral.</a:t>
            </a:r>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50178" name="Equation" r:id="rId3" imgW="114120" imgH="215640" progId="Equation.3">
              <p:embed/>
            </p:oleObj>
          </a:graphicData>
        </a:graphic>
      </p:graphicFrame>
      <p:pic>
        <p:nvPicPr>
          <p:cNvPr id="36871" name="Picture 7"/>
          <p:cNvPicPr>
            <a:picLocks noChangeAspect="1" noChangeArrowheads="1"/>
          </p:cNvPicPr>
          <p:nvPr/>
        </p:nvPicPr>
        <p:blipFill>
          <a:blip r:embed="rId4" cstate="print"/>
          <a:srcRect/>
          <a:stretch>
            <a:fillRect/>
          </a:stretch>
        </p:blipFill>
        <p:spPr bwMode="auto">
          <a:xfrm>
            <a:off x="533401" y="1371601"/>
            <a:ext cx="5257800" cy="998734"/>
          </a:xfrm>
          <a:prstGeom prst="rect">
            <a:avLst/>
          </a:prstGeom>
          <a:noFill/>
          <a:ln w="9525">
            <a:noFill/>
            <a:miter lim="800000"/>
            <a:headEnd/>
            <a:tailEnd/>
          </a:ln>
        </p:spPr>
      </p:pic>
      <p:sp>
        <p:nvSpPr>
          <p:cNvPr id="15" name="TextBox 14"/>
          <p:cNvSpPr txBox="1"/>
          <p:nvPr/>
        </p:nvSpPr>
        <p:spPr>
          <a:xfrm>
            <a:off x="381000" y="6324600"/>
            <a:ext cx="3581400" cy="369332"/>
          </a:xfrm>
          <a:prstGeom prst="rect">
            <a:avLst/>
          </a:prstGeom>
          <a:noFill/>
        </p:spPr>
        <p:txBody>
          <a:bodyPr wrap="square" rtlCol="0">
            <a:spAutoFit/>
          </a:bodyPr>
          <a:lstStyle/>
          <a:p>
            <a:r>
              <a:rPr lang="en-US" i="1" u="sng" dirty="0" smtClean="0"/>
              <a:t>All equations from </a:t>
            </a:r>
            <a:r>
              <a:rPr lang="en-US" i="1" u="sng" baseline="30000" dirty="0" smtClean="0"/>
              <a:t>1</a:t>
            </a:r>
            <a:r>
              <a:rPr lang="en-US" i="1" u="sng" dirty="0" smtClean="0"/>
              <a:t>.</a:t>
            </a:r>
            <a:endParaRPr lang="en-US" i="1" u="sng" dirty="0"/>
          </a:p>
        </p:txBody>
      </p:sp>
      <p:sp>
        <p:nvSpPr>
          <p:cNvPr id="11" name="TextBox 10"/>
          <p:cNvSpPr txBox="1"/>
          <p:nvPr/>
        </p:nvSpPr>
        <p:spPr>
          <a:xfrm>
            <a:off x="4343400" y="2438400"/>
            <a:ext cx="914400" cy="369332"/>
          </a:xfrm>
          <a:prstGeom prst="rect">
            <a:avLst/>
          </a:prstGeom>
          <a:noFill/>
        </p:spPr>
        <p:txBody>
          <a:bodyPr wrap="square" rtlCol="0">
            <a:spAutoFit/>
          </a:bodyPr>
          <a:lstStyle/>
          <a:p>
            <a:r>
              <a:rPr lang="en-US" dirty="0" smtClean="0"/>
              <a:t> (1</a:t>
            </a:r>
            <a:r>
              <a:rPr lang="en-US" dirty="0"/>
              <a:t>)</a:t>
            </a:r>
          </a:p>
        </p:txBody>
      </p:sp>
      <p:pic>
        <p:nvPicPr>
          <p:cNvPr id="50179" name="Picture 3"/>
          <p:cNvPicPr>
            <a:picLocks noChangeAspect="1" noChangeArrowheads="1"/>
          </p:cNvPicPr>
          <p:nvPr/>
        </p:nvPicPr>
        <p:blipFill>
          <a:blip r:embed="rId5" cstate="print"/>
          <a:srcRect/>
          <a:stretch>
            <a:fillRect/>
          </a:stretch>
        </p:blipFill>
        <p:spPr bwMode="auto">
          <a:xfrm>
            <a:off x="457200" y="2286000"/>
            <a:ext cx="2971800" cy="789873"/>
          </a:xfrm>
          <a:prstGeom prst="rect">
            <a:avLst/>
          </a:prstGeom>
          <a:noFill/>
          <a:ln w="9525">
            <a:noFill/>
            <a:miter lim="800000"/>
            <a:headEnd/>
            <a:tailEnd/>
          </a:ln>
        </p:spPr>
      </p:pic>
      <p:pic>
        <p:nvPicPr>
          <p:cNvPr id="2" name="Picture 3"/>
          <p:cNvPicPr>
            <a:picLocks noChangeAspect="1" noChangeArrowheads="1"/>
          </p:cNvPicPr>
          <p:nvPr/>
        </p:nvPicPr>
        <p:blipFill>
          <a:blip r:embed="rId6" cstate="print"/>
          <a:srcRect/>
          <a:stretch>
            <a:fillRect/>
          </a:stretch>
        </p:blipFill>
        <p:spPr bwMode="auto">
          <a:xfrm>
            <a:off x="5724525" y="1371600"/>
            <a:ext cx="3419475" cy="1548891"/>
          </a:xfrm>
          <a:prstGeom prst="rect">
            <a:avLst/>
          </a:prstGeom>
          <a:noFill/>
          <a:ln w="9525">
            <a:noFill/>
            <a:miter lim="800000"/>
            <a:headEnd/>
            <a:tailEnd/>
          </a:ln>
        </p:spPr>
      </p:pic>
      <p:pic>
        <p:nvPicPr>
          <p:cNvPr id="12" name="Picture 3"/>
          <p:cNvPicPr>
            <a:picLocks noChangeAspect="1" noChangeArrowheads="1"/>
          </p:cNvPicPr>
          <p:nvPr/>
        </p:nvPicPr>
        <p:blipFill>
          <a:blip r:embed="rId7" cstate="print"/>
          <a:srcRect/>
          <a:stretch>
            <a:fillRect/>
          </a:stretch>
        </p:blipFill>
        <p:spPr bwMode="auto">
          <a:xfrm>
            <a:off x="381000" y="3043003"/>
            <a:ext cx="5943600" cy="1071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2590800" y="4191000"/>
            <a:ext cx="409575" cy="400050"/>
          </a:xfrm>
          <a:prstGeom prst="rect">
            <a:avLst/>
          </a:prstGeom>
          <a:noFill/>
          <a:ln w="9525">
            <a:noFill/>
            <a:miter lim="800000"/>
            <a:headEnd/>
            <a:tailEnd/>
          </a:ln>
        </p:spPr>
      </p:pic>
      <p:sp>
        <p:nvSpPr>
          <p:cNvPr id="5" name="Title 1"/>
          <p:cNvSpPr txBox="1">
            <a:spLocks/>
          </p:cNvSpPr>
          <p:nvPr/>
        </p:nvSpPr>
        <p:spPr bwMode="auto">
          <a:xfrm>
            <a:off x="381000" y="152400"/>
            <a:ext cx="8382000" cy="129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DG Method 2D Dimensions: </a:t>
            </a:r>
            <a:r>
              <a:rPr kumimoji="0" lang="en-US" sz="3200" b="0"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IsentropicVortex</a:t>
            </a: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 Convection</a:t>
            </a:r>
            <a:b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b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51202" name="Equation" r:id="rId4" imgW="114120" imgH="215640" progId="Equation.3">
              <p:embed/>
            </p:oleObj>
          </a:graphicData>
        </a:graphic>
      </p:graphicFrame>
      <p:sp>
        <p:nvSpPr>
          <p:cNvPr id="15" name="TextBox 14"/>
          <p:cNvSpPr txBox="1"/>
          <p:nvPr/>
        </p:nvSpPr>
        <p:spPr>
          <a:xfrm>
            <a:off x="381000" y="6324600"/>
            <a:ext cx="5029200" cy="369332"/>
          </a:xfrm>
          <a:prstGeom prst="rect">
            <a:avLst/>
          </a:prstGeom>
          <a:noFill/>
        </p:spPr>
        <p:txBody>
          <a:bodyPr wrap="square" rtlCol="0">
            <a:spAutoFit/>
          </a:bodyPr>
          <a:lstStyle/>
          <a:p>
            <a:r>
              <a:rPr lang="en-US" i="1" u="sng" dirty="0" smtClean="0"/>
              <a:t>All equations  and images from reference 4.</a:t>
            </a:r>
            <a:endParaRPr lang="en-US" i="1" u="sng" dirty="0"/>
          </a:p>
        </p:txBody>
      </p:sp>
      <p:pic>
        <p:nvPicPr>
          <p:cNvPr id="51203" name="Picture 3"/>
          <p:cNvPicPr>
            <a:picLocks noChangeAspect="1" noChangeArrowheads="1"/>
          </p:cNvPicPr>
          <p:nvPr/>
        </p:nvPicPr>
        <p:blipFill>
          <a:blip r:embed="rId5" cstate="print"/>
          <a:srcRect/>
          <a:stretch>
            <a:fillRect/>
          </a:stretch>
        </p:blipFill>
        <p:spPr bwMode="auto">
          <a:xfrm>
            <a:off x="326834" y="1828800"/>
            <a:ext cx="4581525" cy="2124075"/>
          </a:xfrm>
          <a:prstGeom prst="rect">
            <a:avLst/>
          </a:prstGeom>
          <a:noFill/>
          <a:ln w="9525">
            <a:noFill/>
            <a:miter lim="800000"/>
            <a:headEnd/>
            <a:tailEnd/>
          </a:ln>
        </p:spPr>
      </p:pic>
      <p:pic>
        <p:nvPicPr>
          <p:cNvPr id="51204" name="Picture 4"/>
          <p:cNvPicPr>
            <a:picLocks noChangeAspect="1" noChangeArrowheads="1"/>
          </p:cNvPicPr>
          <p:nvPr/>
        </p:nvPicPr>
        <p:blipFill>
          <a:blip r:embed="rId6" cstate="print"/>
          <a:srcRect/>
          <a:stretch>
            <a:fillRect/>
          </a:stretch>
        </p:blipFill>
        <p:spPr bwMode="auto">
          <a:xfrm>
            <a:off x="4648200" y="1676400"/>
            <a:ext cx="3662362" cy="2893342"/>
          </a:xfrm>
          <a:prstGeom prst="rect">
            <a:avLst/>
          </a:prstGeom>
          <a:noFill/>
          <a:ln w="9525">
            <a:noFill/>
            <a:miter lim="800000"/>
            <a:headEnd/>
            <a:tailEnd/>
          </a:ln>
        </p:spPr>
      </p:pic>
      <p:sp>
        <p:nvSpPr>
          <p:cNvPr id="12" name="TextBox 11"/>
          <p:cNvSpPr txBox="1"/>
          <p:nvPr/>
        </p:nvSpPr>
        <p:spPr>
          <a:xfrm>
            <a:off x="533400" y="1447800"/>
            <a:ext cx="7772400" cy="369332"/>
          </a:xfrm>
          <a:prstGeom prst="rect">
            <a:avLst/>
          </a:prstGeom>
          <a:noFill/>
        </p:spPr>
        <p:txBody>
          <a:bodyPr wrap="square" rtlCol="0">
            <a:spAutoFit/>
          </a:bodyPr>
          <a:lstStyle/>
          <a:p>
            <a:r>
              <a:rPr lang="en-US" dirty="0" smtClean="0"/>
              <a:t>The solution that will be used to test the code once it is complete:</a:t>
            </a:r>
            <a:endParaRPr lang="en-US" dirty="0"/>
          </a:p>
        </p:txBody>
      </p:sp>
      <p:sp>
        <p:nvSpPr>
          <p:cNvPr id="13" name="TextBox 12"/>
          <p:cNvSpPr txBox="1"/>
          <p:nvPr/>
        </p:nvSpPr>
        <p:spPr>
          <a:xfrm>
            <a:off x="533400" y="3886200"/>
            <a:ext cx="3810000" cy="646331"/>
          </a:xfrm>
          <a:prstGeom prst="rect">
            <a:avLst/>
          </a:prstGeom>
          <a:noFill/>
        </p:spPr>
        <p:txBody>
          <a:bodyPr wrap="square" rtlCol="0">
            <a:spAutoFit/>
          </a:bodyPr>
          <a:lstStyle/>
          <a:p>
            <a:r>
              <a:rPr lang="en-US" dirty="0" smtClean="0"/>
              <a:t>The vortex should convect at the free stream velocity       . </a:t>
            </a:r>
            <a:endParaRPr lang="en-US" dirty="0"/>
          </a:p>
        </p:txBody>
      </p:sp>
      <p:pic>
        <p:nvPicPr>
          <p:cNvPr id="2" name="Picture 3"/>
          <p:cNvPicPr>
            <a:picLocks noChangeAspect="1" noChangeArrowheads="1"/>
          </p:cNvPicPr>
          <p:nvPr/>
        </p:nvPicPr>
        <p:blipFill>
          <a:blip r:embed="rId7" cstate="print"/>
          <a:srcRect/>
          <a:stretch>
            <a:fillRect/>
          </a:stretch>
        </p:blipFill>
        <p:spPr bwMode="auto">
          <a:xfrm>
            <a:off x="609600" y="4572000"/>
            <a:ext cx="4371975"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152400"/>
            <a:ext cx="8382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dirty="0" smtClean="0">
                <a:latin typeface="Times New Roman" pitchFamily="18" charset="0"/>
                <a:ea typeface="+mj-ea"/>
                <a:cs typeface="Times New Roman" pitchFamily="18" charset="0"/>
              </a:rPr>
              <a:t>Isentropic Vortex Solution</a:t>
            </a:r>
            <a:endPar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endParaRPr>
          </a:p>
        </p:txBody>
      </p:sp>
      <p:pic>
        <p:nvPicPr>
          <p:cNvPr id="8" name="vortex.mp4">
            <a:hlinkClick r:id="" action="ppaction://media"/>
          </p:cNvPr>
          <p:cNvPicPr>
            <a:picLocks noRot="1" noChangeAspect="1"/>
          </p:cNvPicPr>
          <p:nvPr>
            <a:videoFile r:link="rId1"/>
          </p:nvPr>
        </p:nvPicPr>
        <p:blipFill>
          <a:blip r:embed="rId3" cstate="print"/>
          <a:stretch>
            <a:fillRect/>
          </a:stretch>
        </p:blipFill>
        <p:spPr>
          <a:xfrm>
            <a:off x="2438400" y="1885950"/>
            <a:ext cx="4191000" cy="314325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152400"/>
            <a:ext cx="8382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2D Validation</a:t>
            </a:r>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67586" name="Equation" r:id="rId3" imgW="114120" imgH="215640" progId="Equation.3">
              <p:embed/>
            </p:oleObj>
          </a:graphicData>
        </a:graphic>
      </p:graphicFrame>
      <p:sp>
        <p:nvSpPr>
          <p:cNvPr id="15" name="TextBox 14"/>
          <p:cNvSpPr txBox="1"/>
          <p:nvPr/>
        </p:nvSpPr>
        <p:spPr>
          <a:xfrm>
            <a:off x="381000" y="6324600"/>
            <a:ext cx="5029200" cy="369332"/>
          </a:xfrm>
          <a:prstGeom prst="rect">
            <a:avLst/>
          </a:prstGeom>
          <a:noFill/>
        </p:spPr>
        <p:txBody>
          <a:bodyPr wrap="square" rtlCol="0">
            <a:spAutoFit/>
          </a:bodyPr>
          <a:lstStyle/>
          <a:p>
            <a:r>
              <a:rPr lang="en-US" i="1" u="sng" dirty="0" smtClean="0"/>
              <a:t>All equations  and images from reference 4.</a:t>
            </a:r>
            <a:endParaRPr lang="en-US" i="1" u="sng" dirty="0"/>
          </a:p>
        </p:txBody>
      </p:sp>
      <p:pic>
        <p:nvPicPr>
          <p:cNvPr id="51203" name="Picture 3"/>
          <p:cNvPicPr>
            <a:picLocks noChangeAspect="1" noChangeArrowheads="1"/>
          </p:cNvPicPr>
          <p:nvPr/>
        </p:nvPicPr>
        <p:blipFill>
          <a:blip r:embed="rId4" cstate="print"/>
          <a:srcRect/>
          <a:stretch>
            <a:fillRect/>
          </a:stretch>
        </p:blipFill>
        <p:spPr bwMode="auto">
          <a:xfrm>
            <a:off x="326834" y="1828800"/>
            <a:ext cx="4581525" cy="2124075"/>
          </a:xfrm>
          <a:prstGeom prst="rect">
            <a:avLst/>
          </a:prstGeom>
          <a:noFill/>
          <a:ln w="9525">
            <a:noFill/>
            <a:miter lim="800000"/>
            <a:headEnd/>
            <a:tailEnd/>
          </a:ln>
        </p:spPr>
      </p:pic>
      <p:sp>
        <p:nvSpPr>
          <p:cNvPr id="12" name="TextBox 11"/>
          <p:cNvSpPr txBox="1"/>
          <p:nvPr/>
        </p:nvSpPr>
        <p:spPr>
          <a:xfrm>
            <a:off x="533400" y="1447800"/>
            <a:ext cx="3581400" cy="369332"/>
          </a:xfrm>
          <a:prstGeom prst="rect">
            <a:avLst/>
          </a:prstGeom>
          <a:noFill/>
        </p:spPr>
        <p:txBody>
          <a:bodyPr wrap="square" rtlCol="0">
            <a:spAutoFit/>
          </a:bodyPr>
          <a:lstStyle/>
          <a:p>
            <a:r>
              <a:rPr lang="en-US" dirty="0" smtClean="0"/>
              <a:t>Since the solution is known to be:</a:t>
            </a:r>
            <a:endParaRPr lang="en-US" dirty="0"/>
          </a:p>
        </p:txBody>
      </p:sp>
      <p:sp>
        <p:nvSpPr>
          <p:cNvPr id="14" name="TextBox 13"/>
          <p:cNvSpPr txBox="1"/>
          <p:nvPr/>
        </p:nvSpPr>
        <p:spPr>
          <a:xfrm>
            <a:off x="4953000" y="1524000"/>
            <a:ext cx="3352800" cy="2585323"/>
          </a:xfrm>
          <a:prstGeom prst="rect">
            <a:avLst/>
          </a:prstGeom>
          <a:noFill/>
        </p:spPr>
        <p:txBody>
          <a:bodyPr wrap="square" rtlCol="0">
            <a:spAutoFit/>
          </a:bodyPr>
          <a:lstStyle/>
          <a:p>
            <a:r>
              <a:rPr lang="en-US" dirty="0" smtClean="0"/>
              <a:t>The solution is run out to 100 seconds.  To allow numerical diffusion to take effect. A slice is taken through a constant y coordinate. The resulting one dimensional solution is compared to the exact solution. The norm of the error is taken</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152400"/>
            <a:ext cx="8382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2D Validation</a:t>
            </a:r>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65538" name="Equation" r:id="rId3" imgW="114120" imgH="215640" progId="Equation.3">
              <p:embed/>
            </p:oleObj>
          </a:graphicData>
        </a:graphic>
      </p:graphicFrame>
      <p:pic>
        <p:nvPicPr>
          <p:cNvPr id="65539" name="Picture 3" descr="E:\FinalPresentation\Pictures\Isen_Vort_3rd_40_40.png"/>
          <p:cNvPicPr>
            <a:picLocks noChangeAspect="1" noChangeArrowheads="1"/>
          </p:cNvPicPr>
          <p:nvPr/>
        </p:nvPicPr>
        <p:blipFill>
          <a:blip r:embed="rId4" cstate="print"/>
          <a:srcRect/>
          <a:stretch>
            <a:fillRect/>
          </a:stretch>
        </p:blipFill>
        <p:spPr bwMode="auto">
          <a:xfrm>
            <a:off x="381000" y="1905000"/>
            <a:ext cx="4064000" cy="3048000"/>
          </a:xfrm>
          <a:prstGeom prst="rect">
            <a:avLst/>
          </a:prstGeom>
          <a:noFill/>
        </p:spPr>
      </p:pic>
      <p:pic>
        <p:nvPicPr>
          <p:cNvPr id="65540" name="Picture 4" descr="E:\FinalPresentation\Pictures\IsenVort_2nd_40_40.png"/>
          <p:cNvPicPr>
            <a:picLocks noChangeAspect="1" noChangeArrowheads="1"/>
          </p:cNvPicPr>
          <p:nvPr/>
        </p:nvPicPr>
        <p:blipFill>
          <a:blip r:embed="rId5" cstate="print"/>
          <a:srcRect/>
          <a:stretch>
            <a:fillRect/>
          </a:stretch>
        </p:blipFill>
        <p:spPr bwMode="auto">
          <a:xfrm>
            <a:off x="4572000" y="1981200"/>
            <a:ext cx="3911600" cy="2933700"/>
          </a:xfrm>
          <a:prstGeom prst="rect">
            <a:avLst/>
          </a:prstGeom>
          <a:noFill/>
        </p:spPr>
      </p:pic>
      <p:sp>
        <p:nvSpPr>
          <p:cNvPr id="11" name="TextBox 10"/>
          <p:cNvSpPr txBox="1"/>
          <p:nvPr/>
        </p:nvSpPr>
        <p:spPr>
          <a:xfrm>
            <a:off x="914400" y="4876800"/>
            <a:ext cx="3200400" cy="381000"/>
          </a:xfrm>
          <a:prstGeom prst="rect">
            <a:avLst/>
          </a:prstGeom>
          <a:noFill/>
        </p:spPr>
        <p:txBody>
          <a:bodyPr wrap="square" rtlCol="0">
            <a:spAutoFit/>
          </a:bodyPr>
          <a:lstStyle/>
          <a:p>
            <a:pPr algn="ctr"/>
            <a:r>
              <a:rPr lang="en-US" dirty="0" smtClean="0"/>
              <a:t>3</a:t>
            </a:r>
            <a:r>
              <a:rPr lang="en-US" baseline="30000" dirty="0" smtClean="0"/>
              <a:t>rd</a:t>
            </a:r>
            <a:r>
              <a:rPr lang="en-US" dirty="0" smtClean="0"/>
              <a:t> Order 40X40 cells</a:t>
            </a:r>
            <a:endParaRPr lang="en-US" dirty="0"/>
          </a:p>
        </p:txBody>
      </p:sp>
      <p:sp>
        <p:nvSpPr>
          <p:cNvPr id="13" name="TextBox 12"/>
          <p:cNvSpPr txBox="1"/>
          <p:nvPr/>
        </p:nvSpPr>
        <p:spPr>
          <a:xfrm>
            <a:off x="4953000" y="4876800"/>
            <a:ext cx="3200400" cy="381000"/>
          </a:xfrm>
          <a:prstGeom prst="rect">
            <a:avLst/>
          </a:prstGeom>
          <a:noFill/>
        </p:spPr>
        <p:txBody>
          <a:bodyPr wrap="square" rtlCol="0">
            <a:spAutoFit/>
          </a:bodyPr>
          <a:lstStyle/>
          <a:p>
            <a:pPr algn="ctr"/>
            <a:r>
              <a:rPr lang="en-US" dirty="0" smtClean="0"/>
              <a:t>2</a:t>
            </a:r>
            <a:r>
              <a:rPr lang="en-US" baseline="30000" dirty="0" smtClean="0"/>
              <a:t>nd</a:t>
            </a:r>
            <a:r>
              <a:rPr lang="en-US" dirty="0" smtClean="0"/>
              <a:t> Order 40X40 cells</a:t>
            </a:r>
            <a:endParaRPr lang="en-US" dirty="0"/>
          </a:p>
        </p:txBody>
      </p:sp>
      <p:sp>
        <p:nvSpPr>
          <p:cNvPr id="8" name="TextBox 7"/>
          <p:cNvSpPr txBox="1"/>
          <p:nvPr/>
        </p:nvSpPr>
        <p:spPr>
          <a:xfrm>
            <a:off x="838200" y="5486400"/>
            <a:ext cx="7620000" cy="369332"/>
          </a:xfrm>
          <a:prstGeom prst="rect">
            <a:avLst/>
          </a:prstGeom>
          <a:noFill/>
        </p:spPr>
        <p:txBody>
          <a:bodyPr wrap="square" rtlCol="0">
            <a:spAutoFit/>
          </a:bodyPr>
          <a:lstStyle/>
          <a:p>
            <a:pPr algn="ctr"/>
            <a:r>
              <a:rPr lang="en-US" dirty="0" smtClean="0"/>
              <a:t>The 3</a:t>
            </a:r>
            <a:r>
              <a:rPr lang="en-US" baseline="30000" dirty="0" smtClean="0"/>
              <a:t>rd</a:t>
            </a:r>
            <a:r>
              <a:rPr lang="en-US" dirty="0" smtClean="0"/>
              <a:t> Order exhibits less numerical diffusion after 100 seconds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81000" y="152400"/>
            <a:ext cx="8382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2D Validation</a:t>
            </a:r>
          </a:p>
        </p:txBody>
      </p:sp>
      <p:graphicFrame>
        <p:nvGraphicFramePr>
          <p:cNvPr id="10" name="Object 9"/>
          <p:cNvGraphicFramePr>
            <a:graphicFrameLocks noChangeAspect="1"/>
          </p:cNvGraphicFramePr>
          <p:nvPr/>
        </p:nvGraphicFramePr>
        <p:xfrm>
          <a:off x="4514850" y="3321050"/>
          <a:ext cx="114300" cy="215900"/>
        </p:xfrm>
        <a:graphic>
          <a:graphicData uri="http://schemas.openxmlformats.org/presentationml/2006/ole">
            <p:oleObj spid="_x0000_s66562" name="Equation" r:id="rId3" imgW="114120" imgH="215640" progId="Equation.3">
              <p:embed/>
            </p:oleObj>
          </a:graphicData>
        </a:graphic>
      </p:graphicFrame>
      <p:pic>
        <p:nvPicPr>
          <p:cNvPr id="66564" name="Picture 4" descr="E:\FinalPresentation\IsenVortError.png"/>
          <p:cNvPicPr>
            <a:picLocks noChangeAspect="1" noChangeArrowheads="1"/>
          </p:cNvPicPr>
          <p:nvPr/>
        </p:nvPicPr>
        <p:blipFill>
          <a:blip r:embed="rId4" cstate="print"/>
          <a:srcRect/>
          <a:stretch>
            <a:fillRect/>
          </a:stretch>
        </p:blipFill>
        <p:spPr bwMode="auto">
          <a:xfrm>
            <a:off x="1905000" y="1143000"/>
            <a:ext cx="5334000" cy="4000500"/>
          </a:xfrm>
          <a:prstGeom prst="rect">
            <a:avLst/>
          </a:prstGeom>
          <a:noFill/>
        </p:spPr>
      </p:pic>
      <p:sp>
        <p:nvSpPr>
          <p:cNvPr id="7" name="TextBox 6"/>
          <p:cNvSpPr txBox="1"/>
          <p:nvPr/>
        </p:nvSpPr>
        <p:spPr>
          <a:xfrm>
            <a:off x="838200" y="5181600"/>
            <a:ext cx="7848600" cy="923330"/>
          </a:xfrm>
          <a:prstGeom prst="rect">
            <a:avLst/>
          </a:prstGeom>
          <a:noFill/>
        </p:spPr>
        <p:txBody>
          <a:bodyPr wrap="square" rtlCol="0">
            <a:spAutoFit/>
          </a:bodyPr>
          <a:lstStyle/>
          <a:p>
            <a:r>
              <a:rPr lang="en-US" dirty="0" smtClean="0"/>
              <a:t>The slopes appear similar, but in this case the 2</a:t>
            </a:r>
            <a:r>
              <a:rPr lang="en-US" baseline="30000" dirty="0" smtClean="0"/>
              <a:t>nd</a:t>
            </a:r>
            <a:r>
              <a:rPr lang="en-US" dirty="0" smtClean="0"/>
              <a:t> Order method exhibits super convergence and is actually &gt; 2</a:t>
            </a:r>
            <a:r>
              <a:rPr lang="en-US" baseline="30000" dirty="0" smtClean="0"/>
              <a:t>nd</a:t>
            </a:r>
            <a:r>
              <a:rPr lang="en-US" dirty="0" smtClean="0"/>
              <a:t> Order. The slope for both line is approximately 2.5. So the 3</a:t>
            </a:r>
            <a:r>
              <a:rPr lang="en-US" baseline="30000" dirty="0" smtClean="0"/>
              <a:t>rd</a:t>
            </a:r>
            <a:r>
              <a:rPr lang="en-US" dirty="0" smtClean="0"/>
              <a:t> Order </a:t>
            </a:r>
            <a:r>
              <a:rPr lang="en-US" smtClean="0"/>
              <a:t>Method is not </a:t>
            </a:r>
            <a:r>
              <a:rPr lang="en-US" dirty="0" smtClean="0"/>
              <a:t>quite 3</a:t>
            </a:r>
            <a:r>
              <a:rPr lang="en-US" baseline="30000" dirty="0" smtClean="0"/>
              <a:t>rd</a:t>
            </a:r>
            <a:r>
              <a:rPr lang="en-US" dirty="0" smtClean="0"/>
              <a:t> order accurate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E:\FinalPresentation\Pictures\Initial_Dbl_Mach.png"/>
          <p:cNvPicPr>
            <a:picLocks noChangeAspect="1" noChangeArrowheads="1"/>
          </p:cNvPicPr>
          <p:nvPr/>
        </p:nvPicPr>
        <p:blipFill>
          <a:blip r:embed="rId2" cstate="print"/>
          <a:srcRect/>
          <a:stretch>
            <a:fillRect/>
          </a:stretch>
        </p:blipFill>
        <p:spPr bwMode="auto">
          <a:xfrm>
            <a:off x="2362200" y="1676400"/>
            <a:ext cx="3990975" cy="3556514"/>
          </a:xfrm>
          <a:prstGeom prst="rect">
            <a:avLst/>
          </a:prstGeom>
          <a:noFill/>
        </p:spPr>
      </p:pic>
      <p:sp>
        <p:nvSpPr>
          <p:cNvPr id="5" name="Title 1"/>
          <p:cNvSpPr txBox="1">
            <a:spLocks/>
          </p:cNvSpPr>
          <p:nvPr/>
        </p:nvSpPr>
        <p:spPr bwMode="auto">
          <a:xfrm>
            <a:off x="381000" y="152400"/>
            <a:ext cx="8382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2D Validation</a:t>
            </a:r>
          </a:p>
        </p:txBody>
      </p:sp>
      <p:sp>
        <p:nvSpPr>
          <p:cNvPr id="6" name="TextBox 5"/>
          <p:cNvSpPr txBox="1"/>
          <p:nvPr/>
        </p:nvSpPr>
        <p:spPr>
          <a:xfrm>
            <a:off x="533400" y="5334000"/>
            <a:ext cx="8382000" cy="646331"/>
          </a:xfrm>
          <a:prstGeom prst="rect">
            <a:avLst/>
          </a:prstGeom>
          <a:noFill/>
        </p:spPr>
        <p:txBody>
          <a:bodyPr wrap="square" rtlCol="0">
            <a:spAutoFit/>
          </a:bodyPr>
          <a:lstStyle/>
          <a:p>
            <a:r>
              <a:rPr lang="en-US" dirty="0" smtClean="0"/>
              <a:t>Initial shock at 60° Mach 10 wave with a inviscid wall boundary condition in front of the shock</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Dbl_Mach_3rd_480_120.avi">
            <a:hlinkClick r:id="" action="ppaction://media"/>
          </p:cNvPr>
          <p:cNvPicPr>
            <a:picLocks noRot="1" noChangeAspect="1"/>
          </p:cNvPicPr>
          <p:nvPr>
            <a:videoFile r:link="rId1"/>
          </p:nvPr>
        </p:nvPicPr>
        <p:blipFill>
          <a:blip r:embed="rId3" cstate="print"/>
          <a:stretch>
            <a:fillRect/>
          </a:stretch>
        </p:blipFill>
        <p:spPr>
          <a:xfrm>
            <a:off x="2362200" y="1600200"/>
            <a:ext cx="4648200" cy="3486150"/>
          </a:xfrm>
          <a:prstGeom prst="rect">
            <a:avLst/>
          </a:prstGeom>
        </p:spPr>
      </p:pic>
      <p:sp>
        <p:nvSpPr>
          <p:cNvPr id="7" name="TextBox 6"/>
          <p:cNvSpPr txBox="1"/>
          <p:nvPr/>
        </p:nvSpPr>
        <p:spPr>
          <a:xfrm>
            <a:off x="914400" y="609600"/>
            <a:ext cx="7315200" cy="646331"/>
          </a:xfrm>
          <a:prstGeom prst="rect">
            <a:avLst/>
          </a:prstGeom>
          <a:noFill/>
        </p:spPr>
        <p:txBody>
          <a:bodyPr wrap="square" rtlCol="0">
            <a:spAutoFit/>
          </a:bodyPr>
          <a:lstStyle/>
          <a:p>
            <a:pPr algn="ctr"/>
            <a:r>
              <a:rPr lang="en-US" dirty="0" smtClean="0"/>
              <a:t>Exact Solution Does Not Exist For The Double Mach Reflection Problem Visual Comparison Between Papers Is Required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838200" y="0"/>
            <a:ext cx="7305675" cy="2733675"/>
            <a:chOff x="609600" y="2743200"/>
            <a:chExt cx="7305675" cy="2733675"/>
          </a:xfrm>
        </p:grpSpPr>
        <p:pic>
          <p:nvPicPr>
            <p:cNvPr id="63492" name="Picture 4"/>
            <p:cNvPicPr>
              <a:picLocks noChangeAspect="1" noChangeArrowheads="1"/>
            </p:cNvPicPr>
            <p:nvPr/>
          </p:nvPicPr>
          <p:blipFill>
            <a:blip r:embed="rId2" cstate="print"/>
            <a:srcRect/>
            <a:stretch>
              <a:fillRect/>
            </a:stretch>
          </p:blipFill>
          <p:spPr bwMode="auto">
            <a:xfrm>
              <a:off x="609600" y="3124200"/>
              <a:ext cx="6219825" cy="2352675"/>
            </a:xfrm>
            <a:prstGeom prst="rect">
              <a:avLst/>
            </a:prstGeom>
            <a:noFill/>
            <a:ln w="9525">
              <a:noFill/>
              <a:miter lim="800000"/>
              <a:headEnd/>
              <a:tailEnd/>
            </a:ln>
          </p:spPr>
        </p:pic>
        <p:pic>
          <p:nvPicPr>
            <p:cNvPr id="63493" name="Picture 5"/>
            <p:cNvPicPr>
              <a:picLocks noChangeAspect="1" noChangeArrowheads="1"/>
            </p:cNvPicPr>
            <p:nvPr/>
          </p:nvPicPr>
          <p:blipFill>
            <a:blip r:embed="rId3" cstate="print"/>
            <a:srcRect/>
            <a:stretch>
              <a:fillRect/>
            </a:stretch>
          </p:blipFill>
          <p:spPr bwMode="auto">
            <a:xfrm>
              <a:off x="6781800" y="2743200"/>
              <a:ext cx="1133475" cy="2514600"/>
            </a:xfrm>
            <a:prstGeom prst="rect">
              <a:avLst/>
            </a:prstGeom>
            <a:noFill/>
            <a:ln w="9525">
              <a:noFill/>
              <a:miter lim="800000"/>
              <a:headEnd/>
              <a:tailEnd/>
            </a:ln>
          </p:spPr>
        </p:pic>
      </p:grpSp>
      <p:pic>
        <p:nvPicPr>
          <p:cNvPr id="63494" name="Picture 6"/>
          <p:cNvPicPr>
            <a:picLocks noChangeAspect="1" noChangeArrowheads="1"/>
          </p:cNvPicPr>
          <p:nvPr/>
        </p:nvPicPr>
        <p:blipFill>
          <a:blip r:embed="rId4" cstate="print"/>
          <a:srcRect/>
          <a:stretch>
            <a:fillRect/>
          </a:stretch>
        </p:blipFill>
        <p:spPr bwMode="auto">
          <a:xfrm>
            <a:off x="838200" y="3124200"/>
            <a:ext cx="6858000" cy="3368937"/>
          </a:xfrm>
          <a:prstGeom prst="rect">
            <a:avLst/>
          </a:prstGeom>
          <a:noFill/>
          <a:ln w="9525">
            <a:noFill/>
            <a:miter lim="800000"/>
            <a:headEnd/>
            <a:tailEnd/>
          </a:ln>
        </p:spPr>
      </p:pic>
      <p:sp>
        <p:nvSpPr>
          <p:cNvPr id="9" name="TextBox 8"/>
          <p:cNvSpPr txBox="1"/>
          <p:nvPr/>
        </p:nvSpPr>
        <p:spPr>
          <a:xfrm>
            <a:off x="914400" y="2667000"/>
            <a:ext cx="7162800" cy="381000"/>
          </a:xfrm>
          <a:prstGeom prst="rect">
            <a:avLst/>
          </a:prstGeom>
          <a:noFill/>
        </p:spPr>
        <p:txBody>
          <a:bodyPr wrap="square" rtlCol="0">
            <a:spAutoFit/>
          </a:bodyPr>
          <a:lstStyle/>
          <a:p>
            <a:pPr algn="ctr"/>
            <a:r>
              <a:rPr lang="en-US" dirty="0" smtClean="0"/>
              <a:t>Solution 3</a:t>
            </a:r>
            <a:r>
              <a:rPr lang="en-US" baseline="30000" dirty="0" smtClean="0"/>
              <a:t>rd</a:t>
            </a:r>
            <a:r>
              <a:rPr lang="en-US" dirty="0" smtClean="0"/>
              <a:t> Order DG 480X120 Cells t=0.2 seconds</a:t>
            </a:r>
            <a:endParaRPr lang="en-US" dirty="0"/>
          </a:p>
        </p:txBody>
      </p:sp>
      <p:sp>
        <p:nvSpPr>
          <p:cNvPr id="10" name="TextBox 9"/>
          <p:cNvSpPr txBox="1"/>
          <p:nvPr/>
        </p:nvSpPr>
        <p:spPr>
          <a:xfrm>
            <a:off x="1295400" y="6324600"/>
            <a:ext cx="6248400" cy="369332"/>
          </a:xfrm>
          <a:prstGeom prst="rect">
            <a:avLst/>
          </a:prstGeom>
          <a:noFill/>
        </p:spPr>
        <p:txBody>
          <a:bodyPr wrap="square" rtlCol="0">
            <a:spAutoFit/>
          </a:bodyPr>
          <a:lstStyle/>
          <a:p>
            <a:pPr algn="ctr"/>
            <a:r>
              <a:rPr lang="en-US" dirty="0" smtClean="0"/>
              <a:t>Solution from </a:t>
            </a:r>
            <a:r>
              <a:rPr lang="en-US" baseline="30000" dirty="0" smtClean="0"/>
              <a:t>4</a:t>
            </a:r>
            <a:r>
              <a:rPr lang="en-US" dirty="0" smtClean="0"/>
              <a:t> 480X120 Cells t=0.2 seconds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762000"/>
            <a:ext cx="9144000" cy="369332"/>
          </a:xfrm>
          <a:prstGeom prst="rect">
            <a:avLst/>
          </a:prstGeom>
          <a:noFill/>
        </p:spPr>
        <p:txBody>
          <a:bodyPr wrap="square" rtlCol="0">
            <a:spAutoFit/>
          </a:bodyPr>
          <a:lstStyle/>
          <a:p>
            <a:pPr algn="ctr"/>
            <a:r>
              <a:rPr lang="en-US" dirty="0" smtClean="0"/>
              <a:t>Summary of Visual Inspection of Double Mach Reflection Problem</a:t>
            </a:r>
            <a:endParaRPr lang="en-US" dirty="0"/>
          </a:p>
        </p:txBody>
      </p:sp>
      <p:sp>
        <p:nvSpPr>
          <p:cNvPr id="12" name="TextBox 11"/>
          <p:cNvSpPr txBox="1"/>
          <p:nvPr/>
        </p:nvSpPr>
        <p:spPr>
          <a:xfrm>
            <a:off x="914400" y="1447800"/>
            <a:ext cx="7848600" cy="3970318"/>
          </a:xfrm>
          <a:prstGeom prst="rect">
            <a:avLst/>
          </a:prstGeom>
          <a:noFill/>
        </p:spPr>
        <p:txBody>
          <a:bodyPr wrap="square" rtlCol="0">
            <a:spAutoFit/>
          </a:bodyPr>
          <a:lstStyle/>
          <a:p>
            <a:pPr>
              <a:buFont typeface="Arial" pitchFamily="34" charset="0"/>
              <a:buChar char="•"/>
            </a:pPr>
            <a:r>
              <a:rPr lang="en-US" dirty="0" smtClean="0"/>
              <a:t>The overall structure of the solution is comparable </a:t>
            </a:r>
          </a:p>
          <a:p>
            <a:pPr>
              <a:buFont typeface="Arial" pitchFamily="34" charset="0"/>
              <a:buChar char="•"/>
            </a:pPr>
            <a:r>
              <a:rPr lang="en-US" dirty="0" smtClean="0"/>
              <a:t>The back end of the shock for the DG method is more slanted. This is not desirable</a:t>
            </a:r>
          </a:p>
          <a:p>
            <a:pPr>
              <a:buFont typeface="Arial" pitchFamily="34" charset="0"/>
              <a:buChar char="•"/>
            </a:pPr>
            <a:r>
              <a:rPr lang="en-US" dirty="0" smtClean="0"/>
              <a:t>The flow structure directly after the shock has similar characteristics, but the smearing is worse on the DG method</a:t>
            </a:r>
          </a:p>
          <a:p>
            <a:pPr>
              <a:buFont typeface="Arial" pitchFamily="34" charset="0"/>
              <a:buChar char="•"/>
            </a:pPr>
            <a:r>
              <a:rPr lang="en-US" dirty="0" smtClean="0"/>
              <a:t>Since the smooth solution (Isentropic Vortex) of the DG method agrees with the exact solution, the disparity between the solution of the Double Mach Reflection Problem has to be attributed to the limiter.</a:t>
            </a:r>
          </a:p>
          <a:p>
            <a:pPr>
              <a:buFont typeface="Arial" pitchFamily="34" charset="0"/>
              <a:buChar char="•"/>
            </a:pPr>
            <a:r>
              <a:rPr lang="en-US" dirty="0" smtClean="0"/>
              <a:t>At Mach 10, the limiter had to be strengthened to stabilize the solution. Meaning the comparison of the slope with                                   was not strong enough to stabilize the solution.</a:t>
            </a:r>
          </a:p>
          <a:p>
            <a:pPr>
              <a:buFont typeface="Arial" pitchFamily="34" charset="0"/>
              <a:buChar char="•"/>
            </a:pPr>
            <a:r>
              <a:rPr lang="en-US" dirty="0" smtClean="0"/>
              <a:t>The limited slope had to be multiplied by a factor (parameter of the code).</a:t>
            </a:r>
          </a:p>
          <a:p>
            <a:pPr>
              <a:buFont typeface="Arial" pitchFamily="34" charset="0"/>
              <a:buChar char="•"/>
            </a:pPr>
            <a:r>
              <a:rPr lang="en-US" dirty="0" smtClean="0"/>
              <a:t>DG limiters are not as well defined as those for Finite Volume </a:t>
            </a:r>
          </a:p>
          <a:p>
            <a:pPr>
              <a:buFont typeface="Arial" pitchFamily="34" charset="0"/>
              <a:buChar char="•"/>
            </a:pPr>
            <a:endParaRPr lang="en-US" dirty="0"/>
          </a:p>
        </p:txBody>
      </p:sp>
      <p:pic>
        <p:nvPicPr>
          <p:cNvPr id="64514" name="Picture 2"/>
          <p:cNvPicPr>
            <a:picLocks noChangeAspect="1" noChangeArrowheads="1"/>
          </p:cNvPicPr>
          <p:nvPr/>
        </p:nvPicPr>
        <p:blipFill>
          <a:blip r:embed="rId2" cstate="print"/>
          <a:srcRect/>
          <a:stretch>
            <a:fillRect/>
          </a:stretch>
        </p:blipFill>
        <p:spPr bwMode="auto">
          <a:xfrm>
            <a:off x="5306007" y="3943738"/>
            <a:ext cx="2143125" cy="38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8153400" cy="538163"/>
          </a:xfrm>
          <a:prstGeom prst="rect">
            <a:avLst/>
          </a:prstGeom>
          <a:noFill/>
        </p:spPr>
        <p:txBody>
          <a:bodyPr>
            <a:spAutoFit/>
          </a:bodyPr>
          <a:lstStyle/>
          <a:p>
            <a:pPr algn="ctr">
              <a:defRPr/>
            </a:pPr>
            <a:r>
              <a:rPr lang="en-US" sz="2900" dirty="0" smtClean="0">
                <a:latin typeface="Times New Roman" pitchFamily="18" charset="0"/>
                <a:ea typeface="+mj-ea"/>
                <a:cs typeface="Times New Roman" pitchFamily="18" charset="0"/>
              </a:rPr>
              <a:t>Outline of Presentation</a:t>
            </a:r>
            <a:endParaRPr lang="en-US" sz="2900" dirty="0">
              <a:latin typeface="Times New Roman" pitchFamily="18" charset="0"/>
              <a:ea typeface="+mj-ea"/>
              <a:cs typeface="Times New Roman" pitchFamily="18" charset="0"/>
            </a:endParaRPr>
          </a:p>
        </p:txBody>
      </p:sp>
      <p:sp>
        <p:nvSpPr>
          <p:cNvPr id="11267" name="TextBox 4"/>
          <p:cNvSpPr txBox="1">
            <a:spLocks noChangeArrowheads="1"/>
          </p:cNvSpPr>
          <p:nvPr/>
        </p:nvSpPr>
        <p:spPr bwMode="auto">
          <a:xfrm>
            <a:off x="533400" y="1142286"/>
            <a:ext cx="7620000" cy="4801314"/>
          </a:xfrm>
          <a:prstGeom prst="rect">
            <a:avLst/>
          </a:prstGeom>
          <a:noFill/>
          <a:ln w="9525">
            <a:noFill/>
            <a:miter lim="800000"/>
            <a:headEnd/>
            <a:tailEnd/>
          </a:ln>
        </p:spPr>
        <p:txBody>
          <a:bodyPr wrap="square">
            <a:spAutoFit/>
          </a:bodyPr>
          <a:lstStyle/>
          <a:p>
            <a:pPr>
              <a:buFont typeface="Arial" pitchFamily="34" charset="0"/>
              <a:buChar char="•"/>
            </a:pPr>
            <a:r>
              <a:rPr lang="en-US" dirty="0" smtClean="0"/>
              <a:t>Euler Equation description</a:t>
            </a:r>
          </a:p>
          <a:p>
            <a:pPr>
              <a:buFont typeface="Arial" pitchFamily="34" charset="0"/>
              <a:buChar char="•"/>
            </a:pPr>
            <a:r>
              <a:rPr lang="en-US" dirty="0" smtClean="0"/>
              <a:t>Overview of Current Numerical Methods in CFD</a:t>
            </a:r>
          </a:p>
          <a:p>
            <a:pPr lvl="1"/>
            <a:r>
              <a:rPr lang="en-US" dirty="0" smtClean="0"/>
              <a:t>-Spatial Discretization Overview</a:t>
            </a:r>
          </a:p>
          <a:p>
            <a:pPr lvl="1"/>
            <a:r>
              <a:rPr lang="en-US" dirty="0" smtClean="0"/>
              <a:t>-Overview of Conservative Methods</a:t>
            </a:r>
          </a:p>
          <a:p>
            <a:pPr lvl="1"/>
            <a:r>
              <a:rPr lang="en-US" dirty="0" smtClean="0"/>
              <a:t>-Riemann Problem </a:t>
            </a:r>
          </a:p>
          <a:p>
            <a:pPr>
              <a:buFont typeface="Arial" pitchFamily="34" charset="0"/>
              <a:buChar char="•"/>
            </a:pPr>
            <a:r>
              <a:rPr lang="en-US" dirty="0" smtClean="0"/>
              <a:t>Description of General Discontinuous Galerkin Method</a:t>
            </a:r>
          </a:p>
          <a:p>
            <a:pPr lvl="1"/>
            <a:r>
              <a:rPr lang="en-US" dirty="0" smtClean="0"/>
              <a:t>-Slope Limiting of DG method for stability</a:t>
            </a:r>
          </a:p>
          <a:p>
            <a:pPr lvl="1"/>
            <a:r>
              <a:rPr lang="en-US" dirty="0" smtClean="0"/>
              <a:t>-Time Stepping using 3</a:t>
            </a:r>
            <a:r>
              <a:rPr lang="en-US" baseline="30000" dirty="0" smtClean="0"/>
              <a:t>rd</a:t>
            </a:r>
            <a:r>
              <a:rPr lang="en-US" dirty="0" smtClean="0"/>
              <a:t> order </a:t>
            </a:r>
            <a:r>
              <a:rPr lang="en-US" dirty="0" err="1" smtClean="0"/>
              <a:t>Runge</a:t>
            </a:r>
            <a:r>
              <a:rPr lang="en-US" dirty="0" smtClean="0"/>
              <a:t> </a:t>
            </a:r>
            <a:r>
              <a:rPr lang="en-US" dirty="0" err="1" smtClean="0"/>
              <a:t>Kutta</a:t>
            </a:r>
            <a:endParaRPr lang="en-US" dirty="0" smtClean="0"/>
          </a:p>
          <a:p>
            <a:pPr>
              <a:buFont typeface="Arial" pitchFamily="34" charset="0"/>
              <a:buChar char="•"/>
            </a:pPr>
            <a:r>
              <a:rPr lang="en-US" dirty="0" smtClean="0"/>
              <a:t>1D Problem Description</a:t>
            </a:r>
          </a:p>
          <a:p>
            <a:pPr lvl="1"/>
            <a:r>
              <a:rPr lang="en-US" dirty="0" smtClean="0"/>
              <a:t>-Results/Validation</a:t>
            </a:r>
          </a:p>
          <a:p>
            <a:pPr>
              <a:buFont typeface="Arial" pitchFamily="34" charset="0"/>
              <a:buChar char="•"/>
            </a:pPr>
            <a:endParaRPr lang="en-US" dirty="0" smtClean="0"/>
          </a:p>
          <a:p>
            <a:pPr>
              <a:buFont typeface="Arial" pitchFamily="34" charset="0"/>
              <a:buChar char="•"/>
            </a:pPr>
            <a:r>
              <a:rPr lang="en-US" dirty="0" smtClean="0"/>
              <a:t>2D Problem Description</a:t>
            </a:r>
          </a:p>
          <a:p>
            <a:r>
              <a:rPr lang="en-US" dirty="0" smtClean="0"/>
              <a:t>        -2D Results/Validation</a:t>
            </a:r>
          </a:p>
          <a:p>
            <a:pPr>
              <a:buFont typeface="Arial" pitchFamily="34" charset="0"/>
              <a:buChar char="•"/>
            </a:pPr>
            <a:endParaRPr lang="en-US" dirty="0" smtClean="0"/>
          </a:p>
          <a:p>
            <a:pPr>
              <a:buFont typeface="Arial" pitchFamily="34" charset="0"/>
              <a:buChar char="•"/>
            </a:pPr>
            <a:r>
              <a:rPr lang="en-US" dirty="0" smtClean="0"/>
              <a:t>Summary</a:t>
            </a:r>
          </a:p>
          <a:p>
            <a:pPr>
              <a:buFont typeface="Arial" pitchFamily="34" charset="0"/>
              <a:buChar char="•"/>
            </a:pPr>
            <a:r>
              <a:rPr lang="en-US" dirty="0" smtClean="0"/>
              <a:t>Review of Schedule</a:t>
            </a:r>
          </a:p>
          <a:p>
            <a:pPr>
              <a:buFont typeface="Arial" pitchFamily="34" charset="0"/>
              <a:buChar char="•"/>
            </a:pPr>
            <a:r>
              <a:rPr lang="en-US" dirty="0" smtClean="0"/>
              <a:t>Description of deliverables</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152400"/>
            <a:ext cx="9144000" cy="369332"/>
          </a:xfrm>
          <a:prstGeom prst="rect">
            <a:avLst/>
          </a:prstGeom>
          <a:noFill/>
        </p:spPr>
        <p:txBody>
          <a:bodyPr wrap="square" rtlCol="0">
            <a:spAutoFit/>
          </a:bodyPr>
          <a:lstStyle/>
          <a:p>
            <a:pPr algn="ctr"/>
            <a:r>
              <a:rPr lang="en-US" dirty="0" smtClean="0"/>
              <a:t>Summary of Project</a:t>
            </a:r>
            <a:endParaRPr lang="en-US" dirty="0"/>
          </a:p>
        </p:txBody>
      </p:sp>
      <p:sp>
        <p:nvSpPr>
          <p:cNvPr id="12" name="TextBox 11"/>
          <p:cNvSpPr txBox="1"/>
          <p:nvPr/>
        </p:nvSpPr>
        <p:spPr>
          <a:xfrm>
            <a:off x="914400" y="1447800"/>
            <a:ext cx="7848600" cy="369332"/>
          </a:xfrm>
          <a:prstGeom prst="rect">
            <a:avLst/>
          </a:prstGeom>
          <a:noFill/>
        </p:spPr>
        <p:txBody>
          <a:bodyPr wrap="square" rtlCol="0">
            <a:spAutoFit/>
          </a:bodyPr>
          <a:lstStyle/>
          <a:p>
            <a:pPr>
              <a:buFont typeface="Arial" pitchFamily="34" charset="0"/>
              <a:buChar char="•"/>
            </a:pPr>
            <a:endParaRPr lang="en-US" dirty="0"/>
          </a:p>
        </p:txBody>
      </p:sp>
      <p:sp>
        <p:nvSpPr>
          <p:cNvPr id="5" name="TextBox 4"/>
          <p:cNvSpPr txBox="1"/>
          <p:nvPr/>
        </p:nvSpPr>
        <p:spPr>
          <a:xfrm>
            <a:off x="1066800" y="762000"/>
            <a:ext cx="7543800" cy="5078313"/>
          </a:xfrm>
          <a:prstGeom prst="rect">
            <a:avLst/>
          </a:prstGeom>
          <a:noFill/>
        </p:spPr>
        <p:txBody>
          <a:bodyPr wrap="square" rtlCol="0">
            <a:spAutoFit/>
          </a:bodyPr>
          <a:lstStyle/>
          <a:p>
            <a:pPr algn="ctr"/>
            <a:r>
              <a:rPr lang="en-US" b="1" dirty="0" smtClean="0"/>
              <a:t>1-D</a:t>
            </a:r>
            <a:r>
              <a:rPr lang="en-US" dirty="0" smtClean="0"/>
              <a:t> </a:t>
            </a:r>
          </a:p>
          <a:p>
            <a:pPr>
              <a:buFont typeface="Arial" pitchFamily="34" charset="0"/>
              <a:buChar char="•"/>
            </a:pPr>
            <a:r>
              <a:rPr lang="en-US" dirty="0" smtClean="0"/>
              <a:t>The one dimensional version of DG method was developed and tested using a smooth solution (entropy convection) and two discontinuous solutions (Sod’s Shock Tube and </a:t>
            </a:r>
            <a:r>
              <a:rPr lang="en-US" dirty="0" err="1" smtClean="0"/>
              <a:t>Osher’s</a:t>
            </a:r>
            <a:r>
              <a:rPr lang="en-US" dirty="0" smtClean="0"/>
              <a:t> problem)</a:t>
            </a:r>
          </a:p>
          <a:p>
            <a:pPr>
              <a:buFont typeface="Arial" pitchFamily="34" charset="0"/>
              <a:buChar char="•"/>
            </a:pPr>
            <a:r>
              <a:rPr lang="en-US" dirty="0" smtClean="0"/>
              <a:t>Results were compared to exact solution of entropy convection at t=100 seconds</a:t>
            </a:r>
          </a:p>
          <a:p>
            <a:pPr>
              <a:buFont typeface="Arial" pitchFamily="34" charset="0"/>
              <a:buChar char="•"/>
            </a:pPr>
            <a:r>
              <a:rPr lang="en-US" dirty="0" smtClean="0"/>
              <a:t>3</a:t>
            </a:r>
            <a:r>
              <a:rPr lang="en-US" baseline="30000" dirty="0" smtClean="0"/>
              <a:t>rd</a:t>
            </a:r>
            <a:r>
              <a:rPr lang="en-US" dirty="0" smtClean="0"/>
              <a:t> Order Proved to be less diffusive, but not formally 3</a:t>
            </a:r>
            <a:r>
              <a:rPr lang="en-US" baseline="30000" dirty="0" smtClean="0"/>
              <a:t>rd</a:t>
            </a:r>
            <a:r>
              <a:rPr lang="en-US" dirty="0" smtClean="0"/>
              <a:t> order in space. Requires more investigation, possible a different definition of error due to time-based error.</a:t>
            </a:r>
          </a:p>
          <a:p>
            <a:pPr>
              <a:buFont typeface="Arial" pitchFamily="34" charset="0"/>
              <a:buChar char="•"/>
            </a:pPr>
            <a:r>
              <a:rPr lang="en-US" dirty="0" smtClean="0"/>
              <a:t>Limiter captures the shock, but diffuses the solution</a:t>
            </a:r>
          </a:p>
          <a:p>
            <a:pPr algn="ctr"/>
            <a:r>
              <a:rPr lang="en-US" b="1" dirty="0" smtClean="0"/>
              <a:t>2-D</a:t>
            </a:r>
          </a:p>
          <a:p>
            <a:pPr>
              <a:buFont typeface="Arial" pitchFamily="34" charset="0"/>
              <a:buChar char="•"/>
            </a:pPr>
            <a:r>
              <a:rPr lang="en-US" dirty="0" smtClean="0"/>
              <a:t>The two dimensional problem of DG was developed and tested using a smooth solution (Isentropic Vortex) and a discontinuous solution (Double Mach Reflection Wave)</a:t>
            </a:r>
          </a:p>
          <a:p>
            <a:pPr>
              <a:buFont typeface="Arial" pitchFamily="34" charset="0"/>
              <a:buChar char="•"/>
            </a:pPr>
            <a:r>
              <a:rPr lang="en-US" dirty="0" smtClean="0"/>
              <a:t>Error estimates pending</a:t>
            </a:r>
          </a:p>
          <a:p>
            <a:pPr>
              <a:buFont typeface="Arial" pitchFamily="34" charset="0"/>
              <a:buChar char="•"/>
            </a:pPr>
            <a:r>
              <a:rPr lang="en-US" dirty="0" smtClean="0"/>
              <a:t>The limiter allowed for discontinuous solution, but had to be strengthened due to the very large gradients. The solution was comparable to previous works, but did smear the solution near the shock</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ctrTitle"/>
          </p:nvPr>
        </p:nvSpPr>
        <p:spPr>
          <a:xfrm>
            <a:off x="685800" y="228600"/>
            <a:ext cx="7772400" cy="838200"/>
          </a:xfrm>
        </p:spPr>
        <p:txBody>
          <a:bodyPr/>
          <a:lstStyle/>
          <a:p>
            <a:pPr eaLnBrk="1" hangingPunct="1"/>
            <a:r>
              <a:rPr lang="en-US" sz="3200" dirty="0" smtClean="0">
                <a:latin typeface="Times New Roman" pitchFamily="18" charset="0"/>
                <a:cs typeface="Times New Roman" pitchFamily="18" charset="0"/>
              </a:rPr>
              <a:t>Original Implementation Schedule</a:t>
            </a:r>
          </a:p>
        </p:txBody>
      </p:sp>
      <p:sp>
        <p:nvSpPr>
          <p:cNvPr id="81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1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1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8194" name="Object 3"/>
          <p:cNvGraphicFramePr>
            <a:graphicFrameLocks noChangeAspect="1"/>
          </p:cNvGraphicFramePr>
          <p:nvPr/>
        </p:nvGraphicFramePr>
        <p:xfrm>
          <a:off x="4514850" y="3289300"/>
          <a:ext cx="114300" cy="279400"/>
        </p:xfrm>
        <a:graphic>
          <a:graphicData uri="http://schemas.openxmlformats.org/presentationml/2006/ole">
            <p:oleObj spid="_x0000_s8194" name="Equation" r:id="rId3" imgW="114120" imgH="279360" progId="Equation.3">
              <p:embed/>
            </p:oleObj>
          </a:graphicData>
        </a:graphic>
      </p:graphicFrame>
      <p:sp>
        <p:nvSpPr>
          <p:cNvPr id="8" name="TextBox 13"/>
          <p:cNvSpPr txBox="1">
            <a:spLocks noChangeArrowheads="1"/>
          </p:cNvSpPr>
          <p:nvPr/>
        </p:nvSpPr>
        <p:spPr bwMode="auto">
          <a:xfrm>
            <a:off x="152400" y="1371600"/>
            <a:ext cx="8839200" cy="2586038"/>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10/31/12-    One dimensional version. Apply to one dimensional problem with a known 	  	    solution to test accuracy and shock capturing abilities. Sod shock tube problem. 	    Will validate the 1-D version (serial)</a:t>
            </a:r>
          </a:p>
          <a:p>
            <a:r>
              <a:rPr lang="en-US" dirty="0">
                <a:latin typeface="Times New Roman" pitchFamily="18" charset="0"/>
                <a:cs typeface="Times New Roman" pitchFamily="18" charset="0"/>
              </a:rPr>
              <a:t>12/15/13-     Two dimensional version. Apply to 2-D airfoil problem using 	   	      	     provided grids (serial)</a:t>
            </a:r>
          </a:p>
          <a:p>
            <a:r>
              <a:rPr lang="en-US" dirty="0">
                <a:latin typeface="Times New Roman" pitchFamily="18" charset="0"/>
                <a:cs typeface="Times New Roman" pitchFamily="18" charset="0"/>
              </a:rPr>
              <a:t>02/15/13-     Validation of the two dimensional version using experimental airfoil results as 	     well as the results published in literature</a:t>
            </a:r>
          </a:p>
          <a:p>
            <a:r>
              <a:rPr lang="en-US" dirty="0">
                <a:latin typeface="Times New Roman" pitchFamily="18" charset="0"/>
                <a:cs typeface="Times New Roman" pitchFamily="18" charset="0"/>
              </a:rPr>
              <a:t>03/15/13-      Parallelization of the two dimensional. Validate using results from the serial 	    	      version</a:t>
            </a:r>
          </a:p>
        </p:txBody>
      </p:sp>
      <p:sp>
        <p:nvSpPr>
          <p:cNvPr id="9" name="TextBox 13"/>
          <p:cNvSpPr txBox="1">
            <a:spLocks noChangeArrowheads="1"/>
          </p:cNvSpPr>
          <p:nvPr/>
        </p:nvSpPr>
        <p:spPr bwMode="auto">
          <a:xfrm>
            <a:off x="190500" y="3962400"/>
            <a:ext cx="8839200" cy="2308225"/>
          </a:xfrm>
          <a:prstGeom prst="rect">
            <a:avLst/>
          </a:prstGeom>
          <a:noFill/>
          <a:ln w="9525">
            <a:noFill/>
            <a:miter lim="800000"/>
            <a:headEnd/>
            <a:tailEnd/>
          </a:ln>
        </p:spPr>
        <p:txBody>
          <a:bodyPr>
            <a:spAutoFit/>
          </a:bodyPr>
          <a:lstStyle/>
          <a:p>
            <a:r>
              <a:rPr lang="en-US" dirty="0">
                <a:latin typeface="Times New Roman" pitchFamily="18" charset="0"/>
                <a:cs typeface="Times New Roman" pitchFamily="18" charset="0"/>
              </a:rPr>
              <a:t>04/15/13-    Implementation of the strand mesh generation. Validation is trivial since the 		    problem is geometric in nature and visual inspection of the resulting mesh will 	    suffice.</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Time Permitting- Integration of the strand methods into the DG Flow Solver</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End of Semester- Final Report</a:t>
            </a:r>
          </a:p>
          <a:p>
            <a:r>
              <a:rPr lang="en-US" dirty="0">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ctrTitle"/>
          </p:nvPr>
        </p:nvSpPr>
        <p:spPr>
          <a:xfrm>
            <a:off x="685800" y="228600"/>
            <a:ext cx="7696200" cy="914400"/>
          </a:xfrm>
        </p:spPr>
        <p:txBody>
          <a:bodyPr/>
          <a:lstStyle/>
          <a:p>
            <a:pPr eaLnBrk="1" hangingPunct="1"/>
            <a:r>
              <a:rPr lang="en-US" sz="3200" dirty="0" smtClean="0">
                <a:latin typeface="Times New Roman" pitchFamily="18" charset="0"/>
                <a:cs typeface="Times New Roman" pitchFamily="18" charset="0"/>
              </a:rPr>
              <a:t>DG Method Implementation </a:t>
            </a:r>
            <a:r>
              <a:rPr lang="en-US" sz="3200" dirty="0" err="1" smtClean="0">
                <a:latin typeface="Times New Roman" pitchFamily="18" charset="0"/>
                <a:cs typeface="Times New Roman" pitchFamily="18" charset="0"/>
              </a:rPr>
              <a:t>Revisesd</a:t>
            </a:r>
            <a:r>
              <a:rPr lang="en-US" sz="3200" dirty="0" smtClean="0">
                <a:latin typeface="Times New Roman" pitchFamily="18" charset="0"/>
                <a:cs typeface="Times New Roman" pitchFamily="18" charset="0"/>
              </a:rPr>
              <a:t> Schedule</a:t>
            </a:r>
          </a:p>
        </p:txBody>
      </p:sp>
      <p:sp>
        <p:nvSpPr>
          <p:cNvPr id="8196"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1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8198"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latin typeface="Calibri" pitchFamily="34" charset="0"/>
            </a:endParaRPr>
          </a:p>
        </p:txBody>
      </p:sp>
      <p:graphicFrame>
        <p:nvGraphicFramePr>
          <p:cNvPr id="8194" name="Object 3"/>
          <p:cNvGraphicFramePr>
            <a:graphicFrameLocks noChangeAspect="1"/>
          </p:cNvGraphicFramePr>
          <p:nvPr/>
        </p:nvGraphicFramePr>
        <p:xfrm>
          <a:off x="4514850" y="3289300"/>
          <a:ext cx="114300" cy="279400"/>
        </p:xfrm>
        <a:graphic>
          <a:graphicData uri="http://schemas.openxmlformats.org/presentationml/2006/ole">
            <p:oleObj spid="_x0000_s96258" name="Equation" r:id="rId3" imgW="114120" imgH="279360" progId="Equation.3">
              <p:embed/>
            </p:oleObj>
          </a:graphicData>
        </a:graphic>
      </p:graphicFrame>
      <p:sp>
        <p:nvSpPr>
          <p:cNvPr id="8199" name="TextBox 13"/>
          <p:cNvSpPr txBox="1">
            <a:spLocks noChangeArrowheads="1"/>
          </p:cNvSpPr>
          <p:nvPr/>
        </p:nvSpPr>
        <p:spPr bwMode="auto">
          <a:xfrm>
            <a:off x="152400" y="1600200"/>
            <a:ext cx="8839200" cy="3600986"/>
          </a:xfrm>
          <a:prstGeom prst="rect">
            <a:avLst/>
          </a:prstGeom>
          <a:noFill/>
          <a:ln w="9525">
            <a:noFill/>
            <a:miter lim="800000"/>
            <a:headEnd/>
            <a:tailEnd/>
          </a:ln>
        </p:spPr>
        <p:txBody>
          <a:bodyPr>
            <a:spAutoFit/>
          </a:bodyPr>
          <a:lstStyle/>
          <a:p>
            <a:r>
              <a:rPr lang="en-US" sz="1400" dirty="0" smtClean="0"/>
              <a:t>01/20/13-     Complete and validated one dimensional Discontinuous Galerkin Code up to 3</a:t>
            </a:r>
            <a:r>
              <a:rPr lang="en-US" sz="1400" baseline="30000" dirty="0" smtClean="0"/>
              <a:t>rd</a:t>
            </a:r>
            <a:r>
              <a:rPr lang="en-US" sz="1400" dirty="0" smtClean="0"/>
              <a:t> order accurate in space</a:t>
            </a:r>
          </a:p>
          <a:p>
            <a:endParaRPr lang="en-US" sz="1400" dirty="0" smtClean="0"/>
          </a:p>
          <a:p>
            <a:r>
              <a:rPr lang="en-US" sz="1400" dirty="0" smtClean="0"/>
              <a:t>02/01/13-     </a:t>
            </a:r>
            <a:r>
              <a:rPr lang="en-US" sz="1400" dirty="0"/>
              <a:t>Complete and validated one dimensional Discontinuous Galerkin Code up to 3</a:t>
            </a:r>
            <a:r>
              <a:rPr lang="en-US" sz="1400" baseline="30000" dirty="0"/>
              <a:t>rd</a:t>
            </a:r>
            <a:r>
              <a:rPr lang="en-US" sz="1400" dirty="0"/>
              <a:t> order accurate in </a:t>
            </a:r>
            <a:r>
              <a:rPr lang="en-US" sz="1400" dirty="0" smtClean="0"/>
              <a:t>space (still need to verify 3</a:t>
            </a:r>
            <a:r>
              <a:rPr lang="en-US" sz="1400" baseline="30000" dirty="0" smtClean="0"/>
              <a:t>rd</a:t>
            </a:r>
            <a:r>
              <a:rPr lang="en-US" sz="1400" dirty="0" smtClean="0"/>
              <a:t> order spatial convergence, but the code is stable)</a:t>
            </a:r>
          </a:p>
          <a:p>
            <a:endParaRPr lang="en-US" sz="1400" dirty="0"/>
          </a:p>
          <a:p>
            <a:r>
              <a:rPr lang="en-US" sz="1400" dirty="0" smtClean="0"/>
              <a:t>03/31/13-     </a:t>
            </a:r>
            <a:r>
              <a:rPr lang="en-US" sz="1400" dirty="0"/>
              <a:t>Two dimensional solution of the vortex convection problem to test spatial order of accuracy without limiting (analogous to entropy convection in one dimension). With </a:t>
            </a:r>
            <a:r>
              <a:rPr lang="en-US" sz="1400" dirty="0" smtClean="0"/>
              <a:t>validation</a:t>
            </a:r>
          </a:p>
          <a:p>
            <a:endParaRPr lang="en-US" sz="1400" dirty="0"/>
          </a:p>
          <a:p>
            <a:r>
              <a:rPr lang="en-US" sz="1400" dirty="0" smtClean="0"/>
              <a:t>04/30/13-     </a:t>
            </a:r>
            <a:r>
              <a:rPr lang="en-US" sz="1400" dirty="0"/>
              <a:t>Two dimensional solution of vortex-shock interaction problem to test the shock capturing capabilities as well as the limiter. (Estimate delivery date because of possible unforeseen complications). With validation</a:t>
            </a:r>
          </a:p>
          <a:p>
            <a:r>
              <a:rPr lang="en-US" sz="1400" dirty="0"/>
              <a:t>Time permitting- Boundary treatment such as inviscid wall applied to allow for solutions to airfoils </a:t>
            </a:r>
            <a:endParaRPr lang="en-US" sz="1400" dirty="0" smtClean="0"/>
          </a:p>
          <a:p>
            <a:endParaRPr lang="en-US" sz="1400" dirty="0" smtClean="0"/>
          </a:p>
          <a:p>
            <a:r>
              <a:rPr lang="en-US" sz="1400" dirty="0" smtClean="0"/>
              <a:t>05/14/13-     Final Report and 1D and 2D code</a:t>
            </a:r>
            <a:endParaRPr lang="en-US" sz="1400" dirty="0"/>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2514600"/>
            <a:ext cx="8229600" cy="1143000"/>
          </a:xfrm>
        </p:spPr>
        <p:txBody>
          <a:bodyPr/>
          <a:lstStyle/>
          <a:p>
            <a:r>
              <a:rPr lang="en-US" smtClean="0"/>
              <a:t>Questions???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z="3200" dirty="0" smtClean="0">
                <a:latin typeface="Times New Roman" pitchFamily="18" charset="0"/>
                <a:cs typeface="Times New Roman" pitchFamily="18" charset="0"/>
              </a:rPr>
              <a:t>References:</a:t>
            </a:r>
          </a:p>
        </p:txBody>
      </p:sp>
      <p:sp>
        <p:nvSpPr>
          <p:cNvPr id="9" name="TextBox 8"/>
          <p:cNvSpPr txBox="1"/>
          <p:nvPr/>
        </p:nvSpPr>
        <p:spPr>
          <a:xfrm>
            <a:off x="152400" y="2438400"/>
            <a:ext cx="8991600" cy="2462213"/>
          </a:xfrm>
          <a:prstGeom prst="rect">
            <a:avLst/>
          </a:prstGeom>
          <a:noFill/>
        </p:spPr>
        <p:txBody>
          <a:bodyPr wrap="square" rtlCol="0">
            <a:spAutoFit/>
          </a:bodyPr>
          <a:lstStyle/>
          <a:p>
            <a:pPr marL="342900" indent="-342900"/>
            <a:r>
              <a:rPr lang="en-US" sz="1400" dirty="0" smtClean="0"/>
              <a:t>1.</a:t>
            </a:r>
            <a:r>
              <a:rPr lang="en-US" sz="1400" dirty="0"/>
              <a:t> Bernardo Cockburn, Chi-Wang </a:t>
            </a:r>
            <a:r>
              <a:rPr lang="en-US" sz="1400" dirty="0" err="1"/>
              <a:t>Shu</a:t>
            </a:r>
            <a:r>
              <a:rPr lang="en-US" sz="1400" dirty="0"/>
              <a:t>, </a:t>
            </a:r>
            <a:r>
              <a:rPr lang="en-US" sz="1400" i="1" dirty="0"/>
              <a:t>The Runge-Kutta Discontinuous Galerkin Method for </a:t>
            </a:r>
            <a:r>
              <a:rPr lang="en-US" sz="1400" i="1" dirty="0" err="1"/>
              <a:t>Cnservation</a:t>
            </a:r>
            <a:r>
              <a:rPr lang="en-US" sz="1400" i="1" dirty="0"/>
              <a:t> </a:t>
            </a:r>
            <a:r>
              <a:rPr lang="en-US" sz="1400" i="1" dirty="0" smtClean="0"/>
              <a:t>Laws V</a:t>
            </a:r>
            <a:r>
              <a:rPr lang="en-US" sz="1400" i="1" dirty="0"/>
              <a:t>, Multidimensional Systems,</a:t>
            </a:r>
            <a:r>
              <a:rPr lang="en-US" sz="1400" u="sng" dirty="0"/>
              <a:t> </a:t>
            </a:r>
            <a:r>
              <a:rPr lang="en-US" sz="1400" dirty="0"/>
              <a:t>Journal of Computational Physics </a:t>
            </a:r>
            <a:r>
              <a:rPr lang="en-US" sz="1400" b="1" dirty="0"/>
              <a:t>141</a:t>
            </a:r>
            <a:r>
              <a:rPr lang="en-US" sz="1400" dirty="0"/>
              <a:t> 199-224 (1997)</a:t>
            </a:r>
            <a:endParaRPr lang="en-US" sz="1400" dirty="0" smtClean="0"/>
          </a:p>
          <a:p>
            <a:pPr marL="342900" indent="-342900">
              <a:buAutoNum type="arabicPeriod"/>
            </a:pPr>
            <a:endParaRPr lang="en-US" sz="1400" dirty="0"/>
          </a:p>
          <a:p>
            <a:r>
              <a:rPr lang="en-US" sz="1400" dirty="0"/>
              <a:t>2. Bernardo Cockburn, Chi-Wang </a:t>
            </a:r>
            <a:r>
              <a:rPr lang="en-US" sz="1400" dirty="0" err="1"/>
              <a:t>Shu</a:t>
            </a:r>
            <a:r>
              <a:rPr lang="en-US" sz="1400" dirty="0"/>
              <a:t>, </a:t>
            </a:r>
            <a:r>
              <a:rPr lang="en-US" sz="1400" i="1" dirty="0"/>
              <a:t>TVB Runge-Kutta Local Projection Discontinuous Galerkin Method for Conservation Laws II: General Frame Work </a:t>
            </a:r>
            <a:r>
              <a:rPr lang="en-US" sz="1400" dirty="0"/>
              <a:t> Mathematics of Computation Volume </a:t>
            </a:r>
            <a:r>
              <a:rPr lang="en-US" sz="1400" b="1" dirty="0"/>
              <a:t>52 </a:t>
            </a:r>
            <a:r>
              <a:rPr lang="en-US" sz="1400" dirty="0"/>
              <a:t>186 (1989</a:t>
            </a:r>
            <a:r>
              <a:rPr lang="en-US" sz="1400" dirty="0" smtClean="0"/>
              <a:t>)</a:t>
            </a:r>
          </a:p>
          <a:p>
            <a:endParaRPr lang="en-US" sz="1400" dirty="0"/>
          </a:p>
          <a:p>
            <a:r>
              <a:rPr lang="en-US" sz="1400" dirty="0"/>
              <a:t>3. </a:t>
            </a:r>
            <a:r>
              <a:rPr lang="en-US" sz="1400" dirty="0" err="1"/>
              <a:t>Culbert</a:t>
            </a:r>
            <a:r>
              <a:rPr lang="en-US" sz="1400" dirty="0"/>
              <a:t> B. Laney. </a:t>
            </a:r>
            <a:r>
              <a:rPr lang="en-US" sz="1400" u="sng" dirty="0"/>
              <a:t>Computational </a:t>
            </a:r>
            <a:r>
              <a:rPr lang="en-US" sz="1400" u="sng" dirty="0" err="1"/>
              <a:t>Gasdynamics</a:t>
            </a:r>
            <a:r>
              <a:rPr lang="en-US" sz="1400" u="sng" dirty="0"/>
              <a:t>. </a:t>
            </a:r>
            <a:r>
              <a:rPr lang="en-US" sz="1400" dirty="0"/>
              <a:t>Cambridge University Press. </a:t>
            </a:r>
            <a:r>
              <a:rPr lang="en-US" sz="1400" dirty="0" smtClean="0"/>
              <a:t>1998</a:t>
            </a:r>
          </a:p>
          <a:p>
            <a:endParaRPr lang="en-US" sz="1400" dirty="0"/>
          </a:p>
          <a:p>
            <a:r>
              <a:rPr lang="en-US" sz="1400" dirty="0" smtClean="0"/>
              <a:t>4. </a:t>
            </a:r>
            <a:r>
              <a:rPr lang="en-US" sz="1400" dirty="0"/>
              <a:t>D. Gosh, </a:t>
            </a:r>
            <a:r>
              <a:rPr lang="en-US" sz="1400" i="1" dirty="0"/>
              <a:t>Compact-Reconstruction Weighted Essentially Non-Oscillatory Schemes for Hyperbolic Conservation Laws. </a:t>
            </a:r>
            <a:r>
              <a:rPr lang="en-US" sz="1400" dirty="0"/>
              <a:t>Doctor of Philosophy Thesis, University of Maryland, College Park 2012.</a:t>
            </a:r>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ctrTitle"/>
          </p:nvPr>
        </p:nvSpPr>
        <p:spPr>
          <a:xfrm>
            <a:off x="685800" y="381000"/>
            <a:ext cx="7772400" cy="990600"/>
          </a:xfrm>
        </p:spPr>
        <p:txBody>
          <a:bodyPr/>
          <a:lstStyle/>
          <a:p>
            <a:pPr eaLnBrk="1" hangingPunct="1"/>
            <a:r>
              <a:rPr lang="en-US" sz="3200" smtClean="0">
                <a:latin typeface="Times New Roman" pitchFamily="18" charset="0"/>
                <a:cs typeface="Times New Roman" pitchFamily="18" charset="0"/>
              </a:rPr>
              <a:t>The Euler Equations</a:t>
            </a:r>
          </a:p>
        </p:txBody>
      </p:sp>
      <p:sp>
        <p:nvSpPr>
          <p:cNvPr id="102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0"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1"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2" name="Rectangle 1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33" name="Rectangle 12"/>
          <p:cNvSpPr>
            <a:spLocks noChangeArrowheads="1"/>
          </p:cNvSpPr>
          <p:nvPr/>
        </p:nvSpPr>
        <p:spPr bwMode="auto">
          <a:xfrm>
            <a:off x="0" y="266700"/>
            <a:ext cx="9144000" cy="457200"/>
          </a:xfrm>
          <a:prstGeom prst="rect">
            <a:avLst/>
          </a:prstGeom>
          <a:noFill/>
          <a:ln w="9525">
            <a:noFill/>
            <a:miter lim="800000"/>
            <a:headEnd/>
            <a:tailEnd/>
          </a:ln>
        </p:spPr>
        <p:txBody>
          <a:bodyPr wrap="none" anchor="ctr">
            <a:spAutoFit/>
          </a:bodyPr>
          <a:lstStyle/>
          <a:p>
            <a:pPr eaLnBrk="0" hangingPunct="0"/>
            <a:r>
              <a:rPr lang="en-US" sz="1100" b="1">
                <a:latin typeface="Calibri" pitchFamily="34" charset="0"/>
                <a:cs typeface="Times New Roman" pitchFamily="18" charset="0"/>
              </a:rPr>
              <a:t>		</a:t>
            </a:r>
            <a:r>
              <a:rPr lang="en-US" sz="600"/>
              <a:t> </a:t>
            </a:r>
            <a:endParaRPr lang="en-US"/>
          </a:p>
        </p:txBody>
      </p:sp>
      <p:graphicFrame>
        <p:nvGraphicFramePr>
          <p:cNvPr id="1026" name="Object 14"/>
          <p:cNvGraphicFramePr>
            <a:graphicFrameLocks noChangeAspect="1"/>
          </p:cNvGraphicFramePr>
          <p:nvPr/>
        </p:nvGraphicFramePr>
        <p:xfrm>
          <a:off x="381000" y="1905000"/>
          <a:ext cx="2789238" cy="3844925"/>
        </p:xfrm>
        <a:graphic>
          <a:graphicData uri="http://schemas.openxmlformats.org/presentationml/2006/ole">
            <p:oleObj spid="_x0000_s1026" name="Equation" r:id="rId3" imgW="1384200" imgH="1866600" progId="Equation.3">
              <p:embed/>
            </p:oleObj>
          </a:graphicData>
        </a:graphic>
      </p:graphicFrame>
      <p:sp>
        <p:nvSpPr>
          <p:cNvPr id="1034" name="TextBox 14"/>
          <p:cNvSpPr txBox="1">
            <a:spLocks noChangeArrowheads="1"/>
          </p:cNvSpPr>
          <p:nvPr/>
        </p:nvSpPr>
        <p:spPr bwMode="auto">
          <a:xfrm>
            <a:off x="228600" y="1295400"/>
            <a:ext cx="2971800" cy="369888"/>
          </a:xfrm>
          <a:prstGeom prst="rect">
            <a:avLst/>
          </a:prstGeom>
          <a:noFill/>
          <a:ln w="9525">
            <a:noFill/>
            <a:miter lim="800000"/>
            <a:headEnd/>
            <a:tailEnd/>
          </a:ln>
        </p:spPr>
        <p:txBody>
          <a:bodyPr>
            <a:spAutoFit/>
          </a:bodyPr>
          <a:lstStyle/>
          <a:p>
            <a:pPr algn="ctr"/>
            <a:r>
              <a:rPr lang="en-US"/>
              <a:t>General Form</a:t>
            </a:r>
          </a:p>
        </p:txBody>
      </p:sp>
      <p:graphicFrame>
        <p:nvGraphicFramePr>
          <p:cNvPr id="1027" name="Object 15"/>
          <p:cNvGraphicFramePr>
            <a:graphicFrameLocks noChangeAspect="1"/>
          </p:cNvGraphicFramePr>
          <p:nvPr/>
        </p:nvGraphicFramePr>
        <p:xfrm>
          <a:off x="5181600" y="2057400"/>
          <a:ext cx="2286000" cy="3540125"/>
        </p:xfrm>
        <a:graphic>
          <a:graphicData uri="http://schemas.openxmlformats.org/presentationml/2006/ole">
            <p:oleObj spid="_x0000_s1027" name="Equation" r:id="rId4" imgW="1180800" imgH="1828800" progId="Equation.3">
              <p:embed/>
            </p:oleObj>
          </a:graphicData>
        </a:graphic>
      </p:graphicFrame>
      <p:sp>
        <p:nvSpPr>
          <p:cNvPr id="1035" name="TextBox 16"/>
          <p:cNvSpPr txBox="1">
            <a:spLocks noChangeArrowheads="1"/>
          </p:cNvSpPr>
          <p:nvPr/>
        </p:nvSpPr>
        <p:spPr bwMode="auto">
          <a:xfrm>
            <a:off x="5029200" y="1295400"/>
            <a:ext cx="2667000" cy="369888"/>
          </a:xfrm>
          <a:prstGeom prst="rect">
            <a:avLst/>
          </a:prstGeom>
          <a:noFill/>
          <a:ln w="9525">
            <a:noFill/>
            <a:miter lim="800000"/>
            <a:headEnd/>
            <a:tailEnd/>
          </a:ln>
        </p:spPr>
        <p:txBody>
          <a:bodyPr>
            <a:spAutoFit/>
          </a:bodyPr>
          <a:lstStyle/>
          <a:p>
            <a:r>
              <a:rPr lang="en-US"/>
              <a:t>One Dimensional Form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a:xfrm>
            <a:off x="685800" y="228600"/>
            <a:ext cx="7772400" cy="838200"/>
          </a:xfrm>
        </p:spPr>
        <p:txBody>
          <a:bodyPr/>
          <a:lstStyle/>
          <a:p>
            <a:pPr eaLnBrk="1" hangingPunct="1"/>
            <a:r>
              <a:rPr lang="en-US" sz="3200" smtClean="0">
                <a:latin typeface="Times New Roman" pitchFamily="18" charset="0"/>
                <a:cs typeface="Times New Roman" pitchFamily="18" charset="0"/>
              </a:rPr>
              <a:t>Overview of Current Computational Approaches</a:t>
            </a:r>
          </a:p>
        </p:txBody>
      </p:sp>
      <p:sp>
        <p:nvSpPr>
          <p:cNvPr id="9" name="TextBox 8"/>
          <p:cNvSpPr txBox="1"/>
          <p:nvPr/>
        </p:nvSpPr>
        <p:spPr>
          <a:xfrm>
            <a:off x="4800600" y="1120775"/>
            <a:ext cx="4114800" cy="2308225"/>
          </a:xfrm>
          <a:prstGeom prst="rect">
            <a:avLst/>
          </a:prstGeom>
          <a:noFill/>
          <a:ln>
            <a:solidFill>
              <a:schemeClr val="accent1"/>
            </a:solidFill>
          </a:ln>
        </p:spPr>
        <p:txBody>
          <a:bodyPr>
            <a:spAutoFit/>
          </a:bodyPr>
          <a:lstStyle/>
          <a:p>
            <a:pPr fontAlgn="auto">
              <a:spcBef>
                <a:spcPts val="0"/>
              </a:spcBef>
              <a:spcAft>
                <a:spcPts val="0"/>
              </a:spcAft>
              <a:defRPr/>
            </a:pPr>
            <a:endParaRPr lang="en-US" dirty="0">
              <a:latin typeface="Times New Roman" pitchFamily="18" charset="0"/>
              <a:cs typeface="Times New Roman" pitchFamily="18" charset="0"/>
            </a:endParaRPr>
          </a:p>
          <a:p>
            <a:pPr marL="342900" indent="-342900" fontAlgn="auto">
              <a:spcBef>
                <a:spcPts val="0"/>
              </a:spcBef>
              <a:spcAft>
                <a:spcPts val="0"/>
              </a:spcAft>
              <a:defRPr/>
            </a:pPr>
            <a:r>
              <a:rPr lang="en-US" dirty="0">
                <a:latin typeface="Times New Roman" pitchFamily="18" charset="0"/>
                <a:cs typeface="Times New Roman" pitchFamily="18" charset="0"/>
              </a:rPr>
              <a:t>Finite Difference Methods</a:t>
            </a:r>
          </a:p>
          <a:p>
            <a:pPr marL="800100" lvl="1" indent="-342900" fontAlgn="auto">
              <a:spcBef>
                <a:spcPts val="0"/>
              </a:spcBef>
              <a:spcAft>
                <a:spcPts val="0"/>
              </a:spcAft>
              <a:defRPr/>
            </a:pPr>
            <a:r>
              <a:rPr lang="en-US" dirty="0">
                <a:latin typeface="Times New Roman" pitchFamily="18" charset="0"/>
                <a:cs typeface="Times New Roman" pitchFamily="18" charset="0"/>
              </a:rPr>
              <a:t>Advantages: </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Ease of Implementation </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Easy to make higher order</a:t>
            </a:r>
          </a:p>
          <a:p>
            <a:pPr marL="800100" lvl="1" indent="-342900" fontAlgn="auto">
              <a:spcBef>
                <a:spcPts val="0"/>
              </a:spcBef>
              <a:spcAft>
                <a:spcPts val="0"/>
              </a:spcAft>
              <a:defRPr/>
            </a:pPr>
            <a:r>
              <a:rPr lang="en-US" dirty="0">
                <a:latin typeface="Times New Roman" pitchFamily="18" charset="0"/>
                <a:cs typeface="Times New Roman" pitchFamily="18" charset="0"/>
              </a:rPr>
              <a:t>Disadvantages:</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Only applicable on structured grids</a:t>
            </a:r>
          </a:p>
        </p:txBody>
      </p:sp>
      <p:sp>
        <p:nvSpPr>
          <p:cNvPr id="10" name="TextBox 9"/>
          <p:cNvSpPr txBox="1"/>
          <p:nvPr/>
        </p:nvSpPr>
        <p:spPr>
          <a:xfrm>
            <a:off x="4800600" y="3429000"/>
            <a:ext cx="4114800" cy="2862263"/>
          </a:xfrm>
          <a:prstGeom prst="rect">
            <a:avLst/>
          </a:prstGeom>
          <a:noFill/>
          <a:ln>
            <a:solidFill>
              <a:schemeClr val="accent1"/>
            </a:solidFill>
          </a:ln>
        </p:spPr>
        <p:txBody>
          <a:bodyPr>
            <a:spAutoFit/>
          </a:bodyPr>
          <a:lstStyle/>
          <a:p>
            <a:pPr fontAlgn="auto">
              <a:spcBef>
                <a:spcPts val="0"/>
              </a:spcBef>
              <a:spcAft>
                <a:spcPts val="0"/>
              </a:spcAft>
              <a:defRPr/>
            </a:pPr>
            <a:endParaRPr lang="en-US" dirty="0">
              <a:latin typeface="Times New Roman" pitchFamily="18" charset="0"/>
              <a:cs typeface="Times New Roman" pitchFamily="18" charset="0"/>
            </a:endParaRPr>
          </a:p>
          <a:p>
            <a:pPr marL="342900" indent="-342900" fontAlgn="auto">
              <a:spcBef>
                <a:spcPts val="0"/>
              </a:spcBef>
              <a:spcAft>
                <a:spcPts val="0"/>
              </a:spcAft>
              <a:defRPr/>
            </a:pPr>
            <a:r>
              <a:rPr lang="en-US" dirty="0">
                <a:latin typeface="Times New Roman" pitchFamily="18" charset="0"/>
                <a:cs typeface="Times New Roman" pitchFamily="18" charset="0"/>
              </a:rPr>
              <a:t>Finite Volume</a:t>
            </a:r>
          </a:p>
          <a:p>
            <a:pPr marL="800100" lvl="1" indent="-342900" fontAlgn="auto">
              <a:spcBef>
                <a:spcPts val="0"/>
              </a:spcBef>
              <a:spcAft>
                <a:spcPts val="0"/>
              </a:spcAft>
              <a:defRPr/>
            </a:pPr>
            <a:r>
              <a:rPr lang="en-US" dirty="0">
                <a:latin typeface="Times New Roman" pitchFamily="18" charset="0"/>
                <a:cs typeface="Times New Roman" pitchFamily="18" charset="0"/>
              </a:rPr>
              <a:t>Advantages: </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Naturally Conservative (captures discontinuities in the flow field)</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Many upwinding possibilities</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Applicable on unstructured grids</a:t>
            </a:r>
          </a:p>
          <a:p>
            <a:pPr marL="800100" lvl="1" indent="-342900" fontAlgn="auto">
              <a:spcBef>
                <a:spcPts val="0"/>
              </a:spcBef>
              <a:spcAft>
                <a:spcPts val="0"/>
              </a:spcAft>
              <a:defRPr/>
            </a:pPr>
            <a:r>
              <a:rPr lang="en-US" dirty="0">
                <a:latin typeface="Times New Roman" pitchFamily="18" charset="0"/>
                <a:cs typeface="Times New Roman" pitchFamily="18" charset="0"/>
              </a:rPr>
              <a:t>Disadvantages:</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Difficult to devise stable higher order scheme</a:t>
            </a:r>
          </a:p>
        </p:txBody>
      </p:sp>
      <p:sp>
        <p:nvSpPr>
          <p:cNvPr id="11" name="TextBox 10"/>
          <p:cNvSpPr txBox="1"/>
          <p:nvPr/>
        </p:nvSpPr>
        <p:spPr>
          <a:xfrm>
            <a:off x="0" y="3429000"/>
            <a:ext cx="4800600" cy="3416300"/>
          </a:xfrm>
          <a:prstGeom prst="rect">
            <a:avLst/>
          </a:prstGeom>
          <a:noFill/>
          <a:ln>
            <a:solidFill>
              <a:schemeClr val="accent1"/>
            </a:solidFill>
          </a:ln>
        </p:spPr>
        <p:txBody>
          <a:bodyPr>
            <a:spAutoFit/>
          </a:bodyPr>
          <a:lstStyle/>
          <a:p>
            <a:pPr fontAlgn="auto">
              <a:spcBef>
                <a:spcPts val="0"/>
              </a:spcBef>
              <a:spcAft>
                <a:spcPts val="0"/>
              </a:spcAft>
              <a:defRPr/>
            </a:pPr>
            <a:endParaRPr lang="en-US" dirty="0">
              <a:latin typeface="Times New Roman" pitchFamily="18" charset="0"/>
              <a:cs typeface="Times New Roman" pitchFamily="18" charset="0"/>
            </a:endParaRPr>
          </a:p>
          <a:p>
            <a:pPr marL="342900" indent="-342900" fontAlgn="auto">
              <a:spcBef>
                <a:spcPts val="0"/>
              </a:spcBef>
              <a:spcAft>
                <a:spcPts val="0"/>
              </a:spcAft>
              <a:defRPr/>
            </a:pPr>
            <a:r>
              <a:rPr lang="en-US" dirty="0">
                <a:latin typeface="Times New Roman" pitchFamily="18" charset="0"/>
                <a:cs typeface="Times New Roman" pitchFamily="18" charset="0"/>
              </a:rPr>
              <a:t>Finite Element</a:t>
            </a:r>
          </a:p>
          <a:p>
            <a:pPr marL="800100" lvl="1" indent="-342900" fontAlgn="auto">
              <a:spcBef>
                <a:spcPts val="0"/>
              </a:spcBef>
              <a:spcAft>
                <a:spcPts val="0"/>
              </a:spcAft>
              <a:defRPr/>
            </a:pPr>
            <a:r>
              <a:rPr lang="en-US" dirty="0">
                <a:latin typeface="Times New Roman" pitchFamily="18" charset="0"/>
                <a:cs typeface="Times New Roman" pitchFamily="18" charset="0"/>
              </a:rPr>
              <a:t>Advantages: </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Can be any order of accuracy</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Based on variational methods</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Applicable on unstructured grids</a:t>
            </a:r>
          </a:p>
          <a:p>
            <a:pPr marL="800100" lvl="1" indent="-342900" fontAlgn="auto">
              <a:spcBef>
                <a:spcPts val="0"/>
              </a:spcBef>
              <a:spcAft>
                <a:spcPts val="0"/>
              </a:spcAft>
              <a:defRPr/>
            </a:pPr>
            <a:r>
              <a:rPr lang="en-US" dirty="0">
                <a:latin typeface="Times New Roman" pitchFamily="18" charset="0"/>
                <a:cs typeface="Times New Roman" pitchFamily="18" charset="0"/>
              </a:rPr>
              <a:t>Disadvantages:</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More complex</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Not conservative!</a:t>
            </a:r>
          </a:p>
          <a:p>
            <a:pPr marL="800100" lvl="1" indent="-342900" fontAlgn="auto">
              <a:spcBef>
                <a:spcPts val="0"/>
              </a:spcBef>
              <a:spcAft>
                <a:spcPts val="0"/>
              </a:spcAft>
              <a:buFont typeface="Arial" pitchFamily="34" charset="0"/>
              <a:buChar char="•"/>
              <a:defRPr/>
            </a:pPr>
            <a:r>
              <a:rPr lang="en-US" dirty="0">
                <a:latin typeface="Times New Roman" pitchFamily="18" charset="0"/>
                <a:cs typeface="Times New Roman" pitchFamily="18" charset="0"/>
              </a:rPr>
              <a:t>Naturally implicit (can be explicit with modifications)</a:t>
            </a:r>
          </a:p>
          <a:p>
            <a:pPr marL="800100" lvl="1" indent="-342900" fontAlgn="auto">
              <a:spcBef>
                <a:spcPts val="0"/>
              </a:spcBef>
              <a:spcAft>
                <a:spcPts val="0"/>
              </a:spcAft>
              <a:buFont typeface="Arial" pitchFamily="34" charset="0"/>
              <a:buChar char="•"/>
              <a:defRPr/>
            </a:pPr>
            <a:endParaRPr lang="en-US" dirty="0">
              <a:latin typeface="Times New Roman" pitchFamily="18" charset="0"/>
              <a:cs typeface="Times New Roman" pitchFamily="18" charset="0"/>
            </a:endParaRPr>
          </a:p>
        </p:txBody>
      </p:sp>
      <p:sp>
        <p:nvSpPr>
          <p:cNvPr id="14342" name="TextBox 11"/>
          <p:cNvSpPr txBox="1">
            <a:spLocks noChangeArrowheads="1"/>
          </p:cNvSpPr>
          <p:nvPr/>
        </p:nvSpPr>
        <p:spPr bwMode="auto">
          <a:xfrm>
            <a:off x="0" y="1371600"/>
            <a:ext cx="4800600" cy="6461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In general, methods in Computational Fluid Dynamics can be divided into three approaches:</a:t>
            </a:r>
          </a:p>
        </p:txBody>
      </p:sp>
      <p:sp>
        <p:nvSpPr>
          <p:cNvPr id="13" name="Rectangle 12"/>
          <p:cNvSpPr/>
          <p:nvPr/>
        </p:nvSpPr>
        <p:spPr>
          <a:xfrm>
            <a:off x="0" y="1116013"/>
            <a:ext cx="4800600" cy="2312987"/>
          </a:xfrm>
          <a:prstGeom prst="rect">
            <a:avLst/>
          </a:prstGeom>
          <a:no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685800" y="304800"/>
            <a:ext cx="7772400" cy="990600"/>
          </a:xfrm>
        </p:spPr>
        <p:txBody>
          <a:bodyPr/>
          <a:lstStyle/>
          <a:p>
            <a:pPr eaLnBrk="1" hangingPunct="1"/>
            <a:r>
              <a:rPr lang="en-US" sz="3200" smtClean="0">
                <a:latin typeface="Times New Roman" pitchFamily="18" charset="0"/>
                <a:cs typeface="Times New Roman" pitchFamily="18" charset="0"/>
              </a:rPr>
              <a:t>Spatial Discretization</a:t>
            </a:r>
          </a:p>
        </p:txBody>
      </p:sp>
      <p:pic>
        <p:nvPicPr>
          <p:cNvPr id="12291" name="Picture 2" descr="http://www.cgl-erlangen.com/downloads/Manual/F_StructuredBlock.png"/>
          <p:cNvPicPr>
            <a:picLocks noChangeAspect="1" noChangeArrowheads="1"/>
          </p:cNvPicPr>
          <p:nvPr/>
        </p:nvPicPr>
        <p:blipFill>
          <a:blip r:embed="rId2" cstate="print"/>
          <a:srcRect/>
          <a:stretch>
            <a:fillRect/>
          </a:stretch>
        </p:blipFill>
        <p:spPr bwMode="auto">
          <a:xfrm>
            <a:off x="228600" y="2286000"/>
            <a:ext cx="4143375" cy="1981200"/>
          </a:xfrm>
          <a:prstGeom prst="rect">
            <a:avLst/>
          </a:prstGeom>
          <a:noFill/>
          <a:ln w="9525">
            <a:noFill/>
            <a:miter lim="800000"/>
            <a:headEnd/>
            <a:tailEnd/>
          </a:ln>
        </p:spPr>
      </p:pic>
      <p:sp>
        <p:nvSpPr>
          <p:cNvPr id="12292" name="TextBox 4"/>
          <p:cNvSpPr txBox="1">
            <a:spLocks noChangeArrowheads="1"/>
          </p:cNvSpPr>
          <p:nvPr/>
        </p:nvSpPr>
        <p:spPr bwMode="auto">
          <a:xfrm>
            <a:off x="304800" y="4267200"/>
            <a:ext cx="4038600" cy="400050"/>
          </a:xfrm>
          <a:prstGeom prst="rect">
            <a:avLst/>
          </a:prstGeom>
          <a:noFill/>
          <a:ln w="9525">
            <a:noFill/>
            <a:miter lim="800000"/>
            <a:headEnd/>
            <a:tailEnd/>
          </a:ln>
        </p:spPr>
        <p:txBody>
          <a:bodyPr>
            <a:spAutoFit/>
          </a:bodyPr>
          <a:lstStyle/>
          <a:p>
            <a:r>
              <a:rPr lang="en-US" sz="1000" i="1">
                <a:latin typeface="Times New Roman" pitchFamily="18" charset="0"/>
                <a:cs typeface="Times New Roman" pitchFamily="18" charset="0"/>
              </a:rPr>
              <a:t>Picture from: http://www.cgl-erlangen.com/downloads/Manual/ch09s16s01.html</a:t>
            </a:r>
          </a:p>
        </p:txBody>
      </p:sp>
      <p:pic>
        <p:nvPicPr>
          <p:cNvPr id="12293" name="Picture 4" descr="http://ta.twi.tudelft.nl/users/wesselin/projects/transnacagrid.gif"/>
          <p:cNvPicPr>
            <a:picLocks noChangeAspect="1" noChangeArrowheads="1"/>
          </p:cNvPicPr>
          <p:nvPr/>
        </p:nvPicPr>
        <p:blipFill>
          <a:blip r:embed="rId3" cstate="print"/>
          <a:srcRect/>
          <a:stretch>
            <a:fillRect/>
          </a:stretch>
        </p:blipFill>
        <p:spPr bwMode="auto">
          <a:xfrm>
            <a:off x="5257800" y="2286000"/>
            <a:ext cx="2743200" cy="2749550"/>
          </a:xfrm>
          <a:prstGeom prst="rect">
            <a:avLst/>
          </a:prstGeom>
          <a:noFill/>
          <a:ln w="9525">
            <a:noFill/>
            <a:miter lim="800000"/>
            <a:headEnd/>
            <a:tailEnd/>
          </a:ln>
        </p:spPr>
      </p:pic>
      <p:sp>
        <p:nvSpPr>
          <p:cNvPr id="12294" name="TextBox 6"/>
          <p:cNvSpPr txBox="1">
            <a:spLocks noChangeArrowheads="1"/>
          </p:cNvSpPr>
          <p:nvPr/>
        </p:nvSpPr>
        <p:spPr bwMode="auto">
          <a:xfrm>
            <a:off x="304800" y="1524000"/>
            <a:ext cx="4191000" cy="369888"/>
          </a:xfrm>
          <a:prstGeom prst="rect">
            <a:avLst/>
          </a:prstGeom>
          <a:noFill/>
          <a:ln w="9525">
            <a:noFill/>
            <a:miter lim="800000"/>
            <a:headEnd/>
            <a:tailEnd/>
          </a:ln>
        </p:spPr>
        <p:txBody>
          <a:bodyPr>
            <a:spAutoFit/>
          </a:bodyPr>
          <a:lstStyle/>
          <a:p>
            <a:pPr algn="ctr"/>
            <a:r>
              <a:rPr lang="en-US">
                <a:latin typeface="Calibri" pitchFamily="34" charset="0"/>
              </a:rPr>
              <a:t>Structured Mesh</a:t>
            </a:r>
          </a:p>
        </p:txBody>
      </p:sp>
      <p:sp>
        <p:nvSpPr>
          <p:cNvPr id="12295" name="TextBox 7"/>
          <p:cNvSpPr txBox="1">
            <a:spLocks noChangeArrowheads="1"/>
          </p:cNvSpPr>
          <p:nvPr/>
        </p:nvSpPr>
        <p:spPr bwMode="auto">
          <a:xfrm>
            <a:off x="4572000" y="1524000"/>
            <a:ext cx="4191000" cy="381000"/>
          </a:xfrm>
          <a:prstGeom prst="rect">
            <a:avLst/>
          </a:prstGeom>
          <a:noFill/>
          <a:ln w="9525">
            <a:noFill/>
            <a:miter lim="800000"/>
            <a:headEnd/>
            <a:tailEnd/>
          </a:ln>
        </p:spPr>
        <p:txBody>
          <a:bodyPr>
            <a:spAutoFit/>
          </a:bodyPr>
          <a:lstStyle/>
          <a:p>
            <a:pPr algn="ctr"/>
            <a:r>
              <a:rPr lang="en-US">
                <a:latin typeface="Calibri" pitchFamily="34" charset="0"/>
              </a:rPr>
              <a:t>Unstructured Mesh</a:t>
            </a:r>
          </a:p>
        </p:txBody>
      </p:sp>
      <p:sp>
        <p:nvSpPr>
          <p:cNvPr id="12296" name="TextBox 8"/>
          <p:cNvSpPr txBox="1">
            <a:spLocks noChangeArrowheads="1"/>
          </p:cNvSpPr>
          <p:nvPr/>
        </p:nvSpPr>
        <p:spPr bwMode="auto">
          <a:xfrm>
            <a:off x="5334000" y="5029200"/>
            <a:ext cx="2667000" cy="554038"/>
          </a:xfrm>
          <a:prstGeom prst="rect">
            <a:avLst/>
          </a:prstGeom>
          <a:noFill/>
          <a:ln w="9525">
            <a:noFill/>
            <a:miter lim="800000"/>
            <a:headEnd/>
            <a:tailEnd/>
          </a:ln>
        </p:spPr>
        <p:txBody>
          <a:bodyPr>
            <a:spAutoFit/>
          </a:bodyPr>
          <a:lstStyle/>
          <a:p>
            <a:r>
              <a:rPr lang="en-US" sz="1000">
                <a:latin typeface="Times New Roman" pitchFamily="18" charset="0"/>
                <a:cs typeface="Times New Roman" pitchFamily="18" charset="0"/>
              </a:rPr>
              <a:t>Picture from: http://ta.twi.tudelft.nl/users/wesselin/projects/unstructured.html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a:xfrm>
            <a:off x="685800" y="228600"/>
            <a:ext cx="7772400" cy="838200"/>
          </a:xfrm>
        </p:spPr>
        <p:txBody>
          <a:bodyPr/>
          <a:lstStyle/>
          <a:p>
            <a:pPr eaLnBrk="1" hangingPunct="1"/>
            <a:r>
              <a:rPr lang="en-US" sz="3200" smtClean="0">
                <a:latin typeface="Times New Roman" pitchFamily="18" charset="0"/>
                <a:cs typeface="Times New Roman" pitchFamily="18" charset="0"/>
              </a:rPr>
              <a:t>More on spatial discretization and accuracy</a:t>
            </a:r>
          </a:p>
        </p:txBody>
      </p:sp>
      <p:sp>
        <p:nvSpPr>
          <p:cNvPr id="2052" name="TextBox 3"/>
          <p:cNvSpPr txBox="1">
            <a:spLocks noChangeArrowheads="1"/>
          </p:cNvSpPr>
          <p:nvPr/>
        </p:nvSpPr>
        <p:spPr bwMode="auto">
          <a:xfrm>
            <a:off x="762000" y="2667000"/>
            <a:ext cx="2057400" cy="381000"/>
          </a:xfrm>
          <a:prstGeom prst="rect">
            <a:avLst/>
          </a:prstGeom>
          <a:noFill/>
          <a:ln w="9525">
            <a:noFill/>
            <a:miter lim="800000"/>
            <a:headEnd/>
            <a:tailEnd/>
          </a:ln>
        </p:spPr>
        <p:txBody>
          <a:bodyPr>
            <a:spAutoFit/>
          </a:bodyPr>
          <a:lstStyle/>
          <a:p>
            <a:r>
              <a:rPr lang="en-US" dirty="0"/>
              <a:t>Picture of stencil</a:t>
            </a:r>
          </a:p>
        </p:txBody>
      </p:sp>
      <p:sp>
        <p:nvSpPr>
          <p:cNvPr id="2053" name="TextBox 6"/>
          <p:cNvSpPr txBox="1">
            <a:spLocks noChangeArrowheads="1"/>
          </p:cNvSpPr>
          <p:nvPr/>
        </p:nvSpPr>
        <p:spPr bwMode="auto">
          <a:xfrm>
            <a:off x="4267200" y="2725737"/>
            <a:ext cx="4114800" cy="646113"/>
          </a:xfrm>
          <a:prstGeom prst="rect">
            <a:avLst/>
          </a:prstGeom>
          <a:noFill/>
          <a:ln w="9525">
            <a:noFill/>
            <a:miter lim="800000"/>
            <a:headEnd/>
            <a:tailEnd/>
          </a:ln>
        </p:spPr>
        <p:txBody>
          <a:bodyPr>
            <a:spAutoFit/>
          </a:bodyPr>
          <a:lstStyle/>
          <a:p>
            <a:pPr algn="ctr"/>
            <a:r>
              <a:rPr lang="en-US"/>
              <a:t>1</a:t>
            </a:r>
            <a:r>
              <a:rPr lang="en-US" baseline="30000"/>
              <a:t>st</a:t>
            </a:r>
            <a:r>
              <a:rPr lang="en-US"/>
              <a:t> and 2</a:t>
            </a:r>
            <a:r>
              <a:rPr lang="en-US" baseline="30000"/>
              <a:t>nd</a:t>
            </a:r>
            <a:r>
              <a:rPr lang="en-US"/>
              <a:t>order first derivative approximation</a:t>
            </a:r>
          </a:p>
        </p:txBody>
      </p:sp>
      <p:pic>
        <p:nvPicPr>
          <p:cNvPr id="2054" name="Picture 6"/>
          <p:cNvPicPr>
            <a:picLocks noChangeAspect="1" noChangeArrowheads="1"/>
          </p:cNvPicPr>
          <p:nvPr/>
        </p:nvPicPr>
        <p:blipFill>
          <a:blip r:embed="rId2" cstate="print"/>
          <a:srcRect/>
          <a:stretch>
            <a:fillRect/>
          </a:stretch>
        </p:blipFill>
        <p:spPr bwMode="auto">
          <a:xfrm>
            <a:off x="228600" y="3030537"/>
            <a:ext cx="3935413" cy="2819400"/>
          </a:xfrm>
          <a:prstGeom prst="rect">
            <a:avLst/>
          </a:prstGeom>
          <a:noFill/>
          <a:ln w="9525">
            <a:noFill/>
            <a:miter lim="800000"/>
            <a:headEnd/>
            <a:tailEnd/>
          </a:ln>
        </p:spPr>
      </p:pic>
      <p:sp>
        <p:nvSpPr>
          <p:cNvPr id="2055" name="TextBox 6"/>
          <p:cNvSpPr txBox="1">
            <a:spLocks noChangeArrowheads="1"/>
          </p:cNvSpPr>
          <p:nvPr/>
        </p:nvSpPr>
        <p:spPr bwMode="auto">
          <a:xfrm>
            <a:off x="762000" y="5926137"/>
            <a:ext cx="2286000" cy="400050"/>
          </a:xfrm>
          <a:prstGeom prst="rect">
            <a:avLst/>
          </a:prstGeom>
          <a:noFill/>
          <a:ln w="9525">
            <a:noFill/>
            <a:miter lim="800000"/>
            <a:headEnd/>
            <a:tailEnd/>
          </a:ln>
        </p:spPr>
        <p:txBody>
          <a:bodyPr>
            <a:spAutoFit/>
          </a:bodyPr>
          <a:lstStyle/>
          <a:p>
            <a:r>
              <a:rPr lang="en-US" sz="1000"/>
              <a:t>Figure From</a:t>
            </a:r>
          </a:p>
          <a:p>
            <a:r>
              <a:rPr lang="en-US" sz="1000"/>
              <a:t>Computational Gasdynamics: Laney</a:t>
            </a:r>
            <a:r>
              <a:rPr lang="en-US" sz="1000" baseline="30000"/>
              <a:t>2</a:t>
            </a:r>
          </a:p>
        </p:txBody>
      </p:sp>
      <p:sp>
        <p:nvSpPr>
          <p:cNvPr id="8" name="TextBox 7"/>
          <p:cNvSpPr txBox="1"/>
          <p:nvPr/>
        </p:nvSpPr>
        <p:spPr>
          <a:xfrm>
            <a:off x="914400" y="990600"/>
            <a:ext cx="7315200" cy="1477328"/>
          </a:xfrm>
          <a:prstGeom prst="rect">
            <a:avLst/>
          </a:prstGeom>
          <a:noFill/>
        </p:spPr>
        <p:txBody>
          <a:bodyPr wrap="square" rtlCol="0">
            <a:spAutoFit/>
          </a:bodyPr>
          <a:lstStyle/>
          <a:p>
            <a:r>
              <a:rPr lang="en-US" dirty="0" smtClean="0"/>
              <a:t>“Traditional” numerical methods require a stencil to approximate the spatial derivatives. </a:t>
            </a:r>
          </a:p>
          <a:p>
            <a:endParaRPr lang="en-US" dirty="0" smtClean="0"/>
          </a:p>
          <a:p>
            <a:r>
              <a:rPr lang="en-US" dirty="0" smtClean="0"/>
              <a:t>K=stencil for derivative at </a:t>
            </a:r>
            <a:r>
              <a:rPr lang="en-US" dirty="0" err="1" smtClean="0"/>
              <a:t>t</a:t>
            </a:r>
            <a:r>
              <a:rPr lang="en-US" baseline="30000" dirty="0" err="1" smtClean="0"/>
              <a:t>n</a:t>
            </a:r>
            <a:r>
              <a:rPr lang="en-US" dirty="0" smtClean="0"/>
              <a:t> </a:t>
            </a:r>
          </a:p>
          <a:p>
            <a:r>
              <a:rPr lang="en-US" dirty="0" smtClean="0"/>
              <a:t>L=stencil for derivative at t</a:t>
            </a:r>
            <a:r>
              <a:rPr lang="en-US" baseline="30000" dirty="0" smtClean="0"/>
              <a:t>n+1</a:t>
            </a:r>
            <a:r>
              <a:rPr lang="en-US" dirty="0" smtClean="0"/>
              <a:t> (only applicable to implicit methods)</a:t>
            </a:r>
            <a:endParaRPr lang="en-US" dirty="0"/>
          </a:p>
        </p:txBody>
      </p:sp>
      <p:pic>
        <p:nvPicPr>
          <p:cNvPr id="3" name="Picture 4"/>
          <p:cNvPicPr>
            <a:picLocks noChangeAspect="1" noChangeArrowheads="1"/>
          </p:cNvPicPr>
          <p:nvPr/>
        </p:nvPicPr>
        <p:blipFill>
          <a:blip r:embed="rId3" cstate="print"/>
          <a:srcRect/>
          <a:stretch>
            <a:fillRect/>
          </a:stretch>
        </p:blipFill>
        <p:spPr bwMode="auto">
          <a:xfrm>
            <a:off x="5486400" y="3429000"/>
            <a:ext cx="2057400" cy="742950"/>
          </a:xfrm>
          <a:prstGeom prst="rect">
            <a:avLst/>
          </a:prstGeom>
          <a:noFill/>
          <a:ln w="9525">
            <a:noFill/>
            <a:miter lim="800000"/>
            <a:headEnd/>
            <a:tailEnd/>
          </a:ln>
        </p:spPr>
      </p:pic>
      <p:pic>
        <p:nvPicPr>
          <p:cNvPr id="4" name="Picture 5"/>
          <p:cNvPicPr>
            <a:picLocks noChangeAspect="1" noChangeArrowheads="1"/>
          </p:cNvPicPr>
          <p:nvPr/>
        </p:nvPicPr>
        <p:blipFill>
          <a:blip r:embed="rId4" cstate="print"/>
          <a:srcRect/>
          <a:stretch>
            <a:fillRect/>
          </a:stretch>
        </p:blipFill>
        <p:spPr bwMode="auto">
          <a:xfrm>
            <a:off x="5410200" y="4343400"/>
            <a:ext cx="2247900" cy="66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685800" y="228600"/>
            <a:ext cx="7772400" cy="914400"/>
          </a:xfrm>
        </p:spPr>
        <p:txBody>
          <a:bodyPr/>
          <a:lstStyle/>
          <a:p>
            <a:pPr eaLnBrk="1" hangingPunct="1"/>
            <a:r>
              <a:rPr lang="en-US" sz="3200" smtClean="0">
                <a:latin typeface="Times New Roman" pitchFamily="18" charset="0"/>
                <a:cs typeface="Times New Roman" pitchFamily="18" charset="0"/>
              </a:rPr>
              <a:t>Discretization, Conservation and Flux Capturing</a:t>
            </a:r>
          </a:p>
        </p:txBody>
      </p:sp>
      <p:pic>
        <p:nvPicPr>
          <p:cNvPr id="13315" name="Picture 3"/>
          <p:cNvPicPr>
            <a:picLocks noChangeAspect="1" noChangeArrowheads="1"/>
          </p:cNvPicPr>
          <p:nvPr/>
        </p:nvPicPr>
        <p:blipFill>
          <a:blip r:embed="rId2" cstate="print"/>
          <a:srcRect/>
          <a:stretch>
            <a:fillRect/>
          </a:stretch>
        </p:blipFill>
        <p:spPr bwMode="auto">
          <a:xfrm>
            <a:off x="609600" y="1524000"/>
            <a:ext cx="3397250" cy="2724150"/>
          </a:xfrm>
          <a:prstGeom prst="rect">
            <a:avLst/>
          </a:prstGeom>
          <a:noFill/>
          <a:ln w="9525">
            <a:noFill/>
            <a:miter lim="800000"/>
            <a:headEnd/>
            <a:tailEnd/>
          </a:ln>
        </p:spPr>
      </p:pic>
      <p:sp>
        <p:nvSpPr>
          <p:cNvPr id="13316" name="TextBox 3"/>
          <p:cNvSpPr txBox="1">
            <a:spLocks noChangeArrowheads="1"/>
          </p:cNvSpPr>
          <p:nvPr/>
        </p:nvSpPr>
        <p:spPr bwMode="auto">
          <a:xfrm>
            <a:off x="762000" y="4495800"/>
            <a:ext cx="2378075" cy="400050"/>
          </a:xfrm>
          <a:prstGeom prst="rect">
            <a:avLst/>
          </a:prstGeom>
          <a:noFill/>
          <a:ln w="9525">
            <a:noFill/>
            <a:miter lim="800000"/>
            <a:headEnd/>
            <a:tailEnd/>
          </a:ln>
        </p:spPr>
        <p:txBody>
          <a:bodyPr>
            <a:spAutoFit/>
          </a:bodyPr>
          <a:lstStyle/>
          <a:p>
            <a:r>
              <a:rPr lang="en-US" sz="1000"/>
              <a:t>Figure from</a:t>
            </a:r>
          </a:p>
          <a:p>
            <a:r>
              <a:rPr lang="en-US" sz="1000"/>
              <a:t>Computational Gasdynamics: Laney </a:t>
            </a:r>
            <a:r>
              <a:rPr lang="en-US" sz="1000" baseline="30000"/>
              <a:t>2</a:t>
            </a:r>
          </a:p>
        </p:txBody>
      </p:sp>
      <p:sp>
        <p:nvSpPr>
          <p:cNvPr id="13317" name="TextBox 4"/>
          <p:cNvSpPr txBox="1">
            <a:spLocks noChangeArrowheads="1"/>
          </p:cNvSpPr>
          <p:nvPr/>
        </p:nvSpPr>
        <p:spPr bwMode="auto">
          <a:xfrm>
            <a:off x="4419600" y="1524000"/>
            <a:ext cx="4267200" cy="2862263"/>
          </a:xfrm>
          <a:prstGeom prst="rect">
            <a:avLst/>
          </a:prstGeom>
          <a:noFill/>
          <a:ln w="9525">
            <a:noFill/>
            <a:miter lim="800000"/>
            <a:headEnd/>
            <a:tailEnd/>
          </a:ln>
        </p:spPr>
        <p:txBody>
          <a:bodyPr>
            <a:spAutoFit/>
          </a:bodyPr>
          <a:lstStyle/>
          <a:p>
            <a:r>
              <a:rPr lang="en-US"/>
              <a:t>Require scheme to capture shocks and other discontinuities “automatically” and not using “shock fitting methods”</a:t>
            </a:r>
          </a:p>
          <a:p>
            <a:endParaRPr lang="en-US"/>
          </a:p>
          <a:p>
            <a:r>
              <a:rPr lang="en-US"/>
              <a:t>Higher spatial order shock capturing schemes (&gt;2</a:t>
            </a:r>
            <a:r>
              <a:rPr lang="en-US" baseline="30000"/>
              <a:t>nd</a:t>
            </a:r>
            <a:r>
              <a:rPr lang="en-US"/>
              <a:t> order) tend to be more oscillatory around the discontinuities because of the larger stencils required thus more points are contributing around areas with large gradients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1825</TotalTime>
  <Words>2428</Words>
  <Application>Microsoft Office PowerPoint</Application>
  <PresentationFormat>On-screen Show (4:3)</PresentationFormat>
  <Paragraphs>270</Paragraphs>
  <Slides>44</Slides>
  <Notes>0</Notes>
  <HiddenSlides>0</HiddenSlides>
  <MMClips>6</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Office Theme</vt:lpstr>
      <vt:lpstr>Equation</vt:lpstr>
      <vt:lpstr>Microsoft Equation 3.0</vt:lpstr>
      <vt:lpstr>Discontinuous Galerkin Methods for Solving Euler Equations</vt:lpstr>
      <vt:lpstr>Slide 2</vt:lpstr>
      <vt:lpstr>Slide 3</vt:lpstr>
      <vt:lpstr>Slide 4</vt:lpstr>
      <vt:lpstr>The Euler Equations</vt:lpstr>
      <vt:lpstr>Overview of Current Computational Approaches</vt:lpstr>
      <vt:lpstr>Spatial Discretization</vt:lpstr>
      <vt:lpstr>More on spatial discretization and accuracy</vt:lpstr>
      <vt:lpstr>Discretization, Conservation and Flux Capturing</vt:lpstr>
      <vt:lpstr>Slide 10</vt:lpstr>
      <vt:lpstr>Slide 11</vt:lpstr>
      <vt:lpstr>Slide 12</vt:lpstr>
      <vt:lpstr>Slide 13</vt:lpstr>
      <vt:lpstr>Slide 14</vt:lpstr>
      <vt:lpstr>Slide 15</vt:lpstr>
      <vt:lpstr>Slide 16</vt:lpstr>
      <vt:lpstr>Slide 17</vt:lpstr>
      <vt:lpstr>Slide 18</vt:lpstr>
      <vt:lpstr>DG Method 1D Test Problems</vt:lpstr>
      <vt:lpstr>Slide 20</vt:lpstr>
      <vt:lpstr>Slide 21</vt:lpstr>
      <vt:lpstr>Slide 22</vt:lpstr>
      <vt:lpstr>Slide 23</vt:lpstr>
      <vt:lpstr>Slide 24</vt:lpstr>
      <vt:lpstr>Slide 25</vt:lpstr>
      <vt:lpstr>Slide 26</vt:lpstr>
      <vt:lpstr>Slide 27</vt:lpstr>
      <vt:lpstr>DG Method 2D </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Original Implementation Schedule</vt:lpstr>
      <vt:lpstr>DG Method Implementation Revisesd Schedule</vt:lpstr>
      <vt:lpstr>Questions???</vt:lpstr>
      <vt:lpstr>References:</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Discontinuous Galerkin Methods and Strand Mesh Generation</dc:title>
  <dc:creator>andrey.andreyev</dc:creator>
  <cp:lastModifiedBy>andreyev</cp:lastModifiedBy>
  <cp:revision>266</cp:revision>
  <dcterms:created xsi:type="dcterms:W3CDTF">2012-10-01T15:37:05Z</dcterms:created>
  <dcterms:modified xsi:type="dcterms:W3CDTF">2013-05-07T21:12:37Z</dcterms:modified>
</cp:coreProperties>
</file>