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83" r:id="rId9"/>
    <p:sldId id="262" r:id="rId10"/>
    <p:sldId id="284" r:id="rId11"/>
    <p:sldId id="285" r:id="rId12"/>
    <p:sldId id="286" r:id="rId13"/>
    <p:sldId id="263" r:id="rId14"/>
    <p:sldId id="265" r:id="rId15"/>
    <p:sldId id="264" r:id="rId16"/>
    <p:sldId id="266" r:id="rId17"/>
    <p:sldId id="280" r:id="rId18"/>
    <p:sldId id="281" r:id="rId19"/>
    <p:sldId id="287" r:id="rId20"/>
    <p:sldId id="267" r:id="rId21"/>
    <p:sldId id="268" r:id="rId22"/>
    <p:sldId id="270" r:id="rId23"/>
    <p:sldId id="271" r:id="rId24"/>
    <p:sldId id="272" r:id="rId25"/>
    <p:sldId id="273" r:id="rId26"/>
    <p:sldId id="274" r:id="rId27"/>
    <p:sldId id="269" r:id="rId28"/>
    <p:sldId id="276" r:id="rId29"/>
    <p:sldId id="27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2" d="100"/>
          <a:sy n="82" d="100"/>
        </p:scale>
        <p:origin x="-15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67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C7A0-AA34-7F4B-A04B-8F382C54919E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35-9A39-DB4E-8069-C6C61C9DA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90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C7A0-AA34-7F4B-A04B-8F382C54919E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35-9A39-DB4E-8069-C6C61C9DA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53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C7A0-AA34-7F4B-A04B-8F382C54919E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35-9A39-DB4E-8069-C6C61C9DA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3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C7A0-AA34-7F4B-A04B-8F382C54919E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35-9A39-DB4E-8069-C6C61C9DA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8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C7A0-AA34-7F4B-A04B-8F382C54919E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35-9A39-DB4E-8069-C6C61C9DA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7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C7A0-AA34-7F4B-A04B-8F382C54919E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35-9A39-DB4E-8069-C6C61C9DA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6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C7A0-AA34-7F4B-A04B-8F382C54919E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35-9A39-DB4E-8069-C6C61C9DA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9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C7A0-AA34-7F4B-A04B-8F382C54919E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35-9A39-DB4E-8069-C6C61C9DA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9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C7A0-AA34-7F4B-A04B-8F382C54919E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35-9A39-DB4E-8069-C6C61C9DA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2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C7A0-AA34-7F4B-A04B-8F382C54919E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35-9A39-DB4E-8069-C6C61C9DA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0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C7A0-AA34-7F4B-A04B-8F382C54919E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35-9A39-DB4E-8069-C6C61C9DA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35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3C7A0-AA34-7F4B-A04B-8F382C54919E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E4A35-9A39-DB4E-8069-C6C61C9DA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0.emf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image" Target="../media/image9.emf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emf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emf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emf"/><Relationship Id="rId7" Type="http://schemas.openxmlformats.org/officeDocument/2006/relationships/image" Target="../media/image41.png"/><Relationship Id="rId12" Type="http://schemas.openxmlformats.org/officeDocument/2006/relationships/image" Target="../media/image46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11" Type="http://schemas.openxmlformats.org/officeDocument/2006/relationships/image" Target="../media/image45.emf"/><Relationship Id="rId5" Type="http://schemas.openxmlformats.org/officeDocument/2006/relationships/image" Target="../media/image39.png"/><Relationship Id="rId10" Type="http://schemas.openxmlformats.org/officeDocument/2006/relationships/image" Target="../media/image44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5648"/>
            <a:ext cx="7772400" cy="2625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Reduction of Temporal Discretization Error in an Atmospheric General Circulation Model (AGCM)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25333"/>
            <a:ext cx="6400800" cy="279641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Author:   Daisuke </a:t>
            </a:r>
            <a:r>
              <a:rPr lang="en-US" dirty="0" err="1" smtClean="0">
                <a:solidFill>
                  <a:schemeClr val="tx1"/>
                </a:solidFill>
              </a:rPr>
              <a:t>Hotta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000" dirty="0" err="1" smtClean="0">
                <a:solidFill>
                  <a:schemeClr val="tx1"/>
                </a:solidFill>
              </a:rPr>
              <a:t>hotta@umd.edu</a:t>
            </a:r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Advisor:  Prof. Eugenia </a:t>
            </a:r>
            <a:r>
              <a:rPr lang="en-US" dirty="0" err="1" smtClean="0">
                <a:solidFill>
                  <a:schemeClr val="tx1"/>
                </a:solidFill>
              </a:rPr>
              <a:t>Kalnay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Dept. of Atmospheric and Oceanic Science,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Maryland, College Park</a:t>
            </a:r>
          </a:p>
          <a:p>
            <a:r>
              <a:rPr lang="en-US" sz="2200" dirty="0" err="1" smtClean="0">
                <a:solidFill>
                  <a:schemeClr val="tx1"/>
                </a:solidFill>
              </a:rPr>
              <a:t>ekalnay@atmos.umd.edu</a:t>
            </a:r>
            <a:endParaRPr lang="en-US" sz="2200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15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22929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The equations solved:</a:t>
            </a:r>
            <a:br>
              <a:rPr lang="en-US" sz="2800" dirty="0" smtClean="0"/>
            </a:br>
            <a:r>
              <a:rPr lang="en-US" sz="2800" dirty="0" smtClean="0"/>
              <a:t>the “</a:t>
            </a:r>
            <a:r>
              <a:rPr lang="en-US" sz="2800" dirty="0"/>
              <a:t>p</a:t>
            </a:r>
            <a:r>
              <a:rPr lang="en-US" sz="2800" dirty="0" smtClean="0"/>
              <a:t>rimitive” equation system (PDEs)</a:t>
            </a:r>
            <a:br>
              <a:rPr lang="en-US" sz="2800" dirty="0" smtClean="0"/>
            </a:br>
            <a:r>
              <a:rPr lang="en-US" sz="2800" dirty="0" smtClean="0"/>
              <a:t> on a spherical geometry + parametrized processes</a:t>
            </a:r>
            <a:endParaRPr lang="en-U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93" y="2241621"/>
            <a:ext cx="3246400" cy="29452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389" y="2801555"/>
            <a:ext cx="2836241" cy="25275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62" y="5415396"/>
            <a:ext cx="1164768" cy="5671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935" y="5079275"/>
            <a:ext cx="2214907" cy="153197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17193" y="2087424"/>
            <a:ext cx="5616277" cy="465268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174258" y="1718092"/>
            <a:ext cx="167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Dynamical Core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1290" y="2150299"/>
            <a:ext cx="1668728" cy="4688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357" y="2733414"/>
            <a:ext cx="1930760" cy="26203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8825" y="2995445"/>
            <a:ext cx="1020545" cy="2551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6321" y="3250581"/>
            <a:ext cx="1944551" cy="5792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9630" y="3871670"/>
            <a:ext cx="1130874" cy="1999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98825" y="4029012"/>
            <a:ext cx="1434279" cy="3309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98825" y="4360000"/>
            <a:ext cx="1399801" cy="27582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98825" y="4665580"/>
            <a:ext cx="1411350" cy="36269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10930" y="5066053"/>
            <a:ext cx="1387696" cy="32327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23548" y="5457844"/>
            <a:ext cx="1789812" cy="2365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59630" y="5694383"/>
            <a:ext cx="1340388" cy="6465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09302" y="6209487"/>
            <a:ext cx="1985128" cy="26287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22887" y="2136616"/>
            <a:ext cx="1766090" cy="33575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87864" y="2502942"/>
            <a:ext cx="1908528" cy="23251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87064" y="2754946"/>
            <a:ext cx="1724457" cy="20344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665142" y="2995445"/>
            <a:ext cx="2828884" cy="34876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500018" y="3378468"/>
            <a:ext cx="3090459" cy="86222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634128" y="4305080"/>
            <a:ext cx="2945140" cy="5231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787064" y="4828230"/>
            <a:ext cx="2082911" cy="2615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713360" y="5164298"/>
            <a:ext cx="2063536" cy="31001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713360" y="5544219"/>
            <a:ext cx="3303594" cy="30032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 rot="16200000">
            <a:off x="8432481" y="6024821"/>
            <a:ext cx="508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…..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846631" y="2071380"/>
            <a:ext cx="3297370" cy="465268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998825" y="1664323"/>
            <a:ext cx="278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ub-grid  Parametrizations</a:t>
            </a:r>
            <a:endParaRPr lang="en-US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257151" y="5474313"/>
            <a:ext cx="1447800" cy="3048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874625" y="5777510"/>
            <a:ext cx="31242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6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85" y="274638"/>
            <a:ext cx="8805107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Spatial discretization:</a:t>
            </a:r>
            <a:br>
              <a:rPr lang="en-US" sz="3200" dirty="0" smtClean="0"/>
            </a:br>
            <a:r>
              <a:rPr lang="en-US" sz="3200" dirty="0" smtClean="0"/>
              <a:t>Spectral representation </a:t>
            </a:r>
            <a:r>
              <a:rPr lang="en-US" sz="3200" dirty="0" err="1" smtClean="0"/>
              <a:t>w.r.t</a:t>
            </a:r>
            <a:r>
              <a:rPr lang="en-US" sz="3200" dirty="0" smtClean="0"/>
              <a:t>. Spherical Harmonics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31470" y="1499601"/>
            <a:ext cx="4452166" cy="415117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Spherical geometry: straightforwardly treated by spectral representation 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By the use of spherical harmonics expansion, differentiation becomes algebraic operation to the coefficients</a:t>
            </a:r>
          </a:p>
          <a:p>
            <a:r>
              <a:rPr lang="en-US" dirty="0" smtClean="0"/>
              <a:t>e.g. </a:t>
            </a:r>
            <a:r>
              <a:rPr lang="en-US" dirty="0" err="1" smtClean="0"/>
              <a:t>Laplacian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79" y="2500342"/>
            <a:ext cx="4601289" cy="13289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79" y="5514311"/>
            <a:ext cx="4281494" cy="606545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79" y="6120856"/>
            <a:ext cx="3485609" cy="5279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4499" y="2186993"/>
            <a:ext cx="1630966" cy="13860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1857" y="2186993"/>
            <a:ext cx="1586435" cy="14027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4498" y="4072886"/>
            <a:ext cx="1614266" cy="14027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7332" y="4072886"/>
            <a:ext cx="1697762" cy="1347077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910" y="1769574"/>
            <a:ext cx="1303163" cy="417419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332" y="1769574"/>
            <a:ext cx="1313167" cy="420624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910" y="5498924"/>
            <a:ext cx="1313167" cy="420624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332" y="5492884"/>
            <a:ext cx="1281901" cy="4206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34499" y="6221456"/>
            <a:ext cx="3582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images taken from</a:t>
            </a:r>
          </a:p>
          <a:p>
            <a:r>
              <a:rPr lang="en-US" sz="1400" dirty="0" smtClean="0"/>
              <a:t> http://</a:t>
            </a:r>
            <a:r>
              <a:rPr lang="en-US" sz="1400" dirty="0" err="1" smtClean="0"/>
              <a:t>en.wikipedia.org</a:t>
            </a:r>
            <a:r>
              <a:rPr lang="en-US" sz="1400" dirty="0" smtClean="0"/>
              <a:t>/</a:t>
            </a:r>
            <a:r>
              <a:rPr lang="en-US" sz="1400" dirty="0" err="1" smtClean="0"/>
              <a:t>Spherical_harmonics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8719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AGCM: SPEEDY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Output</a:t>
            </a:r>
          </a:p>
          <a:p>
            <a:r>
              <a:rPr lang="en-US" dirty="0" smtClean="0"/>
              <a:t> = (simulated) Global Weather or Climate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4" y="3557007"/>
            <a:ext cx="4794590" cy="2662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331" y="3556567"/>
            <a:ext cx="4855678" cy="26697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78322" y="6180264"/>
            <a:ext cx="6008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Images cited from http</a:t>
            </a:r>
            <a:r>
              <a:rPr lang="en-US" sz="1400" dirty="0"/>
              <a:t>://</a:t>
            </a:r>
            <a:r>
              <a:rPr lang="en-US" sz="1400" dirty="0" err="1"/>
              <a:t>users.ictp.it</a:t>
            </a:r>
            <a:r>
              <a:rPr lang="en-US" sz="1400" dirty="0"/>
              <a:t>/~</a:t>
            </a:r>
            <a:r>
              <a:rPr lang="en-US" sz="1400" dirty="0" err="1"/>
              <a:t>kucharsk</a:t>
            </a:r>
            <a:r>
              <a:rPr lang="en-US" sz="1400" dirty="0"/>
              <a:t>/speedy8_clim_v41.html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2562" y="3004756"/>
            <a:ext cx="2930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Simulated Winter Precipitation (rain fall)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76278" y="3011475"/>
            <a:ext cx="2930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Observed Winter Precipitation (rain fall)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54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AGCM: SPEEDY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871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Language: Fortran77</a:t>
            </a:r>
          </a:p>
          <a:p>
            <a:r>
              <a:rPr lang="en-US" dirty="0" smtClean="0"/>
              <a:t>Platform: Any machine which supports Fortan77 compiler (a Linux server will be used in this study)</a:t>
            </a:r>
          </a:p>
          <a:p>
            <a:r>
              <a:rPr lang="en-US" dirty="0" smtClean="0"/>
              <a:t>Code statistics:  </a:t>
            </a:r>
            <a:r>
              <a:rPr lang="en-US" dirty="0" smtClean="0">
                <a:latin typeface="Symbol" charset="2"/>
                <a:cs typeface="Symbol" charset="2"/>
              </a:rPr>
              <a:t>~</a:t>
            </a:r>
            <a:r>
              <a:rPr lang="en-US" dirty="0" smtClean="0"/>
              <a:t>10,000 lines, 73 files</a:t>
            </a:r>
          </a:p>
          <a:p>
            <a:r>
              <a:rPr lang="en-US" dirty="0" smtClean="0"/>
              <a:t># predicted variables: </a:t>
            </a:r>
            <a:r>
              <a:rPr lang="en-US" dirty="0" smtClean="0">
                <a:latin typeface="Symbol" charset="2"/>
                <a:cs typeface="Symbol" charset="2"/>
              </a:rPr>
              <a:t>~ O(10</a:t>
            </a:r>
            <a:r>
              <a:rPr lang="en-US" baseline="30000" dirty="0" smtClean="0">
                <a:latin typeface="Symbol" charset="2"/>
                <a:cs typeface="Symbol" charset="2"/>
              </a:rPr>
              <a:t>5</a:t>
            </a:r>
            <a:r>
              <a:rPr lang="en-US" dirty="0" smtClean="0">
                <a:latin typeface="Symbol" charset="2"/>
                <a:cs typeface="Symbol" charset="2"/>
              </a:rPr>
              <a:t>)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Implementation to be made:</a:t>
            </a:r>
            <a:endParaRPr lang="en-US" dirty="0"/>
          </a:p>
          <a:p>
            <a:r>
              <a:rPr lang="en-US" dirty="0" smtClean="0"/>
              <a:t>Add new subroutines for N-cycle schemes and 4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order </a:t>
            </a:r>
            <a:r>
              <a:rPr lang="en-US" dirty="0" err="1" smtClean="0"/>
              <a:t>Runge-Kutta</a:t>
            </a:r>
            <a:r>
              <a:rPr lang="en-US" dirty="0" smtClean="0"/>
              <a:t> scheme</a:t>
            </a:r>
          </a:p>
          <a:p>
            <a:pPr marL="0" indent="0">
              <a:buNone/>
            </a:pPr>
            <a:r>
              <a:rPr lang="en-US" dirty="0" smtClean="0"/>
              <a:t>(for validation)</a:t>
            </a:r>
          </a:p>
          <a:p>
            <a:r>
              <a:rPr lang="en-US" dirty="0" smtClean="0"/>
              <a:t>Add an Option to Switch-off Physical Parameterizations</a:t>
            </a:r>
          </a:p>
          <a:p>
            <a:r>
              <a:rPr lang="en-US" dirty="0" smtClean="0"/>
              <a:t>Add an Option to run with flat orography</a:t>
            </a:r>
          </a:p>
        </p:txBody>
      </p:sp>
    </p:spTree>
    <p:extLst>
      <p:ext uri="{BB962C8B-B14F-4D97-AF65-F5344CB8AC3E}">
        <p14:creationId xmlns:p14="http://schemas.microsoft.com/office/powerpoint/2010/main" val="405917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Phase 1: Issues to be avoided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44762" cy="4525963"/>
          </a:xfrm>
        </p:spPr>
        <p:txBody>
          <a:bodyPr/>
          <a:lstStyle/>
          <a:p>
            <a:r>
              <a:rPr lang="en-US" dirty="0" smtClean="0"/>
              <a:t>Complications due to Physical Parameterizations: </a:t>
            </a:r>
          </a:p>
          <a:p>
            <a:r>
              <a:rPr lang="en-US" dirty="0" smtClean="0"/>
              <a:t>Physical parameterizations include discontinuous processes (such as “if”-branches).</a:t>
            </a:r>
          </a:p>
          <a:p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Avoid complications by switching-off parameterizations in the validations</a:t>
            </a:r>
          </a:p>
          <a:p>
            <a:endParaRPr lang="en-US" dirty="0">
              <a:ea typeface="Wingdings"/>
              <a:cs typeface="Wingdings"/>
              <a:sym typeface="Wingding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95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Phase 1: Validation and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849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Compare the new code with the original code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Switch-off </a:t>
            </a:r>
            <a:r>
              <a:rPr lang="en-US" dirty="0" err="1" smtClean="0"/>
              <a:t>parametrizations</a:t>
            </a:r>
            <a:r>
              <a:rPr lang="en-US" dirty="0" smtClean="0"/>
              <a:t>, remove orography (mountains), and perform </a:t>
            </a:r>
            <a:r>
              <a:rPr lang="en-US" b="1" dirty="0" err="1" smtClean="0">
                <a:solidFill>
                  <a:srgbClr val="FF0000"/>
                </a:solidFill>
              </a:rPr>
              <a:t>Jablonowski</a:t>
            </a:r>
            <a:r>
              <a:rPr lang="en-US" b="1" dirty="0" smtClean="0">
                <a:solidFill>
                  <a:srgbClr val="FF0000"/>
                </a:solidFill>
              </a:rPr>
              <a:t>-Williamson dynamical core tests </a:t>
            </a:r>
            <a:r>
              <a:rPr lang="en-US" dirty="0" smtClean="0"/>
              <a:t>(</a:t>
            </a:r>
            <a:r>
              <a:rPr lang="en-US" dirty="0" err="1" smtClean="0"/>
              <a:t>Jablonowski</a:t>
            </a:r>
            <a:r>
              <a:rPr lang="en-US" dirty="0" smtClean="0"/>
              <a:t> 2006):</a:t>
            </a:r>
          </a:p>
          <a:p>
            <a:pPr marL="514350" indent="-514350">
              <a:buAutoNum type="arabicPeriod"/>
            </a:pPr>
            <a:r>
              <a:rPr lang="en-US" dirty="0" smtClean="0"/>
              <a:t>Steady-state test case:  start from steady-state initial condition, and see if the model can maintain that state.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Baroclinic</a:t>
            </a:r>
            <a:r>
              <a:rPr lang="en-US" dirty="0" smtClean="0"/>
              <a:t> wave test case:  run the model from a specified initial condition. Analytical solution does not exist, but a reference solution (with uncertainty range) is available.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7609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Phase 1: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Reference Solutions for </a:t>
            </a:r>
            <a:r>
              <a:rPr lang="en-US" dirty="0"/>
              <a:t>the </a:t>
            </a:r>
            <a:r>
              <a:rPr lang="en-US" dirty="0" err="1"/>
              <a:t>Jablonowski</a:t>
            </a:r>
            <a:r>
              <a:rPr lang="en-US" dirty="0"/>
              <a:t>-Williamson </a:t>
            </a:r>
            <a:r>
              <a:rPr lang="en-US" dirty="0" err="1" smtClean="0"/>
              <a:t>Baroclinic</a:t>
            </a:r>
            <a:r>
              <a:rPr lang="en-US" dirty="0" smtClean="0"/>
              <a:t> wave test case</a:t>
            </a:r>
          </a:p>
          <a:p>
            <a:r>
              <a:rPr lang="en-US" dirty="0" smtClean="0"/>
              <a:t>available from the University of Michigan website</a:t>
            </a:r>
          </a:p>
          <a:p>
            <a:r>
              <a:rPr lang="en-US" sz="2000" dirty="0"/>
              <a:t>http://esse.engin.umich.edu/groups/admg/</a:t>
            </a:r>
            <a:r>
              <a:rPr lang="en-US" sz="2000" dirty="0" err="1" smtClean="0"/>
              <a:t>ASP_Colloquium.php</a:t>
            </a:r>
            <a:endParaRPr lang="en-US" sz="2000" dirty="0" smtClean="0"/>
          </a:p>
          <a:p>
            <a:r>
              <a:rPr lang="en-US" sz="2000" dirty="0"/>
              <a:t>http://www-</a:t>
            </a:r>
            <a:r>
              <a:rPr lang="en-US" sz="2000" dirty="0" err="1"/>
              <a:t>personal.umich.edu</a:t>
            </a:r>
            <a:r>
              <a:rPr lang="en-US" sz="2000" dirty="0"/>
              <a:t>/~</a:t>
            </a:r>
            <a:r>
              <a:rPr lang="en-US" sz="2000" dirty="0" err="1"/>
              <a:t>cjablono</a:t>
            </a:r>
            <a:r>
              <a:rPr lang="en-US" sz="2000" dirty="0"/>
              <a:t>/</a:t>
            </a:r>
            <a:r>
              <a:rPr lang="en-US" sz="2000" dirty="0" err="1" smtClean="0"/>
              <a:t>dycore_test_suite.html</a:t>
            </a:r>
            <a:endParaRPr lang="en-US" sz="2000" dirty="0" smtClean="0"/>
          </a:p>
          <a:p>
            <a:endParaRPr lang="en-US" dirty="0" smtClean="0"/>
          </a:p>
          <a:p>
            <a:r>
              <a:rPr lang="en-US" dirty="0" smtClean="0"/>
              <a:t>Generated from 4 high-resolution models </a:t>
            </a:r>
            <a:r>
              <a:rPr lang="en-US" dirty="0"/>
              <a:t>(approx. 50km mesh) </a:t>
            </a:r>
            <a:endParaRPr lang="en-US" dirty="0" smtClean="0"/>
          </a:p>
          <a:p>
            <a:r>
              <a:rPr lang="en-US" dirty="0" smtClean="0"/>
              <a:t>Uncertainty estimate evaluated as the difference among those high-resolution models is also available.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73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Phase 1: </a:t>
            </a:r>
            <a:r>
              <a:rPr lang="en-US" dirty="0" smtClean="0"/>
              <a:t>Validation (detail)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Run the models, with the original</a:t>
            </a:r>
            <a:r>
              <a:rPr lang="en-US" dirty="0"/>
              <a:t> </a:t>
            </a:r>
            <a:r>
              <a:rPr lang="en-US" dirty="0" smtClean="0"/>
              <a:t>scheme (Leap-Frog) and the new schemes (</a:t>
            </a:r>
            <a:r>
              <a:rPr lang="en-US" dirty="0" err="1" smtClean="0"/>
              <a:t>Runge-Kutta</a:t>
            </a:r>
            <a:r>
              <a:rPr lang="en-US" dirty="0" smtClean="0"/>
              <a:t> 4</a:t>
            </a:r>
            <a:r>
              <a:rPr lang="en-US" baseline="30000" dirty="0" smtClean="0"/>
              <a:t>th</a:t>
            </a:r>
            <a:r>
              <a:rPr lang="en-US" dirty="0" smtClean="0"/>
              <a:t> and Lorenz </a:t>
            </a:r>
            <a:r>
              <a:rPr lang="en-US" i="1" dirty="0" smtClean="0"/>
              <a:t>N</a:t>
            </a:r>
            <a:r>
              <a:rPr lang="en-US" dirty="0" smtClean="0"/>
              <a:t>-cycle), from the specified initial condition.</a:t>
            </a:r>
          </a:p>
          <a:p>
            <a:pPr marL="514350" indent="-514350">
              <a:buAutoNum type="arabicPeriod"/>
            </a:pPr>
            <a:endParaRPr lang="en-US" sz="900" dirty="0" smtClean="0"/>
          </a:p>
          <a:p>
            <a:pPr marL="514350" indent="-514350">
              <a:buAutoNum type="arabicPeriod"/>
            </a:pPr>
            <a:r>
              <a:rPr lang="en-US" dirty="0" smtClean="0"/>
              <a:t>Compute RMS difference of the surface pressure with respect to the reference solution.</a:t>
            </a:r>
          </a:p>
          <a:p>
            <a:pPr marL="0" indent="0" algn="ctr">
              <a:buNone/>
            </a:pPr>
            <a:endParaRPr lang="en-US" sz="900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If the new schemes are no further to the reference solution than to the original scheme, we can conclude that the implementation is successful.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2600" dirty="0"/>
              <a:t>        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639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Plot the RMS </a:t>
            </a:r>
            <a:r>
              <a:rPr lang="en-US" dirty="0"/>
              <a:t>difference ||</a:t>
            </a:r>
            <a:r>
              <a:rPr lang="en-US" i="1" dirty="0"/>
              <a:t>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s</a:t>
            </a:r>
            <a:r>
              <a:rPr lang="en-US" i="1" dirty="0" smtClean="0"/>
              <a:t>–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s</a:t>
            </a:r>
            <a:r>
              <a:rPr lang="en-US" i="1" baseline="30000" dirty="0" err="1" smtClean="0"/>
              <a:t>REF</a:t>
            </a:r>
            <a:r>
              <a:rPr lang="en-US" dirty="0" smtClean="0"/>
              <a:t>|</a:t>
            </a:r>
            <a:r>
              <a:rPr lang="en-US" dirty="0"/>
              <a:t>|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299882"/>
            <a:ext cx="4040188" cy="87499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If the plot looks like below:</a:t>
            </a:r>
          </a:p>
          <a:p>
            <a:pPr algn="ctr"/>
            <a:r>
              <a:rPr lang="en-US" dirty="0" smtClean="0"/>
              <a:t>Success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729" r="1729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462461"/>
            <a:ext cx="4041775" cy="757237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If </a:t>
            </a:r>
            <a:r>
              <a:rPr lang="en-US" dirty="0"/>
              <a:t>the plot looks like below:</a:t>
            </a:r>
          </a:p>
          <a:p>
            <a:pPr algn="ctr"/>
            <a:r>
              <a:rPr lang="en-US" dirty="0" smtClean="0"/>
              <a:t>Failure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79996" y="2771896"/>
            <a:ext cx="1245660" cy="10745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l="1710" r="1710"/>
          <a:stretch>
            <a:fillRect/>
          </a:stretch>
        </p:blipFill>
        <p:spPr/>
      </p:pic>
      <p:sp>
        <p:nvSpPr>
          <p:cNvPr id="11" name="Rectangle 10"/>
          <p:cNvSpPr/>
          <p:nvPr/>
        </p:nvSpPr>
        <p:spPr>
          <a:xfrm>
            <a:off x="5641220" y="2771896"/>
            <a:ext cx="1245660" cy="10745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270000" y="2764118"/>
            <a:ext cx="1314824" cy="2076823"/>
          </a:xfrm>
          <a:custGeom>
            <a:avLst/>
            <a:gdLst>
              <a:gd name="connsiteX0" fmla="*/ 0 w 1314824"/>
              <a:gd name="connsiteY0" fmla="*/ 2076823 h 2076823"/>
              <a:gd name="connsiteX1" fmla="*/ 0 w 1314824"/>
              <a:gd name="connsiteY1" fmla="*/ 2076823 h 2076823"/>
              <a:gd name="connsiteX2" fmla="*/ 59765 w 1314824"/>
              <a:gd name="connsiteY2" fmla="*/ 1957294 h 2076823"/>
              <a:gd name="connsiteX3" fmla="*/ 89647 w 1314824"/>
              <a:gd name="connsiteY3" fmla="*/ 1912470 h 2076823"/>
              <a:gd name="connsiteX4" fmla="*/ 149412 w 1314824"/>
              <a:gd name="connsiteY4" fmla="*/ 1822823 h 2076823"/>
              <a:gd name="connsiteX5" fmla="*/ 209176 w 1314824"/>
              <a:gd name="connsiteY5" fmla="*/ 1703294 h 2076823"/>
              <a:gd name="connsiteX6" fmla="*/ 239059 w 1314824"/>
              <a:gd name="connsiteY6" fmla="*/ 1613647 h 2076823"/>
              <a:gd name="connsiteX7" fmla="*/ 268941 w 1314824"/>
              <a:gd name="connsiteY7" fmla="*/ 1494117 h 2076823"/>
              <a:gd name="connsiteX8" fmla="*/ 298824 w 1314824"/>
              <a:gd name="connsiteY8" fmla="*/ 1449294 h 2076823"/>
              <a:gd name="connsiteX9" fmla="*/ 313765 w 1314824"/>
              <a:gd name="connsiteY9" fmla="*/ 1404470 h 2076823"/>
              <a:gd name="connsiteX10" fmla="*/ 328706 w 1314824"/>
              <a:gd name="connsiteY10" fmla="*/ 1344706 h 2076823"/>
              <a:gd name="connsiteX11" fmla="*/ 358588 w 1314824"/>
              <a:gd name="connsiteY11" fmla="*/ 1314823 h 2076823"/>
              <a:gd name="connsiteX12" fmla="*/ 418353 w 1314824"/>
              <a:gd name="connsiteY12" fmla="*/ 1105647 h 2076823"/>
              <a:gd name="connsiteX13" fmla="*/ 463176 w 1314824"/>
              <a:gd name="connsiteY13" fmla="*/ 1075764 h 2076823"/>
              <a:gd name="connsiteX14" fmla="*/ 508000 w 1314824"/>
              <a:gd name="connsiteY14" fmla="*/ 956235 h 2076823"/>
              <a:gd name="connsiteX15" fmla="*/ 567765 w 1314824"/>
              <a:gd name="connsiteY15" fmla="*/ 836706 h 2076823"/>
              <a:gd name="connsiteX16" fmla="*/ 612588 w 1314824"/>
              <a:gd name="connsiteY16" fmla="*/ 717176 h 2076823"/>
              <a:gd name="connsiteX17" fmla="*/ 642471 w 1314824"/>
              <a:gd name="connsiteY17" fmla="*/ 687294 h 2076823"/>
              <a:gd name="connsiteX18" fmla="*/ 717176 w 1314824"/>
              <a:gd name="connsiteY18" fmla="*/ 567764 h 2076823"/>
              <a:gd name="connsiteX19" fmla="*/ 806824 w 1314824"/>
              <a:gd name="connsiteY19" fmla="*/ 463176 h 2076823"/>
              <a:gd name="connsiteX20" fmla="*/ 851647 w 1314824"/>
              <a:gd name="connsiteY20" fmla="*/ 433294 h 2076823"/>
              <a:gd name="connsiteX21" fmla="*/ 911412 w 1314824"/>
              <a:gd name="connsiteY21" fmla="*/ 373529 h 2076823"/>
              <a:gd name="connsiteX22" fmla="*/ 971176 w 1314824"/>
              <a:gd name="connsiteY22" fmla="*/ 328706 h 2076823"/>
              <a:gd name="connsiteX23" fmla="*/ 1045882 w 1314824"/>
              <a:gd name="connsiteY23" fmla="*/ 268941 h 2076823"/>
              <a:gd name="connsiteX24" fmla="*/ 1165412 w 1314824"/>
              <a:gd name="connsiteY24" fmla="*/ 119529 h 2076823"/>
              <a:gd name="connsiteX25" fmla="*/ 1255059 w 1314824"/>
              <a:gd name="connsiteY25" fmla="*/ 59764 h 2076823"/>
              <a:gd name="connsiteX26" fmla="*/ 1314824 w 1314824"/>
              <a:gd name="connsiteY26" fmla="*/ 0 h 207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14824" h="2076823">
                <a:moveTo>
                  <a:pt x="0" y="2076823"/>
                </a:moveTo>
                <a:lnTo>
                  <a:pt x="0" y="2076823"/>
                </a:lnTo>
                <a:cubicBezTo>
                  <a:pt x="19922" y="2036980"/>
                  <a:pt x="38434" y="1996401"/>
                  <a:pt x="59765" y="1957294"/>
                </a:cubicBezTo>
                <a:cubicBezTo>
                  <a:pt x="68364" y="1941530"/>
                  <a:pt x="80738" y="1928061"/>
                  <a:pt x="89647" y="1912470"/>
                </a:cubicBezTo>
                <a:cubicBezTo>
                  <a:pt x="137888" y="1828047"/>
                  <a:pt x="96152" y="1876083"/>
                  <a:pt x="149412" y="1822823"/>
                </a:cubicBezTo>
                <a:cubicBezTo>
                  <a:pt x="186099" y="1676072"/>
                  <a:pt x="132985" y="1855674"/>
                  <a:pt x="209176" y="1703294"/>
                </a:cubicBezTo>
                <a:cubicBezTo>
                  <a:pt x="223263" y="1675121"/>
                  <a:pt x="231420" y="1644205"/>
                  <a:pt x="239059" y="1613647"/>
                </a:cubicBezTo>
                <a:cubicBezTo>
                  <a:pt x="249020" y="1573804"/>
                  <a:pt x="246159" y="1528289"/>
                  <a:pt x="268941" y="1494117"/>
                </a:cubicBezTo>
                <a:lnTo>
                  <a:pt x="298824" y="1449294"/>
                </a:lnTo>
                <a:cubicBezTo>
                  <a:pt x="303804" y="1434353"/>
                  <a:pt x="309438" y="1419614"/>
                  <a:pt x="313765" y="1404470"/>
                </a:cubicBezTo>
                <a:cubicBezTo>
                  <a:pt x="319406" y="1384726"/>
                  <a:pt x="319523" y="1363073"/>
                  <a:pt x="328706" y="1344706"/>
                </a:cubicBezTo>
                <a:cubicBezTo>
                  <a:pt x="335006" y="1332106"/>
                  <a:pt x="348627" y="1324784"/>
                  <a:pt x="358588" y="1314823"/>
                </a:cubicBezTo>
                <a:cubicBezTo>
                  <a:pt x="367499" y="1270269"/>
                  <a:pt x="393957" y="1121911"/>
                  <a:pt x="418353" y="1105647"/>
                </a:cubicBezTo>
                <a:lnTo>
                  <a:pt x="463176" y="1075764"/>
                </a:lnTo>
                <a:cubicBezTo>
                  <a:pt x="488186" y="950722"/>
                  <a:pt x="459403" y="1045330"/>
                  <a:pt x="508000" y="956235"/>
                </a:cubicBezTo>
                <a:cubicBezTo>
                  <a:pt x="529331" y="917128"/>
                  <a:pt x="567765" y="836706"/>
                  <a:pt x="567765" y="836706"/>
                </a:cubicBezTo>
                <a:cubicBezTo>
                  <a:pt x="580904" y="784148"/>
                  <a:pt x="581336" y="764053"/>
                  <a:pt x="612588" y="717176"/>
                </a:cubicBezTo>
                <a:cubicBezTo>
                  <a:pt x="620402" y="705455"/>
                  <a:pt x="632510" y="697255"/>
                  <a:pt x="642471" y="687294"/>
                </a:cubicBezTo>
                <a:cubicBezTo>
                  <a:pt x="735885" y="500463"/>
                  <a:pt x="645839" y="656936"/>
                  <a:pt x="717176" y="567764"/>
                </a:cubicBezTo>
                <a:cubicBezTo>
                  <a:pt x="755797" y="519488"/>
                  <a:pt x="745172" y="504277"/>
                  <a:pt x="806824" y="463176"/>
                </a:cubicBezTo>
                <a:cubicBezTo>
                  <a:pt x="821765" y="453215"/>
                  <a:pt x="838013" y="444980"/>
                  <a:pt x="851647" y="433294"/>
                </a:cubicBezTo>
                <a:cubicBezTo>
                  <a:pt x="873038" y="414959"/>
                  <a:pt x="890209" y="392081"/>
                  <a:pt x="911412" y="373529"/>
                </a:cubicBezTo>
                <a:cubicBezTo>
                  <a:pt x="930152" y="357131"/>
                  <a:pt x="952046" y="344648"/>
                  <a:pt x="971176" y="328706"/>
                </a:cubicBezTo>
                <a:cubicBezTo>
                  <a:pt x="1056336" y="257739"/>
                  <a:pt x="935061" y="342821"/>
                  <a:pt x="1045882" y="268941"/>
                </a:cubicBezTo>
                <a:cubicBezTo>
                  <a:pt x="1077852" y="220987"/>
                  <a:pt x="1114316" y="153593"/>
                  <a:pt x="1165412" y="119529"/>
                </a:cubicBezTo>
                <a:lnTo>
                  <a:pt x="1255059" y="59764"/>
                </a:lnTo>
                <a:cubicBezTo>
                  <a:pt x="1291119" y="5675"/>
                  <a:pt x="1268880" y="22971"/>
                  <a:pt x="1314824" y="0"/>
                </a:cubicBezTo>
              </a:path>
            </a:pathLst>
          </a:custGeom>
          <a:ln w="50800">
            <a:solidFill>
              <a:srgbClr val="FF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accent2"/>
                </a:solidFill>
              </a:ln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284941" y="2713034"/>
            <a:ext cx="2422370" cy="2127907"/>
          </a:xfrm>
          <a:custGeom>
            <a:avLst/>
            <a:gdLst>
              <a:gd name="connsiteX0" fmla="*/ 0 w 2422370"/>
              <a:gd name="connsiteY0" fmla="*/ 2127907 h 2127907"/>
              <a:gd name="connsiteX1" fmla="*/ 0 w 2422370"/>
              <a:gd name="connsiteY1" fmla="*/ 2127907 h 2127907"/>
              <a:gd name="connsiteX2" fmla="*/ 179294 w 2422370"/>
              <a:gd name="connsiteY2" fmla="*/ 2098025 h 2127907"/>
              <a:gd name="connsiteX3" fmla="*/ 209177 w 2422370"/>
              <a:gd name="connsiteY3" fmla="*/ 2068142 h 2127907"/>
              <a:gd name="connsiteX4" fmla="*/ 254000 w 2422370"/>
              <a:gd name="connsiteY4" fmla="*/ 1978495 h 2127907"/>
              <a:gd name="connsiteX5" fmla="*/ 298824 w 2422370"/>
              <a:gd name="connsiteY5" fmla="*/ 1948613 h 2127907"/>
              <a:gd name="connsiteX6" fmla="*/ 358588 w 2422370"/>
              <a:gd name="connsiteY6" fmla="*/ 1903790 h 2127907"/>
              <a:gd name="connsiteX7" fmla="*/ 448235 w 2422370"/>
              <a:gd name="connsiteY7" fmla="*/ 1814142 h 2127907"/>
              <a:gd name="connsiteX8" fmla="*/ 493059 w 2422370"/>
              <a:gd name="connsiteY8" fmla="*/ 1784260 h 2127907"/>
              <a:gd name="connsiteX9" fmla="*/ 627530 w 2422370"/>
              <a:gd name="connsiteY9" fmla="*/ 1679672 h 2127907"/>
              <a:gd name="connsiteX10" fmla="*/ 657412 w 2422370"/>
              <a:gd name="connsiteY10" fmla="*/ 1634848 h 2127907"/>
              <a:gd name="connsiteX11" fmla="*/ 672353 w 2422370"/>
              <a:gd name="connsiteY11" fmla="*/ 1575084 h 2127907"/>
              <a:gd name="connsiteX12" fmla="*/ 732118 w 2422370"/>
              <a:gd name="connsiteY12" fmla="*/ 1515319 h 2127907"/>
              <a:gd name="connsiteX13" fmla="*/ 791883 w 2422370"/>
              <a:gd name="connsiteY13" fmla="*/ 1425672 h 2127907"/>
              <a:gd name="connsiteX14" fmla="*/ 851647 w 2422370"/>
              <a:gd name="connsiteY14" fmla="*/ 1336025 h 2127907"/>
              <a:gd name="connsiteX15" fmla="*/ 896471 w 2422370"/>
              <a:gd name="connsiteY15" fmla="*/ 1321084 h 2127907"/>
              <a:gd name="connsiteX16" fmla="*/ 1001059 w 2422370"/>
              <a:gd name="connsiteY16" fmla="*/ 1201554 h 2127907"/>
              <a:gd name="connsiteX17" fmla="*/ 1030941 w 2422370"/>
              <a:gd name="connsiteY17" fmla="*/ 1156731 h 2127907"/>
              <a:gd name="connsiteX18" fmla="*/ 1075765 w 2422370"/>
              <a:gd name="connsiteY18" fmla="*/ 1126848 h 2127907"/>
              <a:gd name="connsiteX19" fmla="*/ 1090706 w 2422370"/>
              <a:gd name="connsiteY19" fmla="*/ 1082025 h 2127907"/>
              <a:gd name="connsiteX20" fmla="*/ 1165412 w 2422370"/>
              <a:gd name="connsiteY20" fmla="*/ 1022260 h 2127907"/>
              <a:gd name="connsiteX21" fmla="*/ 1210235 w 2422370"/>
              <a:gd name="connsiteY21" fmla="*/ 962495 h 2127907"/>
              <a:gd name="connsiteX22" fmla="*/ 1240118 w 2422370"/>
              <a:gd name="connsiteY22" fmla="*/ 917672 h 2127907"/>
              <a:gd name="connsiteX23" fmla="*/ 1284941 w 2422370"/>
              <a:gd name="connsiteY23" fmla="*/ 887790 h 2127907"/>
              <a:gd name="connsiteX24" fmla="*/ 1314824 w 2422370"/>
              <a:gd name="connsiteY24" fmla="*/ 857907 h 2127907"/>
              <a:gd name="connsiteX25" fmla="*/ 1389530 w 2422370"/>
              <a:gd name="connsiteY25" fmla="*/ 753319 h 2127907"/>
              <a:gd name="connsiteX26" fmla="*/ 1419412 w 2422370"/>
              <a:gd name="connsiteY26" fmla="*/ 708495 h 2127907"/>
              <a:gd name="connsiteX27" fmla="*/ 1524000 w 2422370"/>
              <a:gd name="connsiteY27" fmla="*/ 603907 h 2127907"/>
              <a:gd name="connsiteX28" fmla="*/ 1598706 w 2422370"/>
              <a:gd name="connsiteY28" fmla="*/ 529201 h 2127907"/>
              <a:gd name="connsiteX29" fmla="*/ 1673412 w 2422370"/>
              <a:gd name="connsiteY29" fmla="*/ 469437 h 2127907"/>
              <a:gd name="connsiteX30" fmla="*/ 1703294 w 2422370"/>
              <a:gd name="connsiteY30" fmla="*/ 424613 h 2127907"/>
              <a:gd name="connsiteX31" fmla="*/ 1837765 w 2422370"/>
              <a:gd name="connsiteY31" fmla="*/ 349907 h 2127907"/>
              <a:gd name="connsiteX32" fmla="*/ 1942353 w 2422370"/>
              <a:gd name="connsiteY32" fmla="*/ 275201 h 2127907"/>
              <a:gd name="connsiteX33" fmla="*/ 2076824 w 2422370"/>
              <a:gd name="connsiteY33" fmla="*/ 185554 h 2127907"/>
              <a:gd name="connsiteX34" fmla="*/ 2121647 w 2422370"/>
              <a:gd name="connsiteY34" fmla="*/ 155672 h 2127907"/>
              <a:gd name="connsiteX35" fmla="*/ 2166471 w 2422370"/>
              <a:gd name="connsiteY35" fmla="*/ 140731 h 2127907"/>
              <a:gd name="connsiteX36" fmla="*/ 2241177 w 2422370"/>
              <a:gd name="connsiteY36" fmla="*/ 95907 h 2127907"/>
              <a:gd name="connsiteX37" fmla="*/ 2286000 w 2422370"/>
              <a:gd name="connsiteY37" fmla="*/ 66025 h 2127907"/>
              <a:gd name="connsiteX38" fmla="*/ 2315883 w 2422370"/>
              <a:gd name="connsiteY38" fmla="*/ 36142 h 2127907"/>
              <a:gd name="connsiteX39" fmla="*/ 2375647 w 2422370"/>
              <a:gd name="connsiteY39" fmla="*/ 21201 h 2127907"/>
              <a:gd name="connsiteX40" fmla="*/ 2420471 w 2422370"/>
              <a:gd name="connsiteY40" fmla="*/ 6260 h 2127907"/>
              <a:gd name="connsiteX41" fmla="*/ 2360706 w 2422370"/>
              <a:gd name="connsiteY41" fmla="*/ 6260 h 212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22370" h="2127907">
                <a:moveTo>
                  <a:pt x="0" y="2127907"/>
                </a:moveTo>
                <a:lnTo>
                  <a:pt x="0" y="2127907"/>
                </a:lnTo>
                <a:cubicBezTo>
                  <a:pt x="13282" y="2126431"/>
                  <a:pt x="139472" y="2121918"/>
                  <a:pt x="179294" y="2098025"/>
                </a:cubicBezTo>
                <a:cubicBezTo>
                  <a:pt x="191373" y="2090777"/>
                  <a:pt x="199216" y="2078103"/>
                  <a:pt x="209177" y="2068142"/>
                </a:cubicBezTo>
                <a:cubicBezTo>
                  <a:pt x="221329" y="2031687"/>
                  <a:pt x="225037" y="2007458"/>
                  <a:pt x="254000" y="1978495"/>
                </a:cubicBezTo>
                <a:cubicBezTo>
                  <a:pt x="266698" y="1965797"/>
                  <a:pt x="284212" y="1959050"/>
                  <a:pt x="298824" y="1948613"/>
                </a:cubicBezTo>
                <a:cubicBezTo>
                  <a:pt x="319087" y="1934139"/>
                  <a:pt x="340079" y="1920448"/>
                  <a:pt x="358588" y="1903790"/>
                </a:cubicBezTo>
                <a:cubicBezTo>
                  <a:pt x="390000" y="1875519"/>
                  <a:pt x="413072" y="1837583"/>
                  <a:pt x="448235" y="1814142"/>
                </a:cubicBezTo>
                <a:cubicBezTo>
                  <a:pt x="463176" y="1804181"/>
                  <a:pt x="479545" y="1796085"/>
                  <a:pt x="493059" y="1784260"/>
                </a:cubicBezTo>
                <a:cubicBezTo>
                  <a:pt x="613668" y="1678728"/>
                  <a:pt x="517196" y="1734838"/>
                  <a:pt x="627530" y="1679672"/>
                </a:cubicBezTo>
                <a:cubicBezTo>
                  <a:pt x="637491" y="1664731"/>
                  <a:pt x="650338" y="1651353"/>
                  <a:pt x="657412" y="1634848"/>
                </a:cubicBezTo>
                <a:cubicBezTo>
                  <a:pt x="665501" y="1615974"/>
                  <a:pt x="661470" y="1592497"/>
                  <a:pt x="672353" y="1575084"/>
                </a:cubicBezTo>
                <a:cubicBezTo>
                  <a:pt x="687285" y="1551193"/>
                  <a:pt x="716490" y="1538761"/>
                  <a:pt x="732118" y="1515319"/>
                </a:cubicBezTo>
                <a:lnTo>
                  <a:pt x="791883" y="1425672"/>
                </a:lnTo>
                <a:lnTo>
                  <a:pt x="851647" y="1336025"/>
                </a:lnTo>
                <a:lnTo>
                  <a:pt x="896471" y="1321084"/>
                </a:lnTo>
                <a:cubicBezTo>
                  <a:pt x="966196" y="1216496"/>
                  <a:pt x="926353" y="1251359"/>
                  <a:pt x="1001059" y="1201554"/>
                </a:cubicBezTo>
                <a:cubicBezTo>
                  <a:pt x="1011020" y="1186613"/>
                  <a:pt x="1018244" y="1169428"/>
                  <a:pt x="1030941" y="1156731"/>
                </a:cubicBezTo>
                <a:cubicBezTo>
                  <a:pt x="1043639" y="1144033"/>
                  <a:pt x="1064547" y="1140870"/>
                  <a:pt x="1075765" y="1126848"/>
                </a:cubicBezTo>
                <a:cubicBezTo>
                  <a:pt x="1085603" y="1114550"/>
                  <a:pt x="1082603" y="1095530"/>
                  <a:pt x="1090706" y="1082025"/>
                </a:cubicBezTo>
                <a:cubicBezTo>
                  <a:pt x="1104901" y="1058367"/>
                  <a:pt x="1145051" y="1035834"/>
                  <a:pt x="1165412" y="1022260"/>
                </a:cubicBezTo>
                <a:cubicBezTo>
                  <a:pt x="1180353" y="1002338"/>
                  <a:pt x="1195761" y="982759"/>
                  <a:pt x="1210235" y="962495"/>
                </a:cubicBezTo>
                <a:cubicBezTo>
                  <a:pt x="1220672" y="947883"/>
                  <a:pt x="1227420" y="930369"/>
                  <a:pt x="1240118" y="917672"/>
                </a:cubicBezTo>
                <a:cubicBezTo>
                  <a:pt x="1252815" y="904975"/>
                  <a:pt x="1270919" y="899008"/>
                  <a:pt x="1284941" y="887790"/>
                </a:cubicBezTo>
                <a:cubicBezTo>
                  <a:pt x="1295941" y="878990"/>
                  <a:pt x="1304863" y="867868"/>
                  <a:pt x="1314824" y="857907"/>
                </a:cubicBezTo>
                <a:cubicBezTo>
                  <a:pt x="1351887" y="746718"/>
                  <a:pt x="1294993" y="895128"/>
                  <a:pt x="1389530" y="753319"/>
                </a:cubicBezTo>
                <a:cubicBezTo>
                  <a:pt x="1399491" y="738378"/>
                  <a:pt x="1407399" y="721842"/>
                  <a:pt x="1419412" y="708495"/>
                </a:cubicBezTo>
                <a:cubicBezTo>
                  <a:pt x="1452394" y="671848"/>
                  <a:pt x="1524000" y="603907"/>
                  <a:pt x="1524000" y="603907"/>
                </a:cubicBezTo>
                <a:cubicBezTo>
                  <a:pt x="1554018" y="513853"/>
                  <a:pt x="1513493" y="600212"/>
                  <a:pt x="1598706" y="529201"/>
                </a:cubicBezTo>
                <a:cubicBezTo>
                  <a:pt x="1688814" y="454111"/>
                  <a:pt x="1566392" y="505110"/>
                  <a:pt x="1673412" y="469437"/>
                </a:cubicBezTo>
                <a:cubicBezTo>
                  <a:pt x="1683373" y="454496"/>
                  <a:pt x="1689780" y="436438"/>
                  <a:pt x="1703294" y="424613"/>
                </a:cubicBezTo>
                <a:cubicBezTo>
                  <a:pt x="1766526" y="369285"/>
                  <a:pt x="1776200" y="370428"/>
                  <a:pt x="1837765" y="349907"/>
                </a:cubicBezTo>
                <a:cubicBezTo>
                  <a:pt x="1916992" y="270680"/>
                  <a:pt x="1844025" y="334198"/>
                  <a:pt x="1942353" y="275201"/>
                </a:cubicBezTo>
                <a:cubicBezTo>
                  <a:pt x="1942379" y="275186"/>
                  <a:pt x="2054400" y="200503"/>
                  <a:pt x="2076824" y="185554"/>
                </a:cubicBezTo>
                <a:cubicBezTo>
                  <a:pt x="2091765" y="175593"/>
                  <a:pt x="2104612" y="161350"/>
                  <a:pt x="2121647" y="155672"/>
                </a:cubicBezTo>
                <a:lnTo>
                  <a:pt x="2166471" y="140731"/>
                </a:lnTo>
                <a:cubicBezTo>
                  <a:pt x="2224836" y="82364"/>
                  <a:pt x="2163594" y="134698"/>
                  <a:pt x="2241177" y="95907"/>
                </a:cubicBezTo>
                <a:cubicBezTo>
                  <a:pt x="2257238" y="87877"/>
                  <a:pt x="2271978" y="77243"/>
                  <a:pt x="2286000" y="66025"/>
                </a:cubicBezTo>
                <a:cubicBezTo>
                  <a:pt x="2297000" y="57225"/>
                  <a:pt x="2303283" y="42442"/>
                  <a:pt x="2315883" y="36142"/>
                </a:cubicBezTo>
                <a:cubicBezTo>
                  <a:pt x="2334250" y="26959"/>
                  <a:pt x="2355903" y="26842"/>
                  <a:pt x="2375647" y="21201"/>
                </a:cubicBezTo>
                <a:cubicBezTo>
                  <a:pt x="2390791" y="16874"/>
                  <a:pt x="2431608" y="17397"/>
                  <a:pt x="2420471" y="6260"/>
                </a:cubicBezTo>
                <a:cubicBezTo>
                  <a:pt x="2406384" y="-7827"/>
                  <a:pt x="2380628" y="6260"/>
                  <a:pt x="2360706" y="6260"/>
                </a:cubicBezTo>
              </a:path>
            </a:pathLst>
          </a:cu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0118" y="2662839"/>
            <a:ext cx="1299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Original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871695" y="3124504"/>
            <a:ext cx="1299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New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5626256" y="2833760"/>
            <a:ext cx="1245660" cy="10745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516260" y="2825982"/>
            <a:ext cx="1314824" cy="2076823"/>
          </a:xfrm>
          <a:custGeom>
            <a:avLst/>
            <a:gdLst>
              <a:gd name="connsiteX0" fmla="*/ 0 w 1314824"/>
              <a:gd name="connsiteY0" fmla="*/ 2076823 h 2076823"/>
              <a:gd name="connsiteX1" fmla="*/ 0 w 1314824"/>
              <a:gd name="connsiteY1" fmla="*/ 2076823 h 2076823"/>
              <a:gd name="connsiteX2" fmla="*/ 59765 w 1314824"/>
              <a:gd name="connsiteY2" fmla="*/ 1957294 h 2076823"/>
              <a:gd name="connsiteX3" fmla="*/ 89647 w 1314824"/>
              <a:gd name="connsiteY3" fmla="*/ 1912470 h 2076823"/>
              <a:gd name="connsiteX4" fmla="*/ 149412 w 1314824"/>
              <a:gd name="connsiteY4" fmla="*/ 1822823 h 2076823"/>
              <a:gd name="connsiteX5" fmla="*/ 209176 w 1314824"/>
              <a:gd name="connsiteY5" fmla="*/ 1703294 h 2076823"/>
              <a:gd name="connsiteX6" fmla="*/ 239059 w 1314824"/>
              <a:gd name="connsiteY6" fmla="*/ 1613647 h 2076823"/>
              <a:gd name="connsiteX7" fmla="*/ 268941 w 1314824"/>
              <a:gd name="connsiteY7" fmla="*/ 1494117 h 2076823"/>
              <a:gd name="connsiteX8" fmla="*/ 298824 w 1314824"/>
              <a:gd name="connsiteY8" fmla="*/ 1449294 h 2076823"/>
              <a:gd name="connsiteX9" fmla="*/ 313765 w 1314824"/>
              <a:gd name="connsiteY9" fmla="*/ 1404470 h 2076823"/>
              <a:gd name="connsiteX10" fmla="*/ 328706 w 1314824"/>
              <a:gd name="connsiteY10" fmla="*/ 1344706 h 2076823"/>
              <a:gd name="connsiteX11" fmla="*/ 358588 w 1314824"/>
              <a:gd name="connsiteY11" fmla="*/ 1314823 h 2076823"/>
              <a:gd name="connsiteX12" fmla="*/ 418353 w 1314824"/>
              <a:gd name="connsiteY12" fmla="*/ 1105647 h 2076823"/>
              <a:gd name="connsiteX13" fmla="*/ 463176 w 1314824"/>
              <a:gd name="connsiteY13" fmla="*/ 1075764 h 2076823"/>
              <a:gd name="connsiteX14" fmla="*/ 508000 w 1314824"/>
              <a:gd name="connsiteY14" fmla="*/ 956235 h 2076823"/>
              <a:gd name="connsiteX15" fmla="*/ 567765 w 1314824"/>
              <a:gd name="connsiteY15" fmla="*/ 836706 h 2076823"/>
              <a:gd name="connsiteX16" fmla="*/ 612588 w 1314824"/>
              <a:gd name="connsiteY16" fmla="*/ 717176 h 2076823"/>
              <a:gd name="connsiteX17" fmla="*/ 642471 w 1314824"/>
              <a:gd name="connsiteY17" fmla="*/ 687294 h 2076823"/>
              <a:gd name="connsiteX18" fmla="*/ 717176 w 1314824"/>
              <a:gd name="connsiteY18" fmla="*/ 567764 h 2076823"/>
              <a:gd name="connsiteX19" fmla="*/ 806824 w 1314824"/>
              <a:gd name="connsiteY19" fmla="*/ 463176 h 2076823"/>
              <a:gd name="connsiteX20" fmla="*/ 851647 w 1314824"/>
              <a:gd name="connsiteY20" fmla="*/ 433294 h 2076823"/>
              <a:gd name="connsiteX21" fmla="*/ 911412 w 1314824"/>
              <a:gd name="connsiteY21" fmla="*/ 373529 h 2076823"/>
              <a:gd name="connsiteX22" fmla="*/ 971176 w 1314824"/>
              <a:gd name="connsiteY22" fmla="*/ 328706 h 2076823"/>
              <a:gd name="connsiteX23" fmla="*/ 1045882 w 1314824"/>
              <a:gd name="connsiteY23" fmla="*/ 268941 h 2076823"/>
              <a:gd name="connsiteX24" fmla="*/ 1165412 w 1314824"/>
              <a:gd name="connsiteY24" fmla="*/ 119529 h 2076823"/>
              <a:gd name="connsiteX25" fmla="*/ 1255059 w 1314824"/>
              <a:gd name="connsiteY25" fmla="*/ 59764 h 2076823"/>
              <a:gd name="connsiteX26" fmla="*/ 1314824 w 1314824"/>
              <a:gd name="connsiteY26" fmla="*/ 0 h 207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14824" h="2076823">
                <a:moveTo>
                  <a:pt x="0" y="2076823"/>
                </a:moveTo>
                <a:lnTo>
                  <a:pt x="0" y="2076823"/>
                </a:lnTo>
                <a:cubicBezTo>
                  <a:pt x="19922" y="2036980"/>
                  <a:pt x="38434" y="1996401"/>
                  <a:pt x="59765" y="1957294"/>
                </a:cubicBezTo>
                <a:cubicBezTo>
                  <a:pt x="68364" y="1941530"/>
                  <a:pt x="80738" y="1928061"/>
                  <a:pt x="89647" y="1912470"/>
                </a:cubicBezTo>
                <a:cubicBezTo>
                  <a:pt x="137888" y="1828047"/>
                  <a:pt x="96152" y="1876083"/>
                  <a:pt x="149412" y="1822823"/>
                </a:cubicBezTo>
                <a:cubicBezTo>
                  <a:pt x="186099" y="1676072"/>
                  <a:pt x="132985" y="1855674"/>
                  <a:pt x="209176" y="1703294"/>
                </a:cubicBezTo>
                <a:cubicBezTo>
                  <a:pt x="223263" y="1675121"/>
                  <a:pt x="231420" y="1644205"/>
                  <a:pt x="239059" y="1613647"/>
                </a:cubicBezTo>
                <a:cubicBezTo>
                  <a:pt x="249020" y="1573804"/>
                  <a:pt x="246159" y="1528289"/>
                  <a:pt x="268941" y="1494117"/>
                </a:cubicBezTo>
                <a:lnTo>
                  <a:pt x="298824" y="1449294"/>
                </a:lnTo>
                <a:cubicBezTo>
                  <a:pt x="303804" y="1434353"/>
                  <a:pt x="309438" y="1419614"/>
                  <a:pt x="313765" y="1404470"/>
                </a:cubicBezTo>
                <a:cubicBezTo>
                  <a:pt x="319406" y="1384726"/>
                  <a:pt x="319523" y="1363073"/>
                  <a:pt x="328706" y="1344706"/>
                </a:cubicBezTo>
                <a:cubicBezTo>
                  <a:pt x="335006" y="1332106"/>
                  <a:pt x="348627" y="1324784"/>
                  <a:pt x="358588" y="1314823"/>
                </a:cubicBezTo>
                <a:cubicBezTo>
                  <a:pt x="367499" y="1270269"/>
                  <a:pt x="393957" y="1121911"/>
                  <a:pt x="418353" y="1105647"/>
                </a:cubicBezTo>
                <a:lnTo>
                  <a:pt x="463176" y="1075764"/>
                </a:lnTo>
                <a:cubicBezTo>
                  <a:pt x="488186" y="950722"/>
                  <a:pt x="459403" y="1045330"/>
                  <a:pt x="508000" y="956235"/>
                </a:cubicBezTo>
                <a:cubicBezTo>
                  <a:pt x="529331" y="917128"/>
                  <a:pt x="567765" y="836706"/>
                  <a:pt x="567765" y="836706"/>
                </a:cubicBezTo>
                <a:cubicBezTo>
                  <a:pt x="580904" y="784148"/>
                  <a:pt x="581336" y="764053"/>
                  <a:pt x="612588" y="717176"/>
                </a:cubicBezTo>
                <a:cubicBezTo>
                  <a:pt x="620402" y="705455"/>
                  <a:pt x="632510" y="697255"/>
                  <a:pt x="642471" y="687294"/>
                </a:cubicBezTo>
                <a:cubicBezTo>
                  <a:pt x="735885" y="500463"/>
                  <a:pt x="645839" y="656936"/>
                  <a:pt x="717176" y="567764"/>
                </a:cubicBezTo>
                <a:cubicBezTo>
                  <a:pt x="755797" y="519488"/>
                  <a:pt x="745172" y="504277"/>
                  <a:pt x="806824" y="463176"/>
                </a:cubicBezTo>
                <a:cubicBezTo>
                  <a:pt x="821765" y="453215"/>
                  <a:pt x="838013" y="444980"/>
                  <a:pt x="851647" y="433294"/>
                </a:cubicBezTo>
                <a:cubicBezTo>
                  <a:pt x="873038" y="414959"/>
                  <a:pt x="890209" y="392081"/>
                  <a:pt x="911412" y="373529"/>
                </a:cubicBezTo>
                <a:cubicBezTo>
                  <a:pt x="930152" y="357131"/>
                  <a:pt x="952046" y="344648"/>
                  <a:pt x="971176" y="328706"/>
                </a:cubicBezTo>
                <a:cubicBezTo>
                  <a:pt x="1056336" y="257739"/>
                  <a:pt x="935061" y="342821"/>
                  <a:pt x="1045882" y="268941"/>
                </a:cubicBezTo>
                <a:cubicBezTo>
                  <a:pt x="1077852" y="220987"/>
                  <a:pt x="1114316" y="153593"/>
                  <a:pt x="1165412" y="119529"/>
                </a:cubicBezTo>
                <a:lnTo>
                  <a:pt x="1255059" y="59764"/>
                </a:lnTo>
                <a:cubicBezTo>
                  <a:pt x="1291119" y="5675"/>
                  <a:pt x="1268880" y="22971"/>
                  <a:pt x="1314824" y="0"/>
                </a:cubicBezTo>
              </a:path>
            </a:pathLst>
          </a:custGeom>
          <a:ln w="50800">
            <a:solidFill>
              <a:srgbClr val="FF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accent2"/>
                </a:solidFill>
              </a:ln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92025" y="3124504"/>
            <a:ext cx="1299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Original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471434" y="2689413"/>
            <a:ext cx="1299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New</a:t>
            </a:r>
            <a:endParaRPr lang="en-US" sz="2400" dirty="0"/>
          </a:p>
        </p:txBody>
      </p:sp>
      <p:sp>
        <p:nvSpPr>
          <p:cNvPr id="26" name="Freeform 25"/>
          <p:cNvSpPr/>
          <p:nvPr/>
        </p:nvSpPr>
        <p:spPr>
          <a:xfrm>
            <a:off x="5453529" y="2689372"/>
            <a:ext cx="911412" cy="2106746"/>
          </a:xfrm>
          <a:custGeom>
            <a:avLst/>
            <a:gdLst>
              <a:gd name="connsiteX0" fmla="*/ 0 w 911412"/>
              <a:gd name="connsiteY0" fmla="*/ 2106746 h 2106746"/>
              <a:gd name="connsiteX1" fmla="*/ 0 w 911412"/>
              <a:gd name="connsiteY1" fmla="*/ 2106746 h 2106746"/>
              <a:gd name="connsiteX2" fmla="*/ 14942 w 911412"/>
              <a:gd name="connsiteY2" fmla="*/ 1927452 h 2106746"/>
              <a:gd name="connsiteX3" fmla="*/ 29883 w 911412"/>
              <a:gd name="connsiteY3" fmla="*/ 1882628 h 2106746"/>
              <a:gd name="connsiteX4" fmla="*/ 44824 w 911412"/>
              <a:gd name="connsiteY4" fmla="*/ 1748157 h 2106746"/>
              <a:gd name="connsiteX5" fmla="*/ 74706 w 911412"/>
              <a:gd name="connsiteY5" fmla="*/ 1688393 h 2106746"/>
              <a:gd name="connsiteX6" fmla="*/ 104589 w 911412"/>
              <a:gd name="connsiteY6" fmla="*/ 1613687 h 2106746"/>
              <a:gd name="connsiteX7" fmla="*/ 119530 w 911412"/>
              <a:gd name="connsiteY7" fmla="*/ 1553922 h 2106746"/>
              <a:gd name="connsiteX8" fmla="*/ 149412 w 911412"/>
              <a:gd name="connsiteY8" fmla="*/ 1464275 h 2106746"/>
              <a:gd name="connsiteX9" fmla="*/ 164353 w 911412"/>
              <a:gd name="connsiteY9" fmla="*/ 1404510 h 2106746"/>
              <a:gd name="connsiteX10" fmla="*/ 239059 w 911412"/>
              <a:gd name="connsiteY10" fmla="*/ 1240157 h 2106746"/>
              <a:gd name="connsiteX11" fmla="*/ 268942 w 911412"/>
              <a:gd name="connsiteY11" fmla="*/ 1135569 h 2106746"/>
              <a:gd name="connsiteX12" fmla="*/ 283883 w 911412"/>
              <a:gd name="connsiteY12" fmla="*/ 1090746 h 2106746"/>
              <a:gd name="connsiteX13" fmla="*/ 313765 w 911412"/>
              <a:gd name="connsiteY13" fmla="*/ 1060863 h 2106746"/>
              <a:gd name="connsiteX14" fmla="*/ 343647 w 911412"/>
              <a:gd name="connsiteY14" fmla="*/ 956275 h 2106746"/>
              <a:gd name="connsiteX15" fmla="*/ 373530 w 911412"/>
              <a:gd name="connsiteY15" fmla="*/ 926393 h 2106746"/>
              <a:gd name="connsiteX16" fmla="*/ 418353 w 911412"/>
              <a:gd name="connsiteY16" fmla="*/ 821804 h 2106746"/>
              <a:gd name="connsiteX17" fmla="*/ 493059 w 911412"/>
              <a:gd name="connsiteY17" fmla="*/ 687334 h 2106746"/>
              <a:gd name="connsiteX18" fmla="*/ 537883 w 911412"/>
              <a:gd name="connsiteY18" fmla="*/ 582746 h 2106746"/>
              <a:gd name="connsiteX19" fmla="*/ 552824 w 911412"/>
              <a:gd name="connsiteY19" fmla="*/ 537922 h 2106746"/>
              <a:gd name="connsiteX20" fmla="*/ 597647 w 911412"/>
              <a:gd name="connsiteY20" fmla="*/ 493099 h 2106746"/>
              <a:gd name="connsiteX21" fmla="*/ 627530 w 911412"/>
              <a:gd name="connsiteY21" fmla="*/ 448275 h 2106746"/>
              <a:gd name="connsiteX22" fmla="*/ 687295 w 911412"/>
              <a:gd name="connsiteY22" fmla="*/ 373569 h 2106746"/>
              <a:gd name="connsiteX23" fmla="*/ 702236 w 911412"/>
              <a:gd name="connsiteY23" fmla="*/ 328746 h 2106746"/>
              <a:gd name="connsiteX24" fmla="*/ 732118 w 911412"/>
              <a:gd name="connsiteY24" fmla="*/ 298863 h 2106746"/>
              <a:gd name="connsiteX25" fmla="*/ 791883 w 911412"/>
              <a:gd name="connsiteY25" fmla="*/ 164393 h 2106746"/>
              <a:gd name="connsiteX26" fmla="*/ 806824 w 911412"/>
              <a:gd name="connsiteY26" fmla="*/ 119569 h 2106746"/>
              <a:gd name="connsiteX27" fmla="*/ 851647 w 911412"/>
              <a:gd name="connsiteY27" fmla="*/ 14981 h 2106746"/>
              <a:gd name="connsiteX28" fmla="*/ 911412 w 911412"/>
              <a:gd name="connsiteY28" fmla="*/ 40 h 210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11412" h="2106746">
                <a:moveTo>
                  <a:pt x="0" y="2106746"/>
                </a:moveTo>
                <a:lnTo>
                  <a:pt x="0" y="2106746"/>
                </a:lnTo>
                <a:cubicBezTo>
                  <a:pt x="4981" y="2046981"/>
                  <a:pt x="7016" y="1986898"/>
                  <a:pt x="14942" y="1927452"/>
                </a:cubicBezTo>
                <a:cubicBezTo>
                  <a:pt x="17024" y="1911841"/>
                  <a:pt x="27294" y="1898163"/>
                  <a:pt x="29883" y="1882628"/>
                </a:cubicBezTo>
                <a:cubicBezTo>
                  <a:pt x="37297" y="1838142"/>
                  <a:pt x="34683" y="1792102"/>
                  <a:pt x="44824" y="1748157"/>
                </a:cubicBezTo>
                <a:cubicBezTo>
                  <a:pt x="49832" y="1726455"/>
                  <a:pt x="65660" y="1708746"/>
                  <a:pt x="74706" y="1688393"/>
                </a:cubicBezTo>
                <a:cubicBezTo>
                  <a:pt x="85599" y="1663884"/>
                  <a:pt x="96108" y="1639131"/>
                  <a:pt x="104589" y="1613687"/>
                </a:cubicBezTo>
                <a:cubicBezTo>
                  <a:pt x="111083" y="1594206"/>
                  <a:pt x="113629" y="1573591"/>
                  <a:pt x="119530" y="1553922"/>
                </a:cubicBezTo>
                <a:cubicBezTo>
                  <a:pt x="128581" y="1523752"/>
                  <a:pt x="141773" y="1494833"/>
                  <a:pt x="149412" y="1464275"/>
                </a:cubicBezTo>
                <a:cubicBezTo>
                  <a:pt x="154392" y="1444353"/>
                  <a:pt x="157859" y="1423991"/>
                  <a:pt x="164353" y="1404510"/>
                </a:cubicBezTo>
                <a:cubicBezTo>
                  <a:pt x="193651" y="1316616"/>
                  <a:pt x="198426" y="1331581"/>
                  <a:pt x="239059" y="1240157"/>
                </a:cubicBezTo>
                <a:cubicBezTo>
                  <a:pt x="253387" y="1207919"/>
                  <a:pt x="259446" y="1168803"/>
                  <a:pt x="268942" y="1135569"/>
                </a:cubicBezTo>
                <a:cubicBezTo>
                  <a:pt x="273269" y="1120426"/>
                  <a:pt x="275780" y="1104251"/>
                  <a:pt x="283883" y="1090746"/>
                </a:cubicBezTo>
                <a:cubicBezTo>
                  <a:pt x="291130" y="1078667"/>
                  <a:pt x="303804" y="1070824"/>
                  <a:pt x="313765" y="1060863"/>
                </a:cubicBezTo>
                <a:cubicBezTo>
                  <a:pt x="316556" y="1049701"/>
                  <a:pt x="334461" y="971584"/>
                  <a:pt x="343647" y="956275"/>
                </a:cubicBezTo>
                <a:cubicBezTo>
                  <a:pt x="350895" y="944196"/>
                  <a:pt x="363569" y="936354"/>
                  <a:pt x="373530" y="926393"/>
                </a:cubicBezTo>
                <a:cubicBezTo>
                  <a:pt x="421618" y="782125"/>
                  <a:pt x="344511" y="1006408"/>
                  <a:pt x="418353" y="821804"/>
                </a:cubicBezTo>
                <a:cubicBezTo>
                  <a:pt x="467105" y="699925"/>
                  <a:pt x="417788" y="762605"/>
                  <a:pt x="493059" y="687334"/>
                </a:cubicBezTo>
                <a:cubicBezTo>
                  <a:pt x="528098" y="582213"/>
                  <a:pt x="482494" y="711986"/>
                  <a:pt x="537883" y="582746"/>
                </a:cubicBezTo>
                <a:cubicBezTo>
                  <a:pt x="544087" y="568270"/>
                  <a:pt x="544088" y="551026"/>
                  <a:pt x="552824" y="537922"/>
                </a:cubicBezTo>
                <a:cubicBezTo>
                  <a:pt x="564545" y="520341"/>
                  <a:pt x="584120" y="509331"/>
                  <a:pt x="597647" y="493099"/>
                </a:cubicBezTo>
                <a:cubicBezTo>
                  <a:pt x="609143" y="479304"/>
                  <a:pt x="617569" y="463216"/>
                  <a:pt x="627530" y="448275"/>
                </a:cubicBezTo>
                <a:cubicBezTo>
                  <a:pt x="665084" y="335612"/>
                  <a:pt x="610058" y="470115"/>
                  <a:pt x="687295" y="373569"/>
                </a:cubicBezTo>
                <a:cubicBezTo>
                  <a:pt x="697133" y="361271"/>
                  <a:pt x="694133" y="342251"/>
                  <a:pt x="702236" y="328746"/>
                </a:cubicBezTo>
                <a:cubicBezTo>
                  <a:pt x="709483" y="316667"/>
                  <a:pt x="722157" y="308824"/>
                  <a:pt x="732118" y="298863"/>
                </a:cubicBezTo>
                <a:cubicBezTo>
                  <a:pt x="767678" y="192180"/>
                  <a:pt x="744527" y="235424"/>
                  <a:pt x="791883" y="164393"/>
                </a:cubicBezTo>
                <a:cubicBezTo>
                  <a:pt x="796863" y="149452"/>
                  <a:pt x="802497" y="134713"/>
                  <a:pt x="806824" y="119569"/>
                </a:cubicBezTo>
                <a:cubicBezTo>
                  <a:pt x="817457" y="82353"/>
                  <a:pt x="817950" y="41938"/>
                  <a:pt x="851647" y="14981"/>
                </a:cubicBezTo>
                <a:cubicBezTo>
                  <a:pt x="872292" y="-1535"/>
                  <a:pt x="889861" y="40"/>
                  <a:pt x="911412" y="40"/>
                </a:cubicBezTo>
              </a:path>
            </a:pathLst>
          </a:cu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330824" y="4691531"/>
            <a:ext cx="1718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Uncertainty </a:t>
            </a:r>
          </a:p>
          <a:p>
            <a:r>
              <a:rPr lang="en-US" sz="2400" dirty="0" smtClean="0"/>
              <a:t>Estimate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6564042" y="4739343"/>
            <a:ext cx="1718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Uncertainty </a:t>
            </a:r>
          </a:p>
          <a:p>
            <a:r>
              <a:rPr lang="en-US" sz="2400" dirty="0" smtClean="0"/>
              <a:t>Estimate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3100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Approach 2: Estimation and Reduction of Model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41" y="1417638"/>
            <a:ext cx="8665883" cy="529840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Danforth et al. (2007)</a:t>
            </a:r>
          </a:p>
          <a:p>
            <a:r>
              <a:rPr lang="en-US" dirty="0" smtClean="0"/>
              <a:t>Training:</a:t>
            </a:r>
          </a:p>
          <a:p>
            <a:pPr marL="514350" indent="-514350">
              <a:buAutoNum type="arabicPeriod"/>
            </a:pPr>
            <a:r>
              <a:rPr lang="en-US" dirty="0" smtClean="0"/>
              <a:t>Compute bias of the model error</a:t>
            </a:r>
          </a:p>
          <a:p>
            <a:pPr marL="514350" indent="-514350">
              <a:buAutoNum type="arabicPeriod"/>
            </a:pPr>
            <a:r>
              <a:rPr lang="en-US" dirty="0" smtClean="0"/>
              <a:t>Construct covariance matrix of the model state and the model error</a:t>
            </a:r>
          </a:p>
          <a:p>
            <a:pPr marL="514350" indent="-514350">
              <a:buFont typeface="Arial"/>
              <a:buAutoNum type="arabicPeriod"/>
            </a:pPr>
            <a:r>
              <a:rPr lang="en-US" dirty="0"/>
              <a:t>Extract dominant modes </a:t>
            </a:r>
            <a:r>
              <a:rPr lang="en-US" dirty="0" smtClean="0"/>
              <a:t>using Singular Value Decomposition (SVD)</a:t>
            </a:r>
          </a:p>
          <a:p>
            <a:r>
              <a:rPr lang="en-US" dirty="0" smtClean="0"/>
              <a:t>Model Error Reduction:</a:t>
            </a:r>
          </a:p>
          <a:p>
            <a:pPr marL="514350" indent="-514350">
              <a:buAutoNum type="arabicPeriod"/>
            </a:pPr>
            <a:r>
              <a:rPr lang="en-US" dirty="0" smtClean="0"/>
              <a:t>Estimate the model errors using bias statistics (state-independent) and regression in the space spanned by Singular Vectors (SVs) (state-dependent)</a:t>
            </a:r>
          </a:p>
          <a:p>
            <a:pPr marL="514350" indent="-514350">
              <a:buAutoNum type="arabicPeriod"/>
            </a:pPr>
            <a:r>
              <a:rPr lang="en-US" dirty="0" smtClean="0"/>
              <a:t>Reduce the error the model state </a:t>
            </a:r>
            <a:r>
              <a:rPr lang="en-US" dirty="0"/>
              <a:t>through nudging each time step during </a:t>
            </a:r>
            <a:r>
              <a:rPr lang="en-US" dirty="0" smtClean="0"/>
              <a:t>the integration</a:t>
            </a:r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Try this technique with an </a:t>
            </a:r>
            <a:r>
              <a:rPr lang="en-US" dirty="0">
                <a:sym typeface="Wingdings"/>
              </a:rPr>
              <a:t>AGCM (Phase </a:t>
            </a:r>
            <a:r>
              <a:rPr lang="en-US" dirty="0" smtClean="0">
                <a:sym typeface="Wingdings"/>
              </a:rPr>
              <a:t>2 &amp; 3)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75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Numerical Weather Prediction (NWP):</a:t>
            </a:r>
            <a:br>
              <a:rPr lang="en-US" dirty="0" smtClean="0"/>
            </a:br>
            <a:r>
              <a:rPr lang="en-US" dirty="0" smtClean="0"/>
              <a:t>= Initial Value Problem of PDE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286" y="1685616"/>
            <a:ext cx="2002127" cy="83099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Atmospheric Phenomena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73950" y="1685616"/>
            <a:ext cx="1678115" cy="83099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Governing Equations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715897" y="1708500"/>
            <a:ext cx="1983345" cy="83099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Numerical</a:t>
            </a:r>
          </a:p>
          <a:p>
            <a:r>
              <a:rPr lang="en-US" sz="2400" dirty="0" smtClean="0"/>
              <a:t>Discretization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26" y="2551181"/>
            <a:ext cx="2861622" cy="262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476" y="2562295"/>
            <a:ext cx="2063894" cy="206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4" y="2539498"/>
            <a:ext cx="2174572" cy="21745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11114" y="1708501"/>
            <a:ext cx="1678115" cy="83099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Solve !</a:t>
            </a:r>
          </a:p>
          <a:p>
            <a:r>
              <a:rPr lang="en-US" sz="2400" dirty="0" smtClean="0"/>
              <a:t>(Simulate)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4302" y="2562295"/>
            <a:ext cx="1980965" cy="23119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8267" y="4874257"/>
            <a:ext cx="21128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(Real Atmosphere)</a:t>
            </a:r>
          </a:p>
          <a:p>
            <a:endParaRPr lang="en-US" sz="800" dirty="0"/>
          </a:p>
          <a:p>
            <a:r>
              <a:rPr lang="en-US" sz="800" dirty="0" smtClean="0"/>
              <a:t>(from JMA website)</a:t>
            </a:r>
            <a:endParaRPr lang="en-US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6767888" y="4922084"/>
            <a:ext cx="23761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Simulated Atmosphere</a:t>
            </a:r>
            <a:endParaRPr lang="en-US" sz="800" dirty="0" smtClean="0"/>
          </a:p>
          <a:p>
            <a:r>
              <a:rPr lang="en-US" sz="1000" dirty="0" smtClean="0"/>
              <a:t>from http</a:t>
            </a:r>
            <a:r>
              <a:rPr lang="en-US" sz="1000" dirty="0"/>
              <a:t>://</a:t>
            </a:r>
            <a:r>
              <a:rPr lang="en-US" sz="1000" dirty="0" err="1"/>
              <a:t>iprc.soest.hawaii.edu</a:t>
            </a:r>
            <a:r>
              <a:rPr lang="en-US" sz="1000" dirty="0"/>
              <a:t>/news/news_2009.php 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2178244" y="1979452"/>
            <a:ext cx="372824" cy="308932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331937" y="1945127"/>
            <a:ext cx="372824" cy="308932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767888" y="1945127"/>
            <a:ext cx="372824" cy="308932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386037" y="5206970"/>
            <a:ext cx="2161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Hydrodynamic PDE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437537" y="5195245"/>
            <a:ext cx="2503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O</a:t>
            </a:r>
            <a:r>
              <a:rPr lang="en-US" dirty="0" smtClean="0"/>
              <a:t>(10</a:t>
            </a:r>
            <a:r>
              <a:rPr lang="en-US" baseline="30000" dirty="0" smtClean="0"/>
              <a:t>9</a:t>
            </a:r>
            <a:r>
              <a:rPr lang="en-US" dirty="0" smtClean="0"/>
              <a:t>)-dimensional ODE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9412" y="4714070"/>
            <a:ext cx="1469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from http://</a:t>
            </a:r>
            <a:r>
              <a:rPr lang="en-US" sz="800" dirty="0" err="1"/>
              <a:t>www.jma.go.jp</a:t>
            </a:r>
            <a:r>
              <a:rPr lang="en-US" sz="800" dirty="0"/>
              <a:t>/</a:t>
            </a:r>
            <a:r>
              <a:rPr lang="en-US" sz="800" dirty="0" err="1"/>
              <a:t>jma</a:t>
            </a:r>
            <a:r>
              <a:rPr lang="en-US" sz="800" dirty="0"/>
              <a:t>/</a:t>
            </a:r>
            <a:r>
              <a:rPr lang="en-US" sz="800" dirty="0" err="1"/>
              <a:t>jma-eng</a:t>
            </a:r>
            <a:r>
              <a:rPr lang="en-US" sz="800" dirty="0"/>
              <a:t>/</a:t>
            </a:r>
            <a:r>
              <a:rPr lang="en-US" sz="800" dirty="0" err="1"/>
              <a:t>jma</a:t>
            </a:r>
            <a:r>
              <a:rPr lang="en-US" sz="800" dirty="0"/>
              <a:t>-center/</a:t>
            </a:r>
            <a:r>
              <a:rPr lang="en-US" sz="800" dirty="0" err="1"/>
              <a:t>nwp</a:t>
            </a:r>
            <a:r>
              <a:rPr lang="en-US" sz="800" dirty="0"/>
              <a:t>/</a:t>
            </a:r>
            <a:r>
              <a:rPr lang="en-US" sz="800" dirty="0" err="1"/>
              <a:t>nwp-top.htm</a:t>
            </a:r>
            <a:r>
              <a:rPr lang="en-US" sz="8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3916" y="5716438"/>
            <a:ext cx="7767057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AGCM</a:t>
            </a:r>
            <a:r>
              <a:rPr lang="en-US" dirty="0" smtClean="0"/>
              <a:t>: Atmospheric General Circulation Model</a:t>
            </a:r>
          </a:p>
          <a:p>
            <a:r>
              <a:rPr lang="en-US" dirty="0" smtClean="0"/>
              <a:t>= a computer program which simulates the flow of global atmosphere by numerically integrating the governing fluid dynamical PDEs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22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Phase 2: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921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Take the Truth from NCEP/NCAR reanalysis (</a:t>
            </a:r>
            <a:r>
              <a:rPr lang="en-US" dirty="0" err="1" smtClean="0"/>
              <a:t>Kalnay</a:t>
            </a:r>
            <a:r>
              <a:rPr lang="en-US" dirty="0" smtClean="0"/>
              <a:t> et al. 1996)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2100" dirty="0" smtClean="0"/>
              <a:t>NCEP=National Centers for Environmental Prediction</a:t>
            </a:r>
          </a:p>
          <a:p>
            <a:pPr marL="0" indent="0">
              <a:buNone/>
            </a:pPr>
            <a:r>
              <a:rPr lang="en-US" sz="2100" dirty="0"/>
              <a:t> </a:t>
            </a:r>
            <a:r>
              <a:rPr lang="en-US" sz="2100" dirty="0" smtClean="0"/>
              <a:t>   NCAR=National Center   for Atmospheric Research</a:t>
            </a:r>
          </a:p>
          <a:p>
            <a:r>
              <a:rPr lang="en-US" dirty="0" smtClean="0"/>
              <a:t>Extract model errors by applying the method of Danforth et al. (2007) to the models with:</a:t>
            </a:r>
          </a:p>
          <a:p>
            <a:pPr marL="603504" indent="-514350">
              <a:buFont typeface="+mj-lt"/>
              <a:buAutoNum type="arabicPeriod"/>
            </a:pPr>
            <a:r>
              <a:rPr lang="en-US" dirty="0" smtClean="0"/>
              <a:t>the original scheme (Leap-Frog; </a:t>
            </a:r>
            <a:r>
              <a:rPr lang="en-US" i="1" dirty="0" smtClean="0"/>
              <a:t>M</a:t>
            </a:r>
            <a:r>
              <a:rPr lang="en-US" i="1" baseline="30000" dirty="0" smtClean="0"/>
              <a:t>LF</a:t>
            </a:r>
            <a:r>
              <a:rPr lang="en-US" dirty="0" smtClean="0"/>
              <a:t>)</a:t>
            </a:r>
          </a:p>
          <a:p>
            <a:pPr marL="603504" indent="-514350">
              <a:buFont typeface="+mj-lt"/>
              <a:buAutoNum type="arabicPeriod"/>
            </a:pPr>
            <a:r>
              <a:rPr lang="en-US" dirty="0" err="1" smtClean="0"/>
              <a:t>Runge-Kutta</a:t>
            </a:r>
            <a:r>
              <a:rPr lang="en-US" dirty="0" smtClean="0"/>
              <a:t> 4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order scheme (</a:t>
            </a:r>
            <a:r>
              <a:rPr lang="en-US" i="1" dirty="0" smtClean="0"/>
              <a:t>M</a:t>
            </a:r>
            <a:r>
              <a:rPr lang="en-US" i="1" baseline="30000" dirty="0" smtClean="0"/>
              <a:t>RK4</a:t>
            </a:r>
            <a:r>
              <a:rPr lang="en-US" dirty="0" smtClean="0"/>
              <a:t>)</a:t>
            </a:r>
          </a:p>
          <a:p>
            <a:pPr marL="603504" indent="-514350">
              <a:buFont typeface="+mj-lt"/>
              <a:buAutoNum type="arabicPeriod"/>
            </a:pPr>
            <a:r>
              <a:rPr lang="en-US" dirty="0" smtClean="0"/>
              <a:t>Lorenz N-cycle scheme (</a:t>
            </a:r>
            <a:r>
              <a:rPr lang="en-US" i="1" dirty="0" smtClean="0"/>
              <a:t>M</a:t>
            </a:r>
            <a:r>
              <a:rPr lang="en-US" i="1" baseline="30000" dirty="0" smtClean="0"/>
              <a:t>NCYC</a:t>
            </a:r>
            <a:r>
              <a:rPr lang="en-US" dirty="0" smtClean="0"/>
              <a:t>)</a:t>
            </a:r>
          </a:p>
          <a:p>
            <a:pPr marL="546354" indent="-457200"/>
            <a:r>
              <a:rPr lang="en-US" dirty="0" smtClean="0"/>
              <a:t>(time permitting) Correct the model errors on-line during the course of model integration   </a:t>
            </a:r>
          </a:p>
          <a:p>
            <a:pPr marL="89154" indent="0">
              <a:buNone/>
            </a:pPr>
            <a:r>
              <a:rPr lang="en-US" dirty="0"/>
              <a:t> </a:t>
            </a:r>
            <a:r>
              <a:rPr lang="en-US" dirty="0" smtClean="0"/>
              <a:t>        (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Phase 3&amp;4)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25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Phase 2: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Generate initial values from the Truth (NCEP/NCAR reanalysis)</a:t>
            </a:r>
          </a:p>
          <a:p>
            <a:pPr marL="514350" indent="-514350">
              <a:buAutoNum type="arabicPeriod"/>
            </a:pPr>
            <a:r>
              <a:rPr lang="en-US" dirty="0" smtClean="0"/>
              <a:t>Perform short-range forecasts using the 3 models (</a:t>
            </a:r>
            <a:r>
              <a:rPr lang="en-US" i="1" dirty="0" smtClean="0"/>
              <a:t>M</a:t>
            </a:r>
            <a:r>
              <a:rPr lang="en-US" i="1" baseline="30000" dirty="0" smtClean="0"/>
              <a:t>LF</a:t>
            </a:r>
            <a:r>
              <a:rPr lang="en-US" dirty="0" smtClean="0"/>
              <a:t>, </a:t>
            </a:r>
            <a:r>
              <a:rPr lang="en-US" i="1" dirty="0" smtClean="0"/>
              <a:t>M</a:t>
            </a:r>
            <a:r>
              <a:rPr lang="en-US" i="1" baseline="30000" dirty="0" smtClean="0"/>
              <a:t>RK4</a:t>
            </a:r>
            <a:r>
              <a:rPr lang="en-US" dirty="0" smtClean="0"/>
              <a:t>, </a:t>
            </a:r>
            <a:r>
              <a:rPr lang="en-US" i="1" dirty="0" smtClean="0"/>
              <a:t>M</a:t>
            </a:r>
            <a:r>
              <a:rPr lang="en-US" i="1" baseline="30000" dirty="0" smtClean="0"/>
              <a:t>NCYC4</a:t>
            </a:r>
            <a:r>
              <a:rPr lang="en-US" dirty="0" smtClean="0"/>
              <a:t>) from the initial conditions</a:t>
            </a:r>
          </a:p>
          <a:p>
            <a:pPr marL="514350" indent="-514350">
              <a:buFont typeface="Arial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find the bias of the model errors for each model</a:t>
            </a:r>
            <a:endParaRPr lang="en-US" dirty="0">
              <a:solidFill>
                <a:srgbClr val="000000"/>
              </a:solidFill>
            </a:endParaRPr>
          </a:p>
          <a:p>
            <a:pPr marL="514350" indent="-514350">
              <a:buFont typeface="Arial"/>
              <a:buAutoNum type="arabicPeriod"/>
            </a:pPr>
            <a:r>
              <a:rPr lang="en-US" dirty="0" smtClean="0"/>
              <a:t>Build the covariance matrix</a:t>
            </a:r>
          </a:p>
          <a:p>
            <a:pPr marL="514350" indent="-514350">
              <a:buFont typeface="Arial"/>
              <a:buAutoNum type="arabicPeriod"/>
            </a:pPr>
            <a:endParaRPr lang="en-US" dirty="0" smtClean="0"/>
          </a:p>
          <a:p>
            <a:pPr marL="514350" indent="-514350">
              <a:buFont typeface="Arial"/>
              <a:buAutoNum type="arabicPeriod"/>
            </a:pPr>
            <a:endParaRPr lang="en-US" dirty="0" smtClean="0"/>
          </a:p>
          <a:p>
            <a:pPr marL="514350" indent="-514350">
              <a:buFont typeface="Arial"/>
              <a:buAutoNum type="arabicPeriod"/>
            </a:pPr>
            <a:r>
              <a:rPr lang="en-US" dirty="0" smtClean="0"/>
              <a:t>Extract the dominant modes by conducting SVD</a:t>
            </a:r>
          </a:p>
          <a:p>
            <a:pPr marL="514350" indent="-514350">
              <a:buFont typeface="Arial"/>
              <a:buAutoNum type="arabicPeriod"/>
            </a:pPr>
            <a:endParaRPr lang="en-US" dirty="0" smtClean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93" y="4571195"/>
            <a:ext cx="6302824" cy="63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2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Phase 2: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Programs to be implemented:</a:t>
            </a:r>
          </a:p>
          <a:p>
            <a:pPr marL="514350" indent="-514350">
              <a:buAutoNum type="arabicPeriod"/>
            </a:pPr>
            <a:r>
              <a:rPr lang="en-US" dirty="0" smtClean="0"/>
              <a:t>computation of the bias and the covariance matrix</a:t>
            </a:r>
          </a:p>
          <a:p>
            <a:pPr marL="514350" indent="-514350">
              <a:buAutoNum type="arabicPeriod"/>
            </a:pPr>
            <a:r>
              <a:rPr lang="en-US" dirty="0" smtClean="0"/>
              <a:t>a program to perform SVD to the covariance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Platform: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Linux server on AOSC dept.’s network</a:t>
            </a:r>
          </a:p>
          <a:p>
            <a:r>
              <a:rPr lang="en-US" dirty="0" smtClean="0"/>
              <a:t>Language: Fortran90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48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Phase 2: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the SVD code: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Prepare a small-dimensional dummy data and run the program for this small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</a:t>
            </a:r>
            <a:r>
              <a:rPr lang="en-US" dirty="0" smtClean="0"/>
              <a:t>heck if the result agrees with the result obtained by </a:t>
            </a:r>
            <a:r>
              <a:rPr lang="en-US" dirty="0" err="1" smtClean="0"/>
              <a:t>Matlab</a:t>
            </a:r>
            <a:r>
              <a:rPr lang="en-US" dirty="0" smtClean="0"/>
              <a:t> package.</a:t>
            </a:r>
          </a:p>
          <a:p>
            <a:r>
              <a:rPr lang="en-US" dirty="0" smtClean="0"/>
              <a:t>For the entire implementation:</a:t>
            </a:r>
          </a:p>
          <a:p>
            <a:pPr marL="0" indent="0">
              <a:buNone/>
            </a:pPr>
            <a:r>
              <a:rPr lang="en-US" dirty="0" smtClean="0"/>
              <a:t>    Check if the the model errors obtained for </a:t>
            </a:r>
            <a:r>
              <a:rPr lang="en-US" i="1" dirty="0" smtClean="0"/>
              <a:t>M</a:t>
            </a:r>
            <a:r>
              <a:rPr lang="en-US" i="1" baseline="30000" dirty="0" smtClean="0"/>
              <a:t>LF</a:t>
            </a:r>
            <a:r>
              <a:rPr lang="en-US" dirty="0" smtClean="0"/>
              <a:t> agrees with Danforth et al. (2007)</a:t>
            </a:r>
          </a:p>
        </p:txBody>
      </p:sp>
    </p:spTree>
    <p:extLst>
      <p:ext uri="{BB962C8B-B14F-4D97-AF65-F5344CB8AC3E}">
        <p14:creationId xmlns:p14="http://schemas.microsoft.com/office/powerpoint/2010/main" val="374873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Phase 2: Testing (Verification)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the amplitude of model errors (bias and covariance) for the new schemes (</a:t>
            </a:r>
            <a:r>
              <a:rPr lang="en-US" i="1" dirty="0" smtClean="0"/>
              <a:t>M</a:t>
            </a:r>
            <a:r>
              <a:rPr lang="en-US" i="1" baseline="30000" dirty="0" smtClean="0"/>
              <a:t>RK4</a:t>
            </a:r>
            <a:r>
              <a:rPr lang="en-US" dirty="0" smtClean="0"/>
              <a:t> and </a:t>
            </a:r>
            <a:r>
              <a:rPr lang="en-US" i="1" dirty="0" smtClean="0"/>
              <a:t>M</a:t>
            </a:r>
            <a:r>
              <a:rPr lang="en-US" i="1" baseline="30000" dirty="0" smtClean="0"/>
              <a:t>NCYC</a:t>
            </a:r>
            <a:r>
              <a:rPr lang="en-US" dirty="0" smtClean="0"/>
              <a:t>) with those for the original scheme </a:t>
            </a:r>
            <a:r>
              <a:rPr lang="en-US" i="1" dirty="0" smtClean="0"/>
              <a:t>M</a:t>
            </a:r>
            <a:r>
              <a:rPr lang="en-US" i="1" baseline="30000" dirty="0" smtClean="0"/>
              <a:t>LF</a:t>
            </a:r>
          </a:p>
          <a:p>
            <a:endParaRPr lang="en-US" dirty="0"/>
          </a:p>
          <a:p>
            <a:r>
              <a:rPr lang="en-US" dirty="0" smtClean="0"/>
              <a:t>If the errors are smaller for the new schemes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Successful</a:t>
            </a:r>
          </a:p>
          <a:p>
            <a:r>
              <a:rPr lang="en-US" dirty="0" smtClean="0">
                <a:ea typeface="Wingdings"/>
                <a:cs typeface="Wingdings"/>
                <a:sym typeface="Wingdings"/>
              </a:rPr>
              <a:t>Otherwise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ea typeface="Wingdings"/>
                <a:cs typeface="Wingdings"/>
                <a:sym typeface="Wingdings"/>
              </a:rPr>
              <a:t> 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Unsuccessful</a:t>
            </a:r>
            <a:endParaRPr lang="en-US" dirty="0">
              <a:ea typeface="Wingdings"/>
              <a:cs typeface="Wingdings"/>
              <a:sym typeface="Wingdings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100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932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Phase 1:</a:t>
            </a:r>
          </a:p>
          <a:p>
            <a:r>
              <a:rPr lang="en-US" dirty="0" smtClean="0"/>
              <a:t>Upgraded </a:t>
            </a:r>
            <a:r>
              <a:rPr lang="en-US" dirty="0"/>
              <a:t>code for SPEEDY </a:t>
            </a:r>
            <a:r>
              <a:rPr lang="en-US" dirty="0" smtClean="0"/>
              <a:t>model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- subroutines for Lorenz N-cycle and 4</a:t>
            </a:r>
            <a:r>
              <a:rPr lang="en-US" baseline="30000" dirty="0" smtClean="0"/>
              <a:t>th</a:t>
            </a:r>
            <a:r>
              <a:rPr lang="en-US" dirty="0" smtClean="0"/>
              <a:t> order </a:t>
            </a:r>
            <a:r>
              <a:rPr lang="en-US" dirty="0" err="1" smtClean="0"/>
              <a:t>Runge-Kutta</a:t>
            </a:r>
            <a:endParaRPr lang="en-US" dirty="0"/>
          </a:p>
          <a:p>
            <a:r>
              <a:rPr lang="en-US" dirty="0"/>
              <a:t>Test-case results for the SPEEDY model (both for the original scheme and the new schemes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Phase 2:</a:t>
            </a:r>
          </a:p>
          <a:p>
            <a:r>
              <a:rPr lang="en-US" dirty="0" smtClean="0"/>
              <a:t>Archive of the model errors</a:t>
            </a:r>
          </a:p>
          <a:p>
            <a:r>
              <a:rPr lang="en-US" dirty="0" smtClean="0"/>
              <a:t>Pairs of Singular Vectors for the model state and the model error</a:t>
            </a:r>
          </a:p>
          <a:p>
            <a:r>
              <a:rPr lang="en-US" dirty="0" smtClean="0"/>
              <a:t>Code for performing SVD</a:t>
            </a:r>
          </a:p>
        </p:txBody>
      </p:sp>
    </p:spTree>
    <p:extLst>
      <p:ext uri="{BB962C8B-B14F-4D97-AF65-F5344CB8AC3E}">
        <p14:creationId xmlns:p14="http://schemas.microsoft.com/office/powerpoint/2010/main" val="269879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Schedule and Milestones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Phase 1: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33085" y="2174875"/>
            <a:ext cx="4040188" cy="39512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Implement RK4 and </a:t>
            </a:r>
            <a:r>
              <a:rPr lang="en-US" i="1" dirty="0" smtClean="0"/>
              <a:t>N</a:t>
            </a:r>
            <a:r>
              <a:rPr lang="en-US" dirty="0" smtClean="0"/>
              <a:t>-cycle, Nov.</a:t>
            </a:r>
          </a:p>
          <a:p>
            <a:r>
              <a:rPr lang="en-US" dirty="0"/>
              <a:t>Write the mid-year report, prepare the oral presentation, </a:t>
            </a:r>
            <a:r>
              <a:rPr lang="en-US" dirty="0" smtClean="0"/>
              <a:t>Dec.</a:t>
            </a:r>
          </a:p>
          <a:p>
            <a:r>
              <a:rPr lang="en-US" dirty="0" smtClean="0"/>
              <a:t>Switch-off physical parameterizations, prepare flat topography,  Jan.</a:t>
            </a:r>
            <a:endParaRPr lang="en-US" dirty="0"/>
          </a:p>
          <a:p>
            <a:r>
              <a:rPr lang="en-US" dirty="0" smtClean="0"/>
              <a:t>perform the dynamical core tests. Feb.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idx="1"/>
          </p:nvPr>
        </p:nvSpPr>
        <p:spPr>
          <a:xfrm>
            <a:off x="4497388" y="1475349"/>
            <a:ext cx="4040188" cy="639762"/>
          </a:xfrm>
        </p:spPr>
        <p:txBody>
          <a:bodyPr/>
          <a:lstStyle/>
          <a:p>
            <a:r>
              <a:rPr lang="en-US" dirty="0" smtClean="0"/>
              <a:t>Phase 2: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half" idx="2"/>
          </p:nvPr>
        </p:nvSpPr>
        <p:spPr>
          <a:xfrm>
            <a:off x="4557152" y="2115111"/>
            <a:ext cx="4040188" cy="39512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Generate initial values from  the NCEP/NCAR reanalysis, end of Feb.</a:t>
            </a:r>
          </a:p>
          <a:p>
            <a:r>
              <a:rPr lang="en-US" dirty="0" smtClean="0"/>
              <a:t>build the bias and covariance matrix, Mar.</a:t>
            </a:r>
            <a:endParaRPr lang="en-US" dirty="0"/>
          </a:p>
          <a:p>
            <a:r>
              <a:rPr lang="en-US" dirty="0" smtClean="0"/>
              <a:t>Code and test a program for SVD, Apr.</a:t>
            </a:r>
          </a:p>
          <a:p>
            <a:r>
              <a:rPr lang="en-US" dirty="0" smtClean="0"/>
              <a:t>Compare the model errors for the new and the original </a:t>
            </a:r>
            <a:r>
              <a:rPr lang="en-US" dirty="0" err="1" smtClean="0"/>
              <a:t>shcmes</a:t>
            </a:r>
            <a:r>
              <a:rPr lang="en-US" dirty="0" smtClean="0"/>
              <a:t>, May.</a:t>
            </a:r>
          </a:p>
          <a:p>
            <a:r>
              <a:rPr lang="en-US" dirty="0" smtClean="0"/>
              <a:t>Write the final report, May.</a:t>
            </a:r>
          </a:p>
        </p:txBody>
      </p:sp>
    </p:spTree>
    <p:extLst>
      <p:ext uri="{BB962C8B-B14F-4D97-AF65-F5344CB8AC3E}">
        <p14:creationId xmlns:p14="http://schemas.microsoft.com/office/powerpoint/2010/main" val="10776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57379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/>
              <a:t>Phase </a:t>
            </a:r>
            <a:r>
              <a:rPr lang="en-US" sz="4000" dirty="0" smtClean="0"/>
              <a:t>3</a:t>
            </a:r>
            <a:r>
              <a:rPr lang="en-US" sz="4000" dirty="0"/>
              <a:t> </a:t>
            </a:r>
            <a:r>
              <a:rPr lang="en-US" sz="4000" dirty="0" smtClean="0"/>
              <a:t>(If time allows): Model Correction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the integration of </a:t>
            </a:r>
            <a:r>
              <a:rPr lang="en-US" i="1" dirty="0" smtClean="0"/>
              <a:t>M</a:t>
            </a:r>
            <a:r>
              <a:rPr lang="en-US" i="1" baseline="30000" dirty="0" smtClean="0"/>
              <a:t>LF</a:t>
            </a:r>
            <a:r>
              <a:rPr lang="en-US" dirty="0" smtClean="0"/>
              <a:t>, on each time step,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Correct the model bias within the model.</a:t>
            </a:r>
          </a:p>
          <a:p>
            <a:pPr marL="514350" indent="-514350">
              <a:buAutoNum type="arabicPeriod"/>
            </a:pPr>
            <a:r>
              <a:rPr lang="en-US" dirty="0" smtClean="0"/>
              <a:t>estimate the model error by regressing the model state onto the model error in the space spanned by the SVs.</a:t>
            </a:r>
          </a:p>
          <a:p>
            <a:pPr marL="514350" indent="-514350">
              <a:buAutoNum type="arabicPeriod"/>
            </a:pPr>
            <a:r>
              <a:rPr lang="en-US" dirty="0" smtClean="0"/>
              <a:t>Correct the 1-step forecast by subtracting the estimated 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49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Phase </a:t>
            </a:r>
            <a:r>
              <a:rPr lang="en-US" sz="3600" dirty="0"/>
              <a:t>4</a:t>
            </a:r>
            <a:r>
              <a:rPr lang="en-US" sz="3600" dirty="0" smtClean="0"/>
              <a:t> (if time allows):</a:t>
            </a:r>
            <a:br>
              <a:rPr lang="en-US" sz="3600" dirty="0" smtClean="0"/>
            </a:br>
            <a:r>
              <a:rPr lang="en-US" sz="3600" dirty="0" smtClean="0"/>
              <a:t> Repeat Phase 2&amp;3 with data assimilation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 nature-run by running </a:t>
            </a:r>
            <a:r>
              <a:rPr lang="en-US" i="1" dirty="0" smtClean="0"/>
              <a:t>M</a:t>
            </a:r>
            <a:r>
              <a:rPr lang="en-US" i="1" baseline="30000" dirty="0" smtClean="0"/>
              <a:t>RK4</a:t>
            </a:r>
            <a:r>
              <a:rPr lang="en-US" i="1" dirty="0" smtClean="0"/>
              <a:t> </a:t>
            </a:r>
          </a:p>
          <a:p>
            <a:r>
              <a:rPr lang="en-US" dirty="0" smtClean="0"/>
              <a:t>Add random numbers to the nature-run to generate pseudo-observations</a:t>
            </a:r>
          </a:p>
          <a:p>
            <a:r>
              <a:rPr lang="en-US" dirty="0" smtClean="0"/>
              <a:t>Perform data assimilation with SPEEDY-LETKF (Miyoshi 2005)</a:t>
            </a:r>
          </a:p>
          <a:p>
            <a:r>
              <a:rPr lang="en-US" dirty="0" smtClean="0"/>
              <a:t>Compute the model error assuming the analysis is the truth, and repeat Phase 2 &amp;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3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7398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Lorenz </a:t>
            </a:r>
            <a:r>
              <a:rPr lang="en-US" b="1" i="1" dirty="0" smtClean="0"/>
              <a:t>N</a:t>
            </a:r>
            <a:r>
              <a:rPr lang="en-US" b="1" dirty="0" smtClean="0"/>
              <a:t>-cycle</a:t>
            </a:r>
          </a:p>
          <a:p>
            <a:r>
              <a:rPr lang="en-US" dirty="0" smtClean="0"/>
              <a:t>Lorenz, Edward </a:t>
            </a:r>
            <a:r>
              <a:rPr lang="en-US" dirty="0"/>
              <a:t>N., 1971: </a:t>
            </a:r>
            <a:r>
              <a:rPr lang="en-US" dirty="0" smtClean="0"/>
              <a:t>An </a:t>
            </a:r>
            <a:r>
              <a:rPr lang="en-US" dirty="0"/>
              <a:t>N</a:t>
            </a:r>
            <a:r>
              <a:rPr lang="en-US" dirty="0" smtClean="0"/>
              <a:t>-cycle time-differencing scheme for stepwise numerical integration. </a:t>
            </a:r>
            <a:r>
              <a:rPr lang="en-US" i="1" dirty="0"/>
              <a:t>Mon. </a:t>
            </a:r>
            <a:r>
              <a:rPr lang="en-US" i="1" dirty="0" err="1"/>
              <a:t>Wea</a:t>
            </a:r>
            <a:r>
              <a:rPr lang="en-US" i="1" dirty="0"/>
              <a:t>. Rev.</a:t>
            </a:r>
            <a:r>
              <a:rPr lang="en-US" dirty="0"/>
              <a:t>, </a:t>
            </a:r>
            <a:r>
              <a:rPr lang="en-US" b="1" dirty="0"/>
              <a:t>99</a:t>
            </a:r>
            <a:r>
              <a:rPr lang="en-US" dirty="0"/>
              <a:t>, 644–648. </a:t>
            </a:r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SPEEDY model</a:t>
            </a:r>
          </a:p>
          <a:p>
            <a:r>
              <a:rPr lang="en-US" dirty="0" err="1" smtClean="0"/>
              <a:t>Molteni</a:t>
            </a:r>
            <a:r>
              <a:rPr lang="en-US" dirty="0" smtClean="0"/>
              <a:t>, Franco, 2003: </a:t>
            </a:r>
            <a:r>
              <a:rPr lang="en-US" dirty="0"/>
              <a:t>Atmospheric simulations using a GCM with simplified </a:t>
            </a:r>
            <a:br>
              <a:rPr lang="en-US" dirty="0"/>
            </a:br>
            <a:r>
              <a:rPr lang="en-US" dirty="0"/>
              <a:t>physical </a:t>
            </a:r>
            <a:r>
              <a:rPr lang="en-US" dirty="0" smtClean="0"/>
              <a:t>parameterizations</a:t>
            </a:r>
            <a:r>
              <a:rPr lang="en-US" dirty="0"/>
              <a:t>. I. Model climatology and variability in </a:t>
            </a:r>
            <a:br>
              <a:rPr lang="en-US" dirty="0"/>
            </a:br>
            <a:r>
              <a:rPr lang="en-US" dirty="0" smtClean="0"/>
              <a:t>multi</a:t>
            </a:r>
            <a:r>
              <a:rPr lang="en-US" dirty="0"/>
              <a:t>-decadal experiments. </a:t>
            </a:r>
            <a:r>
              <a:rPr lang="en-US" i="1" dirty="0" err="1" smtClean="0"/>
              <a:t>Clim</a:t>
            </a:r>
            <a:r>
              <a:rPr lang="en-US" i="1" dirty="0" smtClean="0"/>
              <a:t>. </a:t>
            </a:r>
            <a:r>
              <a:rPr lang="en-US" i="1" dirty="0" err="1" smtClean="0"/>
              <a:t>Dyn</a:t>
            </a:r>
            <a:r>
              <a:rPr lang="en-US" i="1" dirty="0" smtClean="0"/>
              <a:t>., </a:t>
            </a:r>
            <a:r>
              <a:rPr lang="en-US" b="1" dirty="0" smtClean="0"/>
              <a:t>20</a:t>
            </a:r>
            <a:r>
              <a:rPr lang="en-US" dirty="0" smtClean="0"/>
              <a:t>, </a:t>
            </a:r>
            <a:r>
              <a:rPr lang="en-US" dirty="0"/>
              <a:t>175-</a:t>
            </a:r>
            <a:r>
              <a:rPr lang="en-US" dirty="0" smtClean="0"/>
              <a:t>191.</a:t>
            </a:r>
          </a:p>
          <a:p>
            <a:r>
              <a:rPr lang="en-US" dirty="0" err="1"/>
              <a:t>Kucharski</a:t>
            </a:r>
            <a:r>
              <a:rPr lang="en-US" dirty="0"/>
              <a:t> F, </a:t>
            </a:r>
            <a:r>
              <a:rPr lang="en-US" dirty="0" err="1"/>
              <a:t>Molteni</a:t>
            </a:r>
            <a:r>
              <a:rPr lang="en-US" dirty="0"/>
              <a:t> F, and </a:t>
            </a:r>
            <a:r>
              <a:rPr lang="en-US" dirty="0" err="1"/>
              <a:t>Bracco</a:t>
            </a:r>
            <a:r>
              <a:rPr lang="en-US" dirty="0"/>
              <a:t> </a:t>
            </a:r>
            <a:r>
              <a:rPr lang="en-US" dirty="0" smtClean="0"/>
              <a:t>A, 2006: </a:t>
            </a:r>
            <a:r>
              <a:rPr lang="en-US" dirty="0"/>
              <a:t>Decadal interactions </a:t>
            </a:r>
            <a:r>
              <a:rPr lang="en-US" dirty="0" smtClean="0"/>
              <a:t>between </a:t>
            </a:r>
            <a:r>
              <a:rPr lang="en-US" dirty="0"/>
              <a:t>the western tropical Pacific and </a:t>
            </a:r>
            <a:r>
              <a:rPr lang="en-US" dirty="0" smtClean="0"/>
              <a:t>the North </a:t>
            </a:r>
            <a:r>
              <a:rPr lang="en-US" dirty="0"/>
              <a:t>Atlantic </a:t>
            </a:r>
            <a:r>
              <a:rPr lang="en-US" dirty="0" smtClean="0"/>
              <a:t>Oscillation</a:t>
            </a:r>
            <a:r>
              <a:rPr lang="en-US" dirty="0"/>
              <a:t>. </a:t>
            </a:r>
            <a:r>
              <a:rPr lang="en-US" i="1" dirty="0" err="1" smtClean="0"/>
              <a:t>Clim</a:t>
            </a:r>
            <a:r>
              <a:rPr lang="en-US" i="1" dirty="0" smtClean="0"/>
              <a:t>. </a:t>
            </a:r>
            <a:r>
              <a:rPr lang="en-US" i="1" dirty="0" err="1" smtClean="0"/>
              <a:t>Dyn</a:t>
            </a:r>
            <a:r>
              <a:rPr lang="en-US" dirty="0" smtClean="0"/>
              <a:t>., </a:t>
            </a:r>
            <a:r>
              <a:rPr lang="en-US" b="1" dirty="0" smtClean="0"/>
              <a:t>26</a:t>
            </a:r>
            <a:r>
              <a:rPr lang="en-US" dirty="0" smtClean="0"/>
              <a:t>, </a:t>
            </a:r>
            <a:r>
              <a:rPr lang="en-US" dirty="0"/>
              <a:t>79-91 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/>
              <a:t>SPEEDY-LETKF</a:t>
            </a:r>
          </a:p>
          <a:p>
            <a:r>
              <a:rPr lang="en-US" dirty="0"/>
              <a:t>Miyoshi, T</a:t>
            </a:r>
            <a:r>
              <a:rPr lang="en-US" b="1" dirty="0"/>
              <a:t>.</a:t>
            </a:r>
            <a:r>
              <a:rPr lang="en-US" dirty="0"/>
              <a:t>, 2005: </a:t>
            </a:r>
            <a:r>
              <a:rPr lang="en-US" i="1" dirty="0"/>
              <a:t>Ensemble </a:t>
            </a:r>
            <a:r>
              <a:rPr lang="en-US" i="1" dirty="0" err="1"/>
              <a:t>Kalman</a:t>
            </a:r>
            <a:r>
              <a:rPr lang="en-US" i="1" dirty="0"/>
              <a:t> filter experiments with a primitive-equation global model</a:t>
            </a:r>
            <a:r>
              <a:rPr lang="en-US" dirty="0"/>
              <a:t>. Ph.D. dissertation, University of Maryland, College Park, 197pp.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Atmospheric GCM Dynamical Core test cases</a:t>
            </a:r>
            <a:endParaRPr lang="en-US" b="1" dirty="0"/>
          </a:p>
          <a:p>
            <a:r>
              <a:rPr lang="en-US" dirty="0" err="1" smtClean="0"/>
              <a:t>Jablonowski</a:t>
            </a:r>
            <a:r>
              <a:rPr lang="en-US" dirty="0" smtClean="0"/>
              <a:t>, C. and D. L. Williamson 2006: </a:t>
            </a:r>
            <a:r>
              <a:rPr lang="en-US" dirty="0"/>
              <a:t>A </a:t>
            </a:r>
            <a:r>
              <a:rPr lang="en-US" dirty="0" err="1"/>
              <a:t>baroclinic</a:t>
            </a:r>
            <a:r>
              <a:rPr lang="en-US" dirty="0"/>
              <a:t> instability test case for atmospheric model dynamical </a:t>
            </a:r>
            <a:r>
              <a:rPr lang="en-US" dirty="0" smtClean="0"/>
              <a:t>cores, </a:t>
            </a:r>
            <a:r>
              <a:rPr lang="en-US" i="1" dirty="0" smtClean="0"/>
              <a:t>Q. J. R. </a:t>
            </a:r>
            <a:r>
              <a:rPr lang="en-US" i="1" dirty="0" err="1" smtClean="0"/>
              <a:t>Metorol</a:t>
            </a:r>
            <a:r>
              <a:rPr lang="en-US" i="1" dirty="0" smtClean="0"/>
              <a:t>. Soc</a:t>
            </a:r>
            <a:r>
              <a:rPr lang="en-US" dirty="0" smtClean="0"/>
              <a:t>., </a:t>
            </a:r>
            <a:r>
              <a:rPr lang="en-US" b="1" dirty="0" smtClean="0"/>
              <a:t>132</a:t>
            </a:r>
            <a:r>
              <a:rPr lang="en-US" dirty="0" smtClean="0"/>
              <a:t>, 2943-2975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NCEP/NCAR reanalysis</a:t>
            </a:r>
            <a:endParaRPr lang="en-US" b="1" dirty="0"/>
          </a:p>
          <a:p>
            <a:r>
              <a:rPr lang="en-US" dirty="0" err="1"/>
              <a:t>Kalnay</a:t>
            </a:r>
            <a:r>
              <a:rPr lang="en-US" dirty="0"/>
              <a:t>, E., and Coauthors, 1996: The NCEP/NCAR 40-Year Reanalysis Project. </a:t>
            </a:r>
            <a:r>
              <a:rPr lang="en-US" i="1" dirty="0"/>
              <a:t>Bull. Amer. Meteor. Soc.</a:t>
            </a:r>
            <a:r>
              <a:rPr lang="en-US" dirty="0"/>
              <a:t>, </a:t>
            </a:r>
            <a:r>
              <a:rPr lang="en-US" b="1" dirty="0"/>
              <a:t>77</a:t>
            </a:r>
            <a:r>
              <a:rPr lang="en-US" dirty="0"/>
              <a:t>, 437–471. </a:t>
            </a:r>
            <a:endParaRPr lang="en-US" dirty="0" smtClean="0"/>
          </a:p>
          <a:p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Model Error Correction</a:t>
            </a:r>
          </a:p>
          <a:p>
            <a:r>
              <a:rPr lang="en-US" dirty="0"/>
              <a:t>Danforth, Christopher M., Eugenia </a:t>
            </a:r>
            <a:r>
              <a:rPr lang="en-US" dirty="0" err="1"/>
              <a:t>Kalnay</a:t>
            </a:r>
            <a:r>
              <a:rPr lang="en-US" dirty="0"/>
              <a:t>, </a:t>
            </a:r>
            <a:r>
              <a:rPr lang="en-US" dirty="0" err="1"/>
              <a:t>Takemasa</a:t>
            </a:r>
            <a:r>
              <a:rPr lang="en-US" dirty="0"/>
              <a:t> Miyoshi, 2007: Estimating and Correcting Global Weather Model Error. </a:t>
            </a:r>
            <a:r>
              <a:rPr lang="en-US" i="1" dirty="0"/>
              <a:t>Mon. </a:t>
            </a:r>
            <a:r>
              <a:rPr lang="en-US" i="1" dirty="0" err="1"/>
              <a:t>Wea</a:t>
            </a:r>
            <a:r>
              <a:rPr lang="en-US" i="1" dirty="0"/>
              <a:t>. Rev.</a:t>
            </a:r>
            <a:r>
              <a:rPr lang="en-US" dirty="0"/>
              <a:t>, </a:t>
            </a:r>
            <a:r>
              <a:rPr lang="en-US" b="1" dirty="0"/>
              <a:t>135</a:t>
            </a:r>
            <a:r>
              <a:rPr lang="en-US" dirty="0"/>
              <a:t>, 281–299. </a:t>
            </a:r>
            <a:endParaRPr lang="en-US" dirty="0" smtClean="0"/>
          </a:p>
          <a:p>
            <a:r>
              <a:rPr lang="en-US" dirty="0"/>
              <a:t>Danforth, Christopher M., Eugenia </a:t>
            </a:r>
            <a:r>
              <a:rPr lang="en-US" dirty="0" err="1"/>
              <a:t>Kalnay</a:t>
            </a:r>
            <a:r>
              <a:rPr lang="en-US" dirty="0"/>
              <a:t>, 2008: Using Singular Value Decomposition to Parameterize State-Dependent Model Errors. </a:t>
            </a:r>
            <a:r>
              <a:rPr lang="en-US" i="1" dirty="0"/>
              <a:t>J. Atmos. Sci.</a:t>
            </a:r>
            <a:r>
              <a:rPr lang="en-US" dirty="0"/>
              <a:t>, </a:t>
            </a:r>
            <a:r>
              <a:rPr lang="en-US" b="1" dirty="0"/>
              <a:t>65</a:t>
            </a:r>
            <a:r>
              <a:rPr lang="en-US" dirty="0"/>
              <a:t>, 1467–1478.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195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Motivation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Due to computational restrictions …</a:t>
            </a:r>
          </a:p>
          <a:p>
            <a:r>
              <a:rPr lang="en-US" dirty="0" smtClean="0"/>
              <a:t> most AGCMs adopt low-order time-integration schemes, such as</a:t>
            </a:r>
          </a:p>
          <a:p>
            <a:pPr>
              <a:buFontTx/>
              <a:buChar char="-"/>
            </a:pPr>
            <a:r>
              <a:rPr lang="en-US" dirty="0" smtClean="0"/>
              <a:t>Leap-frog with Robert-</a:t>
            </a:r>
            <a:r>
              <a:rPr lang="en-US" dirty="0" err="1" smtClean="0"/>
              <a:t>Asselin</a:t>
            </a:r>
            <a:r>
              <a:rPr lang="en-US" dirty="0" smtClean="0"/>
              <a:t> filter (1</a:t>
            </a:r>
            <a:r>
              <a:rPr lang="en-US" baseline="30000" dirty="0" smtClean="0"/>
              <a:t>st</a:t>
            </a:r>
            <a:r>
              <a:rPr lang="en-US" dirty="0" smtClean="0"/>
              <a:t> order)</a:t>
            </a:r>
          </a:p>
          <a:p>
            <a:pPr>
              <a:buFontTx/>
              <a:buChar char="-"/>
            </a:pPr>
            <a:r>
              <a:rPr lang="en-US" dirty="0" smtClean="0"/>
              <a:t>Explicit Backward Euler (aka. </a:t>
            </a:r>
            <a:r>
              <a:rPr lang="en-US" dirty="0" err="1" smtClean="0"/>
              <a:t>Matsuno</a:t>
            </a:r>
            <a:r>
              <a:rPr lang="en-US" dirty="0" smtClean="0"/>
              <a:t>; 1</a:t>
            </a:r>
            <a:r>
              <a:rPr lang="en-US" baseline="30000" dirty="0" smtClean="0"/>
              <a:t>st</a:t>
            </a:r>
            <a:r>
              <a:rPr lang="en-US" dirty="0"/>
              <a:t> </a:t>
            </a:r>
            <a:r>
              <a:rPr lang="en-US" dirty="0" smtClean="0"/>
              <a:t>order)</a:t>
            </a:r>
          </a:p>
          <a:p>
            <a:pPr marL="0" indent="0">
              <a:buNone/>
            </a:pPr>
            <a:endParaRPr lang="en-US" sz="900" dirty="0" smtClean="0"/>
          </a:p>
          <a:p>
            <a:r>
              <a:rPr lang="en-US" dirty="0" smtClean="0"/>
              <a:t>Often, </a:t>
            </a:r>
            <a:r>
              <a:rPr lang="en-US" i="1" dirty="0" err="1" smtClean="0"/>
              <a:t>Δt</a:t>
            </a:r>
            <a:r>
              <a:rPr lang="en-US" dirty="0" smtClean="0"/>
              <a:t> is taken as the largest value for which computational instability is suppressed,</a:t>
            </a:r>
          </a:p>
          <a:p>
            <a:endParaRPr lang="en-US" sz="900" dirty="0" smtClean="0"/>
          </a:p>
          <a:p>
            <a:r>
              <a:rPr lang="en-US" dirty="0" smtClean="0"/>
              <a:t>under the premise that temporal discretization errors are negligible compared to those associated with  spatial discretization or Physical Parameterizations.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713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0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However …</a:t>
            </a:r>
          </a:p>
          <a:p>
            <a:r>
              <a:rPr lang="en-US" dirty="0" smtClean="0"/>
              <a:t>Spatial resolutions become finer and finer as the supercomputers become faster.</a:t>
            </a:r>
          </a:p>
          <a:p>
            <a:r>
              <a:rPr lang="en-US" dirty="0" smtClean="0"/>
              <a:t>Is the premise justifiable ?</a:t>
            </a:r>
          </a:p>
          <a:p>
            <a:r>
              <a:rPr lang="en-US" dirty="0"/>
              <a:t>If </a:t>
            </a:r>
            <a:r>
              <a:rPr lang="en-US" dirty="0" smtClean="0"/>
              <a:t>not, </a:t>
            </a:r>
            <a:r>
              <a:rPr lang="en-US" dirty="0"/>
              <a:t>how can we alleviate such </a:t>
            </a:r>
            <a:r>
              <a:rPr lang="en-US" dirty="0" smtClean="0"/>
              <a:t>errors 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Remedies (Approaches) :</a:t>
            </a:r>
          </a:p>
          <a:p>
            <a:pPr marL="514350" indent="-514350">
              <a:buAutoNum type="arabicPeriod"/>
            </a:pPr>
            <a:r>
              <a:rPr lang="en-US" dirty="0" smtClean="0"/>
              <a:t>Use a more accurate scheme with the same computational cost</a:t>
            </a:r>
          </a:p>
          <a:p>
            <a:pPr marL="514350" indent="-514350">
              <a:buAutoNum type="arabicPeriod"/>
            </a:pPr>
            <a:r>
              <a:rPr lang="en-US" dirty="0" smtClean="0"/>
              <a:t>Identify and parameterize the error, and reduce it using data assimilation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18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Approach 1 :  A Better integration scheme (Lorenz </a:t>
            </a:r>
            <a:r>
              <a:rPr lang="en-US" i="1" dirty="0" smtClean="0"/>
              <a:t>N</a:t>
            </a:r>
            <a:r>
              <a:rPr lang="en-US" dirty="0" smtClean="0"/>
              <a:t>-cycle)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Lorenz (1971) proposed an incredibly smart time-integration scheme which:</a:t>
            </a:r>
          </a:p>
          <a:p>
            <a:r>
              <a:rPr lang="en-US" dirty="0"/>
              <a:t>requires only 1 function evaluation per step</a:t>
            </a:r>
          </a:p>
          <a:p>
            <a:r>
              <a:rPr lang="en-US" dirty="0"/>
              <a:t>but yet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6600"/>
                </a:solidFill>
              </a:rPr>
              <a:t>every </a:t>
            </a:r>
            <a:r>
              <a:rPr lang="en-US" i="1" dirty="0" smtClean="0">
                <a:solidFill>
                  <a:srgbClr val="FF6600"/>
                </a:solidFill>
              </a:rPr>
              <a:t>N</a:t>
            </a:r>
            <a:r>
              <a:rPr lang="en-US" dirty="0" smtClean="0">
                <a:solidFill>
                  <a:srgbClr val="FF6600"/>
                </a:solidFill>
              </a:rPr>
              <a:t> steps</a:t>
            </a:r>
            <a:r>
              <a:rPr lang="en-US" dirty="0" smtClean="0"/>
              <a:t>) it is of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- (up to)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/>
              <a:t>-</a:t>
            </a:r>
            <a:r>
              <a:rPr lang="en-US" dirty="0" smtClean="0"/>
              <a:t>order accuracy (</a:t>
            </a:r>
            <a:r>
              <a:rPr lang="en-US" dirty="0"/>
              <a:t>for nonlinear systems)</a:t>
            </a:r>
          </a:p>
          <a:p>
            <a:pPr marL="0" indent="0">
              <a:buNone/>
            </a:pPr>
            <a:r>
              <a:rPr lang="en-US" dirty="0"/>
              <a:t>  - arbitrary order of accuracy (for linear systems)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However, this scheme seems to have remained forgotten.  </a:t>
            </a:r>
          </a:p>
          <a:p>
            <a:pPr marL="0" indent="0">
              <a:buNone/>
            </a:pPr>
            <a:r>
              <a:rPr lang="en-US" dirty="0" smtClean="0"/>
              <a:t>No applications have been made </a:t>
            </a:r>
            <a:r>
              <a:rPr lang="en-US" dirty="0"/>
              <a:t>to </a:t>
            </a:r>
            <a:r>
              <a:rPr lang="en-US" dirty="0" smtClean="0"/>
              <a:t>AGCMs.</a:t>
            </a:r>
          </a:p>
          <a:p>
            <a:pPr marL="0" indent="0">
              <a:buNone/>
            </a:pPr>
            <a:endParaRPr lang="en-US" dirty="0">
              <a:latin typeface="Wingdings"/>
              <a:ea typeface="Wingdings"/>
              <a:cs typeface="Wingdings"/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</a:t>
            </a:r>
            <a:r>
              <a:rPr lang="en-US" sz="4100" dirty="0" smtClean="0">
                <a:sym typeface="Wingdings"/>
              </a:rPr>
              <a:t>Apply Lorenz </a:t>
            </a:r>
            <a:r>
              <a:rPr lang="en-US" sz="4100" i="1" dirty="0" smtClean="0">
                <a:sym typeface="Wingdings"/>
              </a:rPr>
              <a:t>N</a:t>
            </a:r>
            <a:r>
              <a:rPr lang="en-US" sz="4100" dirty="0" smtClean="0">
                <a:sym typeface="Wingdings"/>
              </a:rPr>
              <a:t>-cycle to an AGCM (Phase 1)</a:t>
            </a:r>
            <a:endParaRPr lang="en-US" sz="41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89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Approach 2: Estimation and Reduction of Model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41" y="1417638"/>
            <a:ext cx="8665883" cy="529840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Danforth et al. (2007)</a:t>
            </a:r>
          </a:p>
          <a:p>
            <a:r>
              <a:rPr lang="en-US" dirty="0" smtClean="0"/>
              <a:t>Training:</a:t>
            </a:r>
          </a:p>
          <a:p>
            <a:pPr marL="514350" indent="-514350">
              <a:buAutoNum type="arabicPeriod"/>
            </a:pPr>
            <a:r>
              <a:rPr lang="en-US" dirty="0" smtClean="0"/>
              <a:t>Compute bias of the model error</a:t>
            </a:r>
          </a:p>
          <a:p>
            <a:pPr marL="514350" indent="-514350">
              <a:buAutoNum type="arabicPeriod"/>
            </a:pPr>
            <a:r>
              <a:rPr lang="en-US" dirty="0" smtClean="0"/>
              <a:t>Construct covariance matrix of the model state and the model error</a:t>
            </a:r>
          </a:p>
          <a:p>
            <a:pPr marL="514350" indent="-514350">
              <a:buFont typeface="Arial"/>
              <a:buAutoNum type="arabicPeriod"/>
            </a:pPr>
            <a:r>
              <a:rPr lang="en-US" dirty="0"/>
              <a:t>Extract dominant modes </a:t>
            </a:r>
            <a:r>
              <a:rPr lang="en-US" dirty="0" smtClean="0"/>
              <a:t>using Singular Value Decomposition (SVD)</a:t>
            </a:r>
          </a:p>
          <a:p>
            <a:r>
              <a:rPr lang="en-US" dirty="0" smtClean="0"/>
              <a:t>Model Error Reduction:</a:t>
            </a:r>
          </a:p>
          <a:p>
            <a:pPr marL="514350" indent="-514350">
              <a:buAutoNum type="arabicPeriod"/>
            </a:pPr>
            <a:r>
              <a:rPr lang="en-US" dirty="0" smtClean="0"/>
              <a:t>Estimate the model errors using bias statistics (state-independent) and regression in the space spanned by Singular Vectors (SVs) (state-dependent)</a:t>
            </a:r>
          </a:p>
          <a:p>
            <a:pPr marL="514350" indent="-514350">
              <a:buAutoNum type="arabicPeriod"/>
            </a:pPr>
            <a:r>
              <a:rPr lang="en-US" dirty="0" smtClean="0"/>
              <a:t>Reduce the error by subtracting the estimated error each </a:t>
            </a:r>
            <a:r>
              <a:rPr lang="en-US" dirty="0"/>
              <a:t>time step during </a:t>
            </a:r>
            <a:r>
              <a:rPr lang="en-US" dirty="0" smtClean="0"/>
              <a:t>the integration</a:t>
            </a:r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Try this technique with an </a:t>
            </a:r>
            <a:r>
              <a:rPr lang="en-US" dirty="0">
                <a:sym typeface="Wingdings"/>
              </a:rPr>
              <a:t>AGCM (Phase </a:t>
            </a:r>
            <a:r>
              <a:rPr lang="en-US" dirty="0" smtClean="0">
                <a:sym typeface="Wingdings"/>
              </a:rPr>
              <a:t>2 &amp; 3)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03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Phase 1: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 Lorenz </a:t>
            </a:r>
            <a:r>
              <a:rPr lang="en-US" i="1" dirty="0" smtClean="0"/>
              <a:t>N</a:t>
            </a:r>
            <a:r>
              <a:rPr lang="en-US" dirty="0" smtClean="0"/>
              <a:t>-cycle to an existing AGCM</a:t>
            </a:r>
          </a:p>
          <a:p>
            <a:r>
              <a:rPr lang="en-US" dirty="0" smtClean="0"/>
              <a:t>Implement 4</a:t>
            </a:r>
            <a:r>
              <a:rPr lang="en-US" baseline="30000" dirty="0" smtClean="0"/>
              <a:t>th</a:t>
            </a:r>
            <a:r>
              <a:rPr lang="en-US" dirty="0" smtClean="0"/>
              <a:t> order </a:t>
            </a:r>
            <a:r>
              <a:rPr lang="en-US" dirty="0" err="1" smtClean="0"/>
              <a:t>Runge</a:t>
            </a:r>
            <a:r>
              <a:rPr lang="en-US" dirty="0" err="1"/>
              <a:t>-</a:t>
            </a:r>
            <a:r>
              <a:rPr lang="en-US" dirty="0" err="1" smtClean="0"/>
              <a:t>Kutta</a:t>
            </a:r>
            <a:r>
              <a:rPr lang="en-US" dirty="0" smtClean="0"/>
              <a:t> as well as a reference</a:t>
            </a:r>
          </a:p>
          <a:p>
            <a:endParaRPr lang="en-US" dirty="0" smtClean="0"/>
          </a:p>
          <a:p>
            <a:r>
              <a:rPr lang="en-US" dirty="0" smtClean="0"/>
              <a:t>Compare the accuracy and efficiency of the newly introduced schemes with the original scheme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31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133" y="23179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Phase 1: </a:t>
            </a:r>
            <a:r>
              <a:rPr lang="en-US" dirty="0" smtClean="0"/>
              <a:t> Algorithms</a:t>
            </a:r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112" y="796780"/>
            <a:ext cx="1271621" cy="57801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64" y="2193362"/>
            <a:ext cx="2700285" cy="139786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702" y="2228260"/>
            <a:ext cx="2886738" cy="1944464"/>
          </a:xfrm>
          <a:prstGeom prst="rect">
            <a:avLst/>
          </a:prstGeom>
          <a:ln>
            <a:solidFill>
              <a:srgbClr val="FFFFFF"/>
            </a:solidFill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2493" y="1624062"/>
            <a:ext cx="2823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Lorenz </a:t>
            </a:r>
            <a:r>
              <a:rPr lang="en-US" i="1" dirty="0" smtClean="0"/>
              <a:t>N</a:t>
            </a:r>
            <a:r>
              <a:rPr lang="en-US" dirty="0" smtClean="0"/>
              <a:t>-cycle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00381" y="1417638"/>
            <a:ext cx="3081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(existing) </a:t>
            </a:r>
            <a:r>
              <a:rPr lang="en-US" dirty="0" smtClean="0"/>
              <a:t>Leap-frog with </a:t>
            </a:r>
          </a:p>
          <a:p>
            <a:pPr algn="ctr"/>
            <a:r>
              <a:rPr lang="en-US" dirty="0" smtClean="0"/>
              <a:t>Robert-</a:t>
            </a:r>
            <a:r>
              <a:rPr lang="en-US" dirty="0" err="1" smtClean="0"/>
              <a:t>Asselin</a:t>
            </a:r>
            <a:r>
              <a:rPr lang="en-US" dirty="0" smtClean="0"/>
              <a:t> Filter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92066" y="1624062"/>
            <a:ext cx="288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order </a:t>
            </a:r>
            <a:r>
              <a:rPr lang="en-US" dirty="0" err="1" smtClean="0"/>
              <a:t>Runge-Kutta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2066660"/>
            <a:ext cx="90788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772" y="4282718"/>
            <a:ext cx="90788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932965" y="1474189"/>
            <a:ext cx="6356" cy="53593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181849" y="1474189"/>
            <a:ext cx="0" cy="5365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2492" y="1474189"/>
            <a:ext cx="90788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5765" y="4328560"/>
            <a:ext cx="28235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Memory consumption:</a:t>
            </a:r>
          </a:p>
          <a:p>
            <a:r>
              <a:rPr lang="en-US" dirty="0" smtClean="0"/>
              <a:t>      </a:t>
            </a: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2400" b="1" dirty="0" smtClean="0">
                <a:solidFill>
                  <a:srgbClr val="FF0000"/>
                </a:solidFill>
              </a:rPr>
              <a:t>2 x </a:t>
            </a:r>
            <a:r>
              <a:rPr lang="en-US" dirty="0" smtClean="0"/>
              <a:t>dim{model state}</a:t>
            </a:r>
            <a:endParaRPr lang="en-US" dirty="0"/>
          </a:p>
        </p:txBody>
      </p:sp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593" y="2167205"/>
            <a:ext cx="3139177" cy="164486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091721" y="4340296"/>
            <a:ext cx="28235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Memory consumption:</a:t>
            </a:r>
          </a:p>
          <a:p>
            <a:r>
              <a:rPr lang="en-US" dirty="0" smtClean="0"/>
              <a:t>      </a:t>
            </a: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2400" b="1" dirty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</a:rPr>
              <a:t> x </a:t>
            </a:r>
            <a:r>
              <a:rPr lang="en-US" dirty="0" smtClean="0"/>
              <a:t>dim{model state}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255248" y="4357425"/>
            <a:ext cx="28235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Memory consumption:</a:t>
            </a:r>
          </a:p>
          <a:p>
            <a:r>
              <a:rPr lang="en-US" dirty="0" smtClean="0"/>
              <a:t>      </a:t>
            </a: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2400" b="1" dirty="0" smtClean="0">
                <a:solidFill>
                  <a:srgbClr val="FF0000"/>
                </a:solidFill>
              </a:rPr>
              <a:t>5 x </a:t>
            </a:r>
            <a:r>
              <a:rPr lang="en-US" dirty="0" smtClean="0"/>
              <a:t>dim{model state}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34416" y="5033457"/>
            <a:ext cx="90788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0" y="5079299"/>
            <a:ext cx="2932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</a:t>
            </a:r>
            <a:r>
              <a:rPr lang="en-US" dirty="0" smtClean="0"/>
              <a:t>-evaluation: </a:t>
            </a:r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per time step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024805" y="5077060"/>
            <a:ext cx="3057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</a:t>
            </a:r>
            <a:r>
              <a:rPr lang="en-US" dirty="0" smtClean="0"/>
              <a:t>-evaluation: </a:t>
            </a:r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per time step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192066" y="5086082"/>
            <a:ext cx="2949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</a:t>
            </a:r>
            <a:r>
              <a:rPr lang="en-US" dirty="0" smtClean="0"/>
              <a:t>-evaluation: </a:t>
            </a:r>
            <a:r>
              <a:rPr lang="en-US" sz="2400" b="1" dirty="0" smtClean="0">
                <a:solidFill>
                  <a:srgbClr val="FF0000"/>
                </a:solidFill>
              </a:rPr>
              <a:t>4 </a:t>
            </a:r>
            <a:r>
              <a:rPr lang="en-US" dirty="0" smtClean="0"/>
              <a:t>per time step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40772" y="5649875"/>
            <a:ext cx="90788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0" y="5693364"/>
            <a:ext cx="29329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accuracy:  (</a:t>
            </a:r>
            <a:r>
              <a:rPr lang="en-US" i="1" dirty="0" smtClean="0"/>
              <a:t>N &lt;= </a:t>
            </a:r>
            <a:r>
              <a:rPr lang="en-US" dirty="0" smtClean="0"/>
              <a:t>4)</a:t>
            </a:r>
          </a:p>
          <a:p>
            <a:pPr algn="r"/>
            <a:r>
              <a:rPr lang="en-US" sz="2400" b="1" i="1" dirty="0" smtClean="0">
                <a:solidFill>
                  <a:srgbClr val="FF0000"/>
                </a:solidFill>
              </a:rPr>
              <a:t>O</a:t>
            </a:r>
            <a:r>
              <a:rPr lang="en-US" sz="2400" b="1" dirty="0" smtClean="0">
                <a:solidFill>
                  <a:srgbClr val="FF0000"/>
                </a:solidFill>
              </a:rPr>
              <a:t>((</a:t>
            </a:r>
            <a:r>
              <a:rPr lang="en-US" sz="2400" b="1" i="1" dirty="0" smtClean="0">
                <a:solidFill>
                  <a:srgbClr val="FF0000"/>
                </a:solidFill>
              </a:rPr>
              <a:t>N</a:t>
            </a:r>
            <a:r>
              <a:rPr lang="el-GR" sz="2400" b="1" i="1" dirty="0" smtClean="0">
                <a:solidFill>
                  <a:srgbClr val="FF0000"/>
                </a:solidFill>
              </a:rPr>
              <a:t>Δt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N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(every </a:t>
            </a:r>
            <a:r>
              <a:rPr lang="en-US" i="1" dirty="0" smtClean="0"/>
              <a:t>N</a:t>
            </a:r>
            <a:r>
              <a:rPr lang="en-US" dirty="0" smtClean="0"/>
              <a:t> steps)</a:t>
            </a:r>
          </a:p>
          <a:p>
            <a:pPr algn="r"/>
            <a:r>
              <a:rPr lang="en-US" sz="2400" b="1" i="1" dirty="0">
                <a:solidFill>
                  <a:srgbClr val="FF0000"/>
                </a:solidFill>
              </a:rPr>
              <a:t>O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i="1" dirty="0" smtClean="0">
                <a:solidFill>
                  <a:srgbClr val="FF0000"/>
                </a:solidFill>
              </a:rPr>
              <a:t>N</a:t>
            </a:r>
            <a:r>
              <a:rPr lang="el-GR" sz="2400" b="1" i="1" dirty="0" smtClean="0">
                <a:solidFill>
                  <a:srgbClr val="FF0000"/>
                </a:solidFill>
              </a:rPr>
              <a:t>Δt 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r>
              <a:rPr lang="en-US" sz="2400" b="1" i="1" dirty="0" smtClean="0">
                <a:solidFill>
                  <a:srgbClr val="FF0000"/>
                </a:solidFill>
              </a:rPr>
              <a:t>        </a:t>
            </a:r>
            <a:r>
              <a:rPr lang="en-US" dirty="0" smtClean="0">
                <a:solidFill>
                  <a:srgbClr val="000000"/>
                </a:solidFill>
              </a:rPr>
              <a:t>(in between)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85365" y="5731450"/>
            <a:ext cx="29329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accuracy: </a:t>
            </a:r>
          </a:p>
          <a:p>
            <a:pPr algn="r"/>
            <a:r>
              <a:rPr lang="en-US" sz="2400" b="1" i="1" dirty="0">
                <a:solidFill>
                  <a:srgbClr val="FF0000"/>
                </a:solidFill>
              </a:rPr>
              <a:t>O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l-GR" sz="2400" b="1" i="1" dirty="0" smtClean="0">
                <a:solidFill>
                  <a:srgbClr val="FF0000"/>
                </a:solidFill>
              </a:rPr>
              <a:t>Δt 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11035" y="5712896"/>
            <a:ext cx="29329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accuracy: </a:t>
            </a:r>
          </a:p>
          <a:p>
            <a:pPr algn="r"/>
            <a:r>
              <a:rPr lang="en-US" sz="2400" b="1" i="1" dirty="0">
                <a:solidFill>
                  <a:srgbClr val="FF0000"/>
                </a:solidFill>
              </a:rPr>
              <a:t>O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l-GR" sz="2400" b="1" i="1" dirty="0" smtClean="0">
                <a:solidFill>
                  <a:srgbClr val="FF0000"/>
                </a:solidFill>
              </a:rPr>
              <a:t>Δt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4</a:t>
            </a:r>
            <a:r>
              <a:rPr lang="el-GR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65660" y="445466"/>
            <a:ext cx="196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ODE to be solved: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319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AGCM: SPEEDY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03" y="1600200"/>
            <a:ext cx="8879959" cy="478781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fast AGCM with simplified physical parameterizations</a:t>
            </a:r>
          </a:p>
          <a:p>
            <a:r>
              <a:rPr lang="en-US" dirty="0" smtClean="0"/>
              <a:t>Developed in Italy by Drs. F. Molteni and F. </a:t>
            </a:r>
            <a:r>
              <a:rPr lang="en-US" dirty="0" err="1" smtClean="0"/>
              <a:t>Kucharsk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Horizontal Discretization: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Spectral Representation with Spherical Harmonics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truncated at total wavenumber 30 (T30)</a:t>
            </a:r>
          </a:p>
          <a:p>
            <a:r>
              <a:rPr lang="en-US" dirty="0" smtClean="0"/>
              <a:t>Vertical Discretization: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8-layers Finite Difference on </a:t>
            </a:r>
            <a:r>
              <a:rPr lang="en-US" i="1" dirty="0" err="1" smtClean="0"/>
              <a:t>σ</a:t>
            </a:r>
            <a:r>
              <a:rPr lang="en-US" dirty="0" smtClean="0"/>
              <a:t>-coordinate</a:t>
            </a:r>
          </a:p>
          <a:p>
            <a:r>
              <a:rPr lang="en-US" dirty="0" smtClean="0"/>
              <a:t>Temporal Discretization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Leap-Frog scheme</a:t>
            </a:r>
            <a:r>
              <a:rPr lang="en-US" dirty="0" smtClean="0"/>
              <a:t> with Robert-</a:t>
            </a:r>
            <a:r>
              <a:rPr lang="en-US" dirty="0" err="1" smtClean="0"/>
              <a:t>Asselin</a:t>
            </a:r>
            <a:r>
              <a:rPr lang="en-US" dirty="0" smtClean="0"/>
              <a:t> Filter </a:t>
            </a:r>
          </a:p>
          <a:p>
            <a:pPr marL="0" indent="0">
              <a:buNone/>
            </a:pP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    (</a:t>
            </a:r>
            <a:r>
              <a:rPr lang="en-US" dirty="0">
                <a:solidFill>
                  <a:srgbClr val="3366FF"/>
                </a:solidFill>
              </a:rPr>
              <a:t>1</a:t>
            </a:r>
            <a:r>
              <a:rPr lang="en-US" baseline="30000" dirty="0">
                <a:solidFill>
                  <a:srgbClr val="3366FF"/>
                </a:solidFill>
              </a:rPr>
              <a:t>st</a:t>
            </a:r>
            <a:r>
              <a:rPr lang="en-US" dirty="0">
                <a:solidFill>
                  <a:srgbClr val="3366FF"/>
                </a:solidFill>
              </a:rPr>
              <a:t> order </a:t>
            </a:r>
            <a:r>
              <a:rPr lang="en-US" dirty="0" smtClean="0">
                <a:solidFill>
                  <a:srgbClr val="3366FF"/>
                </a:solidFill>
              </a:rPr>
              <a:t>Forward Euler for </a:t>
            </a:r>
            <a:r>
              <a:rPr lang="en-US" dirty="0">
                <a:solidFill>
                  <a:srgbClr val="3366FF"/>
                </a:solidFill>
              </a:rPr>
              <a:t>the </a:t>
            </a:r>
            <a:r>
              <a:rPr lang="en-US" dirty="0" smtClean="0">
                <a:solidFill>
                  <a:srgbClr val="3366FF"/>
                </a:solidFill>
              </a:rPr>
              <a:t>physical parameterizations)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1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4454</TotalTime>
  <Words>1782</Words>
  <Application>Microsoft Office PowerPoint</Application>
  <PresentationFormat>On-screen Show (4:3)</PresentationFormat>
  <Paragraphs>281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Reduction of Temporal Discretization Error in an Atmospheric General Circulation Model (AGCM)</vt:lpstr>
      <vt:lpstr>Numerical Weather Prediction (NWP): = Initial Value Problem of PDE</vt:lpstr>
      <vt:lpstr>Introduction: Motivation</vt:lpstr>
      <vt:lpstr>Introduction: Motivation</vt:lpstr>
      <vt:lpstr>Approach 1 :  A Better integration scheme (Lorenz N-cycle)</vt:lpstr>
      <vt:lpstr>Approach 2: Estimation and Reduction of Model Errors</vt:lpstr>
      <vt:lpstr>Phase 1: Approach</vt:lpstr>
      <vt:lpstr>Phase 1:  Algorithms</vt:lpstr>
      <vt:lpstr>AGCM: SPEEDY model</vt:lpstr>
      <vt:lpstr>The equations solved: the “primitive” equation system (PDEs)  on a spherical geometry + parametrized processes</vt:lpstr>
      <vt:lpstr>Spatial discretization: Spectral representation w.r.t. Spherical Harmonics</vt:lpstr>
      <vt:lpstr>AGCM: SPEEDY model</vt:lpstr>
      <vt:lpstr>AGCM: SPEEDY model</vt:lpstr>
      <vt:lpstr>Phase 1: Issues to be avoided</vt:lpstr>
      <vt:lpstr>Phase 1: Validation and Testing</vt:lpstr>
      <vt:lpstr>Phase 1: Database</vt:lpstr>
      <vt:lpstr>Phase 1: Validation (detail)</vt:lpstr>
      <vt:lpstr>Plot the RMS difference || ps– psREF||</vt:lpstr>
      <vt:lpstr>Approach 2: Estimation and Reduction of Model Errors</vt:lpstr>
      <vt:lpstr>Phase 2: Approach</vt:lpstr>
      <vt:lpstr>Phase 2: Algorithm</vt:lpstr>
      <vt:lpstr>Phase 2: Implementation</vt:lpstr>
      <vt:lpstr>Phase 2: Validation</vt:lpstr>
      <vt:lpstr>Phase 2: Testing (Verification)</vt:lpstr>
      <vt:lpstr>Deliverables</vt:lpstr>
      <vt:lpstr>Schedule and Milestones</vt:lpstr>
      <vt:lpstr>Phase 3 (If time allows): Model Correction</vt:lpstr>
      <vt:lpstr>Phase 4 (if time allows):  Repeat Phase 2&amp;3 with data assimilation</vt:lpstr>
      <vt:lpstr>Bibliography</vt:lpstr>
    </vt:vector>
  </TitlesOfParts>
  <Company>University of Maryland, College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Correction of  </dc:title>
  <dc:creator>Daisuke HOTTA</dc:creator>
  <cp:lastModifiedBy>Radu</cp:lastModifiedBy>
  <cp:revision>465</cp:revision>
  <dcterms:created xsi:type="dcterms:W3CDTF">2012-09-06T07:14:03Z</dcterms:created>
  <dcterms:modified xsi:type="dcterms:W3CDTF">2012-12-19T15:48:46Z</dcterms:modified>
</cp:coreProperties>
</file>