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7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8" r:id="rId4"/>
    <p:sldId id="269" r:id="rId5"/>
    <p:sldId id="258" r:id="rId6"/>
    <p:sldId id="265" r:id="rId7"/>
    <p:sldId id="266" r:id="rId8"/>
    <p:sldId id="267" r:id="rId9"/>
    <p:sldId id="259" r:id="rId10"/>
    <p:sldId id="260" r:id="rId11"/>
    <p:sldId id="261" r:id="rId12"/>
    <p:sldId id="262" r:id="rId13"/>
    <p:sldId id="26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689" autoAdjust="0"/>
  </p:normalViewPr>
  <p:slideViewPr>
    <p:cSldViewPr snapToGrid="0">
      <p:cViewPr>
        <p:scale>
          <a:sx n="70" d="100"/>
          <a:sy n="70" d="100"/>
        </p:scale>
        <p:origin x="738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B4A0D-7078-4833-AE59-B8B9D0E05CFC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2C480-CA38-4DA2-A8A6-3F8AB3A4A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64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3AD3C-5D5C-458C-B999-B05F77777A46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94E2A-30C7-40B3-B6C1-BEE93C9F9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2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4E2A-30C7-40B3-B6C1-BEE93C9F92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79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stages of cell</a:t>
            </a:r>
            <a:r>
              <a:rPr lang="en-US" baseline="0" dirty="0" smtClean="0"/>
              <a:t> differentiation (Stem, Precursor, Mature) with Stem cells divided into two compartments.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Stem cells: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Non-proliferating (A): cellular affinity increases at each time step by a factor r, until max affinity reached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Transitions to </a:t>
            </a:r>
            <a:r>
              <a:rPr lang="el-GR" dirty="0" smtClean="0"/>
              <a:t>Ω</a:t>
            </a:r>
            <a:r>
              <a:rPr lang="en-US" dirty="0" smtClean="0"/>
              <a:t> with probability</a:t>
            </a:r>
            <a:r>
              <a:rPr lang="en-US" baseline="0" dirty="0" smtClean="0"/>
              <a:t> </a:t>
            </a:r>
            <a:r>
              <a:rPr lang="el-GR" baseline="0" dirty="0" smtClean="0"/>
              <a:t>ω</a:t>
            </a:r>
            <a:endParaRPr lang="en-US" baseline="0" dirty="0" smtClean="0"/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Proliferating (</a:t>
            </a:r>
            <a:r>
              <a:rPr lang="el-GR" dirty="0" smtClean="0"/>
              <a:t>Ω</a:t>
            </a:r>
            <a:r>
              <a:rPr lang="en-US" dirty="0" smtClean="0"/>
              <a:t>): stem cells complete the cell</a:t>
            </a:r>
            <a:r>
              <a:rPr lang="en-US" baseline="0" dirty="0" smtClean="0"/>
              <a:t> cycle (G</a:t>
            </a:r>
            <a:r>
              <a:rPr lang="en-US" baseline="-25000" dirty="0" smtClean="0"/>
              <a:t>1</a:t>
            </a:r>
            <a:r>
              <a:rPr lang="en-US" baseline="0" dirty="0" smtClean="0"/>
              <a:t>, S, G</a:t>
            </a:r>
            <a:r>
              <a:rPr lang="en-US" baseline="-25000" dirty="0" smtClean="0"/>
              <a:t>2</a:t>
            </a:r>
            <a:r>
              <a:rPr lang="en-US" baseline="0" dirty="0" smtClean="0"/>
              <a:t>, M: 48 hour cycle)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Cells enter </a:t>
            </a:r>
            <a:r>
              <a:rPr lang="el-GR" dirty="0" smtClean="0"/>
              <a:t>Ω</a:t>
            </a:r>
            <a:r>
              <a:rPr lang="en-US" dirty="0" smtClean="0"/>
              <a:t> at c(t) = 32 (S stage: DNA synthesis) </a:t>
            </a:r>
          </a:p>
          <a:p>
            <a:pPr marL="1085850" lvl="2" indent="-171450">
              <a:buFontTx/>
              <a:buChar char="-"/>
            </a:pPr>
            <a:r>
              <a:rPr lang="en-US" dirty="0" smtClean="0"/>
              <a:t>At</a:t>
            </a:r>
            <a:r>
              <a:rPr lang="en-US" baseline="0" dirty="0" smtClean="0"/>
              <a:t> c(t)=48, c reset to zero, stem cell divides into two daughter cells. Cycle begins with G</a:t>
            </a:r>
            <a:r>
              <a:rPr lang="en-US" baseline="-25000" dirty="0" smtClean="0"/>
              <a:t>1</a:t>
            </a:r>
            <a:endParaRPr lang="en-US" baseline="0" dirty="0" smtClean="0"/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Transitions to A during G</a:t>
            </a:r>
            <a:r>
              <a:rPr lang="en-US" baseline="-25000" dirty="0" smtClean="0"/>
              <a:t>1</a:t>
            </a:r>
            <a:r>
              <a:rPr lang="en-US" baseline="0" dirty="0" smtClean="0"/>
              <a:t> with probability </a:t>
            </a:r>
            <a:r>
              <a:rPr lang="el-GR" baseline="0" dirty="0" smtClean="0"/>
              <a:t>α</a:t>
            </a:r>
            <a:endParaRPr lang="en-US" dirty="0" smtClean="0"/>
          </a:p>
          <a:p>
            <a:pPr marL="1085850" lvl="2" indent="-171450">
              <a:buFontTx/>
              <a:buChar char="-"/>
            </a:pPr>
            <a:r>
              <a:rPr lang="en-US" dirty="0" smtClean="0"/>
              <a:t>Cellular affinity</a:t>
            </a:r>
            <a:r>
              <a:rPr lang="en-US" baseline="0" dirty="0" smtClean="0"/>
              <a:t> decrease at each time step by a factor d until min affinity when it becomes a Precursor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Precursor cells: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Proliferate for 20 days then mature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Divide once/day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Mature cells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No division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Live for 8 days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4E2A-30C7-40B3-B6C1-BEE93C9F92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0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4E2A-30C7-40B3-B6C1-BEE93C9F92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29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Cell affinity discretized so that log(a(t)) is a linear function of k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Total number of stem cells determined by summing </a:t>
            </a:r>
            <a:r>
              <a:rPr lang="en-US" baseline="0" dirty="0" err="1" smtClean="0"/>
              <a:t>A</a:t>
            </a:r>
            <a:r>
              <a:rPr lang="en-US" baseline="-25000" dirty="0" err="1" smtClean="0"/>
              <a:t>k</a:t>
            </a:r>
            <a:r>
              <a:rPr lang="en-US" baseline="0" dirty="0" smtClean="0"/>
              <a:t>(t) over all values of k, </a:t>
            </a:r>
            <a:r>
              <a:rPr lang="el-GR" sz="1200" dirty="0" smtClean="0"/>
              <a:t>Ω</a:t>
            </a:r>
            <a:r>
              <a:rPr lang="en-US" sz="1200" baseline="-25000" dirty="0" err="1" smtClean="0"/>
              <a:t>k,c</a:t>
            </a:r>
            <a:r>
              <a:rPr lang="en-US" sz="1200" dirty="0" smtClean="0"/>
              <a:t>(t) over all values of k and c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k</a:t>
            </a:r>
            <a:r>
              <a:rPr lang="en-US" baseline="0" dirty="0" smtClean="0"/>
              <a:t> denotes cell affinity level, c denotes position in cell cycle</a:t>
            </a:r>
          </a:p>
          <a:p>
            <a:pPr marL="171450" lvl="0" indent="-171450">
              <a:buFontTx/>
              <a:buChar char="-"/>
            </a:pPr>
            <a:r>
              <a:rPr lang="en-US" dirty="0" smtClean="0"/>
              <a:t>Stem cell equations: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A</a:t>
            </a:r>
            <a:r>
              <a:rPr lang="en-US" baseline="0" dirty="0" smtClean="0"/>
              <a:t> cells, line 2: 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First term: number of cells with affinity k+2 at time t that remain in A at time t+1</a:t>
            </a:r>
          </a:p>
          <a:p>
            <a:pPr marL="1085850" lvl="2" indent="-171450">
              <a:buFontTx/>
              <a:buChar char="-"/>
            </a:pPr>
            <a:r>
              <a:rPr lang="en-US" dirty="0" smtClean="0"/>
              <a:t>Second term: number of cells with</a:t>
            </a:r>
            <a:r>
              <a:rPr lang="en-US" baseline="0" dirty="0" smtClean="0"/>
              <a:t> affinity k that transition from </a:t>
            </a:r>
            <a:r>
              <a:rPr lang="el-GR" sz="1200" dirty="0" smtClean="0"/>
              <a:t>Ω</a:t>
            </a:r>
            <a:endParaRPr lang="en-US" sz="1200" dirty="0" smtClean="0"/>
          </a:p>
          <a:p>
            <a:pPr marL="628650" lvl="1" indent="-171450">
              <a:buFontTx/>
              <a:buChar char="-"/>
            </a:pPr>
            <a:r>
              <a:rPr lang="el-GR" sz="1200" dirty="0" smtClean="0"/>
              <a:t>Ω</a:t>
            </a:r>
            <a:r>
              <a:rPr lang="en-US" sz="1200" baseline="0" dirty="0" smtClean="0"/>
              <a:t> cells, line 4: cells beginning the S phase of the cell cycle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First term: number of cells remaining in </a:t>
            </a:r>
            <a:r>
              <a:rPr lang="el-GR" sz="1200" dirty="0" smtClean="0"/>
              <a:t>Ω</a:t>
            </a:r>
            <a:r>
              <a:rPr lang="en-US" sz="1200" baseline="0" dirty="0" smtClean="0"/>
              <a:t> </a:t>
            </a:r>
            <a:r>
              <a:rPr lang="en-US" baseline="0" dirty="0" smtClean="0"/>
              <a:t>affinity decreases, position in cell cycle increases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Second term: cells in </a:t>
            </a:r>
            <a:r>
              <a:rPr lang="el-GR" sz="1200" dirty="0" smtClean="0"/>
              <a:t>Ω</a:t>
            </a:r>
            <a:r>
              <a:rPr lang="en-US" sz="1200" baseline="0" dirty="0" smtClean="0"/>
              <a:t> transitioning to A</a:t>
            </a:r>
          </a:p>
          <a:p>
            <a:pPr marL="1085850" lvl="2" indent="-171450">
              <a:buFontTx/>
              <a:buChar char="-"/>
            </a:pPr>
            <a:r>
              <a:rPr lang="en-US" sz="1200" baseline="0" dirty="0" smtClean="0"/>
              <a:t>Third term: cells transitioning from A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B</a:t>
            </a:r>
            <a:r>
              <a:rPr lang="en-US" baseline="-25000" dirty="0" smtClean="0"/>
              <a:t>k</a:t>
            </a:r>
            <a:r>
              <a:rPr lang="en-US" baseline="0" dirty="0" smtClean="0"/>
              <a:t> and </a:t>
            </a:r>
            <a:r>
              <a:rPr lang="el-GR" baseline="0" dirty="0" smtClean="0"/>
              <a:t>ψ</a:t>
            </a:r>
            <a:r>
              <a:rPr lang="en-US" baseline="-25000" dirty="0" err="1" smtClean="0"/>
              <a:t>k,c</a:t>
            </a:r>
            <a:r>
              <a:rPr lang="en-US" baseline="0" dirty="0" smtClean="0"/>
              <a:t> are binomial random variables 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N (number of trials): </a:t>
            </a:r>
            <a:r>
              <a:rPr lang="en-US" baseline="0" dirty="0" err="1" smtClean="0"/>
              <a:t>A</a:t>
            </a:r>
            <a:r>
              <a:rPr lang="en-US" baseline="-25000" dirty="0" err="1" smtClean="0"/>
              <a:t>k</a:t>
            </a:r>
            <a:r>
              <a:rPr lang="en-US" baseline="0" dirty="0" smtClean="0"/>
              <a:t>(t), </a:t>
            </a:r>
            <a:r>
              <a:rPr lang="el-GR" sz="1200" dirty="0" smtClean="0"/>
              <a:t>Ω</a:t>
            </a:r>
            <a:r>
              <a:rPr lang="en-US" sz="1200" baseline="-25000" dirty="0" err="1" smtClean="0"/>
              <a:t>k,c</a:t>
            </a:r>
            <a:r>
              <a:rPr lang="en-US" sz="1200" dirty="0" smtClean="0"/>
              <a:t>(t) respectively</a:t>
            </a:r>
          </a:p>
          <a:p>
            <a:pPr marL="1085850" lvl="2" indent="-171450">
              <a:buFontTx/>
              <a:buChar char="-"/>
            </a:pPr>
            <a:r>
              <a:rPr lang="en-US" sz="1200" dirty="0" smtClean="0"/>
              <a:t>P</a:t>
            </a:r>
            <a:r>
              <a:rPr lang="en-US" sz="1200" baseline="0" dirty="0" smtClean="0"/>
              <a:t> (probability of success): </a:t>
            </a:r>
            <a:r>
              <a:rPr lang="el-GR" sz="1200" baseline="0" dirty="0" smtClean="0"/>
              <a:t>α</a:t>
            </a:r>
            <a:r>
              <a:rPr lang="en-US" sz="1200" baseline="0" dirty="0" smtClean="0"/>
              <a:t>, </a:t>
            </a:r>
            <a:r>
              <a:rPr lang="el-GR" sz="1200" baseline="0" dirty="0" smtClean="0"/>
              <a:t>ω</a:t>
            </a:r>
            <a:r>
              <a:rPr lang="en-US" sz="1200" baseline="0" dirty="0" smtClean="0"/>
              <a:t> respectively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Differentiated cell equations: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Precursor cells, line 2: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Every day (24 hours) cells divide.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Mature cells, line 2: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Cells no longer divide</a:t>
            </a:r>
          </a:p>
          <a:p>
            <a:pPr marL="1085850" lvl="2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4E2A-30C7-40B3-B6C1-BEE93C9F92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36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4E2A-30C7-40B3-B6C1-BEE93C9F92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87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6333-C4C4-4815-ADCC-B090D13F0F25}" type="datetime1">
              <a:rPr lang="en-US" smtClean="0"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89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8871-4EEC-4AA6-ADF1-C1B322E47F65}" type="datetime1">
              <a:rPr lang="en-US" smtClean="0"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99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D5AD-61AF-43DD-8D58-06107FA413DC}" type="datetime1">
              <a:rPr lang="en-US" smtClean="0"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17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3252-B011-4A27-A69F-EA08531845E1}" type="datetime1">
              <a:rPr lang="en-US" smtClean="0"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84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5FF01-7998-42E2-AD4B-02BD46C63A3C}" type="datetime1">
              <a:rPr lang="en-US" smtClean="0"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73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1276-ADF2-4936-8318-1B4D8C2DA595}" type="datetime1">
              <a:rPr lang="en-US" smtClean="0"/>
              <a:t>9/25/2015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90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57157-7C13-4D0A-91B4-52FAF2961999}" type="datetime1">
              <a:rPr lang="en-US" smtClean="0"/>
              <a:t>9/25/2015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85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8F906-76DF-432E-98FA-3F180286B1AF}" type="datetime1">
              <a:rPr lang="en-US" smtClean="0"/>
              <a:t>9/25/2015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620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9EA3-5443-4654-AF90-F18AF9BD3919}" type="datetime1">
              <a:rPr lang="en-US" smtClean="0"/>
              <a:t>9/25/2015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98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F156569-5ECF-4E62-A41D-C30FC91ECC8A}" type="datetime1">
              <a:rPr lang="en-US" smtClean="0"/>
              <a:t>9/25/2015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29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80971C-7BD9-45B2-9606-54E0940BECF2}" type="datetime1">
              <a:rPr lang="en-US" smtClean="0"/>
              <a:t>9/25/2015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738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E7CA4C2-E96B-43F5-8E81-FF37434F7900}" type="datetime1">
              <a:rPr lang="en-US" smtClean="0"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6452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pPr algn="ctr"/>
            <a:r>
              <a:rPr lang="en-US" sz="6000" dirty="0" smtClean="0"/>
              <a:t>Modeling Imatinib-Treated Chronic Myeloid Leukemia</a:t>
            </a: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100" dirty="0" smtClean="0"/>
              <a:t>Cara Peters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cpeters3@math.umd.edu</a:t>
            </a:r>
            <a:br>
              <a:rPr lang="en-US" sz="2400" dirty="0" smtClean="0"/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468662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cap="none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Advisor: Dr. </a:t>
            </a:r>
            <a:r>
              <a:rPr lang="en-US" sz="2600" cap="none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Doron</a:t>
            </a:r>
            <a:r>
              <a:rPr lang="en-US" sz="2600" cap="none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Levy</a:t>
            </a:r>
          </a:p>
          <a:p>
            <a:pPr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cap="none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dlevy@math.umd.edu</a:t>
            </a:r>
          </a:p>
          <a:p>
            <a:pPr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cap="none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Department of Mathematics</a:t>
            </a:r>
          </a:p>
          <a:p>
            <a:pPr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cap="none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Center for Scientific Computing and Mathematical Modeling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613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ABM and Difference Equations</a:t>
                </a:r>
              </a:p>
              <a:p>
                <a:pPr lvl="1"/>
                <a:r>
                  <a:rPr lang="en-US" sz="2000" dirty="0" smtClean="0"/>
                  <a:t>Run simulations with low cell count</a:t>
                </a:r>
              </a:p>
              <a:p>
                <a:pPr marL="201168" lvl="1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increase to realistic numbers</a:t>
                </a:r>
                <a:endParaRPr lang="en-US" sz="1600" dirty="0" smtClean="0"/>
              </a:p>
              <a:p>
                <a:pPr lvl="1"/>
                <a:r>
                  <a:rPr lang="en-US" sz="2000" dirty="0" smtClean="0"/>
                  <a:t>Replication of figures, achieve similar </a:t>
                </a:r>
              </a:p>
              <a:p>
                <a:pPr marL="201168" lvl="1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cell count values</a:t>
                </a:r>
              </a:p>
              <a:p>
                <a:r>
                  <a:rPr lang="en-US" sz="2400" dirty="0" smtClean="0"/>
                  <a:t>PDE </a:t>
                </a:r>
              </a:p>
              <a:p>
                <a:pPr lvl="1"/>
                <a:r>
                  <a:rPr lang="en-US" sz="2000" dirty="0" smtClean="0"/>
                  <a:t>Verify PDE method works by testing on scalar first order hyperbolic PDEs with known result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800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9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283" y="2042241"/>
            <a:ext cx="5436339" cy="12805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52283" y="3365367"/>
            <a:ext cx="4376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Figure: Kim et al. in Bull. Math. Biol. 70(3), 728-744 2008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956683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PDE model</a:t>
            </a:r>
          </a:p>
          <a:p>
            <a:pPr lvl="1"/>
            <a:r>
              <a:rPr lang="en-US" sz="2000" dirty="0" smtClean="0"/>
              <a:t>Adapt code to CML specific PDE system</a:t>
            </a:r>
          </a:p>
          <a:p>
            <a:pPr lvl="1"/>
            <a:r>
              <a:rPr lang="en-US" sz="2000" dirty="0" smtClean="0"/>
              <a:t>Verify results based on figures and values </a:t>
            </a:r>
            <a:endParaRPr lang="en-US" sz="2000" dirty="0"/>
          </a:p>
          <a:p>
            <a:pPr marL="201168" lvl="1" indent="0">
              <a:buNone/>
            </a:pPr>
            <a:r>
              <a:rPr lang="en-US" sz="2000" dirty="0" smtClean="0"/>
              <a:t>     in Kim et al.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Test all models with new parameter values determined from clinical data of a new set of CML patients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614" y="1998809"/>
            <a:ext cx="5255655" cy="13625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82614" y="3348954"/>
            <a:ext cx="4531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Figure: Kim et al. in Bull. Math. Biol. 70(3), 1994-2016 2008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430541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Schedule 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48589"/>
          </a:xfrm>
        </p:spPr>
        <p:txBody>
          <a:bodyPr>
            <a:noAutofit/>
          </a:bodyPr>
          <a:lstStyle/>
          <a:p>
            <a:r>
              <a:rPr lang="en-US" sz="2400" dirty="0" smtClean="0"/>
              <a:t>Phase 1: October – early November</a:t>
            </a:r>
          </a:p>
          <a:p>
            <a:pPr lvl="1"/>
            <a:r>
              <a:rPr lang="en-US" sz="2000" dirty="0" smtClean="0"/>
              <a:t>Implement difference equation model </a:t>
            </a:r>
          </a:p>
          <a:p>
            <a:pPr lvl="1"/>
            <a:r>
              <a:rPr lang="en-US" sz="2000" dirty="0" smtClean="0"/>
              <a:t>Improve efficiency and validate </a:t>
            </a:r>
          </a:p>
          <a:p>
            <a:r>
              <a:rPr lang="en-US" sz="2400" dirty="0" smtClean="0"/>
              <a:t>Phase 2: November – early December</a:t>
            </a:r>
          </a:p>
          <a:p>
            <a:pPr lvl="1"/>
            <a:r>
              <a:rPr lang="en-US" sz="2000" dirty="0" smtClean="0"/>
              <a:t>Implement ABM </a:t>
            </a:r>
          </a:p>
          <a:p>
            <a:pPr lvl="1"/>
            <a:r>
              <a:rPr lang="en-US" sz="2000" dirty="0" smtClean="0"/>
              <a:t>Improve efficiency and validate</a:t>
            </a:r>
          </a:p>
          <a:p>
            <a:r>
              <a:rPr lang="en-US" sz="2400" dirty="0" smtClean="0"/>
              <a:t>Phase 3: December – mid February</a:t>
            </a:r>
          </a:p>
          <a:p>
            <a:pPr lvl="1"/>
            <a:r>
              <a:rPr lang="en-US" sz="2000" dirty="0" smtClean="0"/>
              <a:t>Implement basic PDE method and validate on simple test problem</a:t>
            </a:r>
          </a:p>
          <a:p>
            <a:r>
              <a:rPr lang="en-US" sz="2400" dirty="0" smtClean="0"/>
              <a:t>Phase 4: mid February – April</a:t>
            </a:r>
          </a:p>
          <a:p>
            <a:pPr lvl="1"/>
            <a:r>
              <a:rPr lang="en-US" sz="2000" dirty="0"/>
              <a:t>Apply basic method to </a:t>
            </a:r>
            <a:r>
              <a:rPr lang="en-US" sz="2000" dirty="0" smtClean="0"/>
              <a:t>CML - Imatinib </a:t>
            </a:r>
            <a:r>
              <a:rPr lang="en-US" sz="2000" dirty="0"/>
              <a:t>biology and validate</a:t>
            </a:r>
          </a:p>
          <a:p>
            <a:pPr lvl="1"/>
            <a:r>
              <a:rPr lang="en-US" sz="2000" dirty="0" smtClean="0"/>
              <a:t>Test models with clinical data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089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Matlab Code</a:t>
            </a:r>
          </a:p>
          <a:p>
            <a:pPr lvl="1"/>
            <a:r>
              <a:rPr lang="en-US" sz="2000" dirty="0" smtClean="0"/>
              <a:t>Agent Based Model</a:t>
            </a:r>
          </a:p>
          <a:p>
            <a:pPr lvl="1"/>
            <a:r>
              <a:rPr lang="en-US" sz="2000" dirty="0" smtClean="0"/>
              <a:t>Difference Equations Model</a:t>
            </a:r>
          </a:p>
          <a:p>
            <a:pPr lvl="1"/>
            <a:r>
              <a:rPr lang="en-US" sz="2000" dirty="0" smtClean="0"/>
              <a:t>PDE model </a:t>
            </a:r>
          </a:p>
          <a:p>
            <a:r>
              <a:rPr lang="en-US" sz="2400" dirty="0" smtClean="0"/>
              <a:t>Database of parameter values and initial conditions</a:t>
            </a:r>
          </a:p>
          <a:p>
            <a:r>
              <a:rPr lang="en-US" sz="2400" dirty="0" smtClean="0"/>
              <a:t>Figures produced during validation and testing</a:t>
            </a:r>
          </a:p>
          <a:p>
            <a:r>
              <a:rPr lang="en-US" sz="2400" dirty="0" smtClean="0"/>
              <a:t>Proposal Document and Presentation</a:t>
            </a:r>
          </a:p>
          <a:p>
            <a:r>
              <a:rPr lang="en-US" sz="2400" dirty="0" smtClean="0"/>
              <a:t>Mid Year Report and Presentation</a:t>
            </a:r>
          </a:p>
          <a:p>
            <a:r>
              <a:rPr lang="en-US" sz="2400" dirty="0" smtClean="0"/>
              <a:t>End of Year Report and Presentation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39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Roeder, I., Horn, M., </a:t>
            </a:r>
            <a:r>
              <a:rPr lang="en-US" dirty="0" err="1" smtClean="0"/>
              <a:t>Glauche</a:t>
            </a:r>
            <a:r>
              <a:rPr lang="en-US" dirty="0" smtClean="0"/>
              <a:t>, I., </a:t>
            </a:r>
            <a:r>
              <a:rPr lang="en-US" dirty="0" err="1" smtClean="0"/>
              <a:t>Hochhaus</a:t>
            </a:r>
            <a:r>
              <a:rPr lang="en-US" dirty="0" smtClean="0"/>
              <a:t>, A., Mueller, M.C., </a:t>
            </a:r>
            <a:r>
              <a:rPr lang="en-US" dirty="0" err="1" smtClean="0"/>
              <a:t>Loeffler</a:t>
            </a:r>
            <a:r>
              <a:rPr lang="en-US" dirty="0" smtClean="0"/>
              <a:t>, M., 2006. Dynamic modeling of </a:t>
            </a:r>
            <a:r>
              <a:rPr lang="en-US" dirty="0" err="1" smtClean="0"/>
              <a:t>imatinib</a:t>
            </a:r>
            <a:r>
              <a:rPr lang="en-US" dirty="0" smtClean="0"/>
              <a:t>-treated chronic myeloid leukemia: functional insights and clinical implications. Nature Medicine. 12(10): pp. 1181-1184</a:t>
            </a:r>
          </a:p>
          <a:p>
            <a:r>
              <a:rPr lang="en-US" dirty="0" smtClean="0"/>
              <a:t>Kim, P.S., Lee P.P., </a:t>
            </a:r>
            <a:r>
              <a:rPr lang="en-US" dirty="0"/>
              <a:t>and </a:t>
            </a:r>
            <a:r>
              <a:rPr lang="en-US" dirty="0" smtClean="0"/>
              <a:t>Levy</a:t>
            </a:r>
            <a:r>
              <a:rPr lang="en-US" i="1" dirty="0" smtClean="0"/>
              <a:t>, D.,</a:t>
            </a:r>
            <a:r>
              <a:rPr lang="en-US" i="1" dirty="0"/>
              <a:t> </a:t>
            </a:r>
            <a:r>
              <a:rPr lang="en-US" dirty="0" smtClean="0"/>
              <a:t>2008. Modeling </a:t>
            </a:r>
            <a:r>
              <a:rPr lang="en-US" dirty="0" err="1" smtClean="0"/>
              <a:t>imatinib</a:t>
            </a:r>
            <a:r>
              <a:rPr lang="en-US" dirty="0" smtClean="0"/>
              <a:t>-treated chronic myelogenous leukemia: reducing the complexity of agent-based models. Bulletin of </a:t>
            </a:r>
            <a:r>
              <a:rPr lang="en-US" dirty="0"/>
              <a:t>Mathematical </a:t>
            </a:r>
            <a:r>
              <a:rPr lang="en-US" dirty="0" smtClean="0"/>
              <a:t>Biology. 70(3): </a:t>
            </a:r>
            <a:r>
              <a:rPr lang="en-US" dirty="0"/>
              <a:t>pp. </a:t>
            </a:r>
            <a:r>
              <a:rPr lang="en-US" dirty="0" smtClean="0"/>
              <a:t>728-744</a:t>
            </a:r>
            <a:r>
              <a:rPr lang="en-US" dirty="0"/>
              <a:t>.</a:t>
            </a:r>
          </a:p>
          <a:p>
            <a:r>
              <a:rPr lang="en-US" dirty="0"/>
              <a:t>Kim, P.S., Lee P.P., and Levy</a:t>
            </a:r>
            <a:r>
              <a:rPr lang="en-US" i="1" dirty="0"/>
              <a:t>, D., </a:t>
            </a:r>
            <a:r>
              <a:rPr lang="en-US" dirty="0" smtClean="0"/>
              <a:t>2008.</a:t>
            </a:r>
            <a:r>
              <a:rPr lang="en-US" dirty="0"/>
              <a:t> </a:t>
            </a:r>
            <a:r>
              <a:rPr lang="en-US" dirty="0" smtClean="0"/>
              <a:t>A PDE model for </a:t>
            </a:r>
            <a:r>
              <a:rPr lang="en-US" dirty="0" err="1" smtClean="0"/>
              <a:t>imatinib</a:t>
            </a:r>
            <a:r>
              <a:rPr lang="en-US" dirty="0" smtClean="0"/>
              <a:t>-treated chronic myelogenous leukemia. </a:t>
            </a:r>
            <a:r>
              <a:rPr lang="en-US" dirty="0"/>
              <a:t>Bulletin of Mathematical </a:t>
            </a:r>
            <a:r>
              <a:rPr lang="en-US" dirty="0" smtClean="0"/>
              <a:t>Biology. 70: </a:t>
            </a:r>
            <a:r>
              <a:rPr lang="en-US" dirty="0"/>
              <a:t>pp. 1994-2016.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764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CML – cancer of the blood</a:t>
            </a:r>
          </a:p>
          <a:p>
            <a:pPr lvl="1"/>
            <a:r>
              <a:rPr lang="en-US" sz="2000" dirty="0" smtClean="0"/>
              <a:t>20% of all leukemia</a:t>
            </a:r>
          </a:p>
          <a:p>
            <a:pPr lvl="1"/>
            <a:r>
              <a:rPr lang="en-US" sz="2000" dirty="0" smtClean="0"/>
              <a:t>Genetic mutation in hematopoietic </a:t>
            </a:r>
          </a:p>
          <a:p>
            <a:pPr marL="201168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stem cells – Philadelphia Chromosome (</a:t>
            </a:r>
            <a:r>
              <a:rPr lang="en-US" sz="2000" dirty="0" err="1" smtClean="0"/>
              <a:t>Ph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Increase tyrosine kinase activity allows for</a:t>
            </a:r>
          </a:p>
          <a:p>
            <a:pPr marL="201168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uncontrolled stem cell growth</a:t>
            </a:r>
          </a:p>
          <a:p>
            <a:r>
              <a:rPr lang="en-US" sz="2400" dirty="0" smtClean="0"/>
              <a:t>Treatment –</a:t>
            </a:r>
          </a:p>
          <a:p>
            <a:pPr lvl="1"/>
            <a:r>
              <a:rPr lang="en-US" sz="2000" dirty="0" smtClean="0"/>
              <a:t>Imatinib: tyrosine kinase inhibitor</a:t>
            </a:r>
          </a:p>
          <a:p>
            <a:pPr lvl="1"/>
            <a:r>
              <a:rPr lang="en-US" sz="2000" dirty="0" smtClean="0"/>
              <a:t>Controls population of mutated cells</a:t>
            </a:r>
          </a:p>
          <a:p>
            <a:pPr lvl="1"/>
            <a:r>
              <a:rPr lang="en-US" sz="2000" dirty="0" smtClean="0"/>
              <a:t>Not effective as a cure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408" y="3981584"/>
            <a:ext cx="2511533" cy="17527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7624" y="1807700"/>
            <a:ext cx="3949700" cy="447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5210" y="5670526"/>
            <a:ext cx="3352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Figure</a:t>
            </a:r>
            <a:r>
              <a:rPr lang="en-US" sz="1400" i="1" dirty="0"/>
              <a:t>: </a:t>
            </a:r>
            <a:r>
              <a:rPr lang="en-US" sz="1400" i="1" dirty="0" smtClean="0"/>
              <a:t>Chronic </a:t>
            </a:r>
            <a:r>
              <a:rPr lang="en-US" sz="1400" i="1" dirty="0"/>
              <a:t>Myelogenous Leukemia Treatment</a:t>
            </a:r>
            <a:r>
              <a:rPr lang="en-US" sz="1400" i="1" dirty="0" smtClean="0"/>
              <a:t>. </a:t>
            </a:r>
            <a:r>
              <a:rPr lang="en-US" sz="1400" i="1" dirty="0"/>
              <a:t>National Cancer Institute. 21 Sept. 2015. Web</a:t>
            </a:r>
            <a:r>
              <a:rPr lang="en-US" sz="1400" i="1" dirty="0" smtClean="0"/>
              <a:t>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25589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State Diagram </a:t>
            </a:r>
            <a:r>
              <a:rPr lang="en-US" sz="2600" dirty="0" smtClean="0"/>
              <a:t>(Roeder et al., 2006) </a:t>
            </a:r>
            <a:endParaRPr lang="en-US" sz="2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99735" y="1962108"/>
            <a:ext cx="5332832" cy="215144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94168" y="1839647"/>
            <a:ext cx="4587455" cy="2151444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Stem cells</a:t>
            </a:r>
          </a:p>
          <a:p>
            <a:pPr lvl="1"/>
            <a:r>
              <a:rPr lang="en-US" sz="2000" dirty="0" smtClean="0"/>
              <a:t>Non-proliferating (A)</a:t>
            </a:r>
          </a:p>
          <a:p>
            <a:pPr lvl="1"/>
            <a:r>
              <a:rPr lang="en-US" sz="2000" dirty="0" smtClean="0"/>
              <a:t>Proliferating (</a:t>
            </a:r>
            <a:r>
              <a:rPr lang="el-GR" sz="2000" dirty="0" smtClean="0"/>
              <a:t>Ω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Precursor cells </a:t>
            </a:r>
          </a:p>
          <a:p>
            <a:r>
              <a:rPr lang="en-US" sz="2400" dirty="0" smtClean="0"/>
              <a:t>Mature cells </a:t>
            </a:r>
          </a:p>
          <a:p>
            <a:endParaRPr lang="en-US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94168" y="4254166"/>
            <a:ext cx="8888178" cy="215144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Circulation between A and </a:t>
            </a:r>
            <a:r>
              <a:rPr lang="el-GR" sz="2400" dirty="0" smtClean="0"/>
              <a:t>Ω</a:t>
            </a:r>
            <a:r>
              <a:rPr lang="en-US" sz="2400" dirty="0" smtClean="0"/>
              <a:t> based on cellular affinity</a:t>
            </a:r>
          </a:p>
          <a:p>
            <a:pPr lvl="1"/>
            <a:r>
              <a:rPr lang="en-US" sz="2000" dirty="0" smtClean="0"/>
              <a:t>High affinity: likely to stay in/switch to A</a:t>
            </a:r>
          </a:p>
          <a:p>
            <a:pPr lvl="1"/>
            <a:r>
              <a:rPr lang="en-US" sz="2000" dirty="0" smtClean="0"/>
              <a:t>Low affinity: likely to stay in/switch to </a:t>
            </a:r>
            <a:r>
              <a:rPr lang="el-GR" sz="2000" dirty="0"/>
              <a:t>Ω</a:t>
            </a:r>
            <a:endParaRPr lang="en-US" sz="2000" dirty="0" smtClean="0"/>
          </a:p>
          <a:p>
            <a:r>
              <a:rPr lang="en-US" sz="2400" dirty="0" err="1" smtClean="0"/>
              <a:t>Ph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cells affected during the G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phase of the cell cycle</a:t>
            </a:r>
            <a:endParaRPr lang="en-US" sz="24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6389" y="4408643"/>
            <a:ext cx="2586178" cy="12162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07569" y="6027943"/>
            <a:ext cx="4376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Figures: Kim et al. in Bull. Math. Biol. 70(3), 728-744 2008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516885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Follow dynamics of CML under drug therapy</a:t>
            </a:r>
          </a:p>
          <a:p>
            <a:r>
              <a:rPr lang="en-US" sz="2400" dirty="0" smtClean="0"/>
              <a:t>Questions </a:t>
            </a:r>
          </a:p>
          <a:p>
            <a:pPr lvl="1"/>
            <a:r>
              <a:rPr lang="en-US" sz="2000" dirty="0" smtClean="0"/>
              <a:t>How long does disease genesis take?</a:t>
            </a:r>
          </a:p>
          <a:p>
            <a:pPr lvl="1"/>
            <a:r>
              <a:rPr lang="en-US" sz="2000" dirty="0" smtClean="0"/>
              <a:t>With treatment, does a steady state occur? What does it look like?</a:t>
            </a:r>
          </a:p>
          <a:p>
            <a:pPr lvl="1"/>
            <a:r>
              <a:rPr lang="en-US" sz="2000" dirty="0" smtClean="0"/>
              <a:t>What are the transition rates between A and </a:t>
            </a:r>
            <a:r>
              <a:rPr lang="el-GR" sz="2000" dirty="0" smtClean="0"/>
              <a:t>Ω</a:t>
            </a:r>
            <a:r>
              <a:rPr lang="en-US" sz="2000" dirty="0" smtClean="0"/>
              <a:t>?</a:t>
            </a:r>
          </a:p>
          <a:p>
            <a:pPr lvl="1"/>
            <a:r>
              <a:rPr lang="en-US" sz="2000" dirty="0" smtClean="0"/>
              <a:t>Drug administration – when, how often?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379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Mathematically model clinically observed phenomena of three non-interacting cell populations</a:t>
            </a:r>
          </a:p>
          <a:p>
            <a:pPr lvl="1"/>
            <a:r>
              <a:rPr lang="en-US" sz="2000" dirty="0" smtClean="0"/>
              <a:t>Nonleukemia cells (</a:t>
            </a:r>
            <a:r>
              <a:rPr lang="en-US" sz="2000" dirty="0" err="1" smtClean="0"/>
              <a:t>Ph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Leukemia cells (</a:t>
            </a:r>
            <a:r>
              <a:rPr lang="en-US" sz="2000" dirty="0" err="1" smtClean="0"/>
              <a:t>Ph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err="1" smtClean="0"/>
              <a:t>Imatinib</a:t>
            </a:r>
            <a:r>
              <a:rPr lang="en-US" sz="2000" dirty="0" smtClean="0"/>
              <a:t>-affected leukemia cells </a:t>
            </a:r>
          </a:p>
          <a:p>
            <a:r>
              <a:rPr lang="en-US" sz="2400" dirty="0" smtClean="0"/>
              <a:t>Three model types based on cell state diagram</a:t>
            </a:r>
          </a:p>
          <a:p>
            <a:pPr lvl="1"/>
            <a:r>
              <a:rPr lang="en-US" sz="2000" dirty="0" smtClean="0"/>
              <a:t>Agent Based Model (Roeder et al., 2006)</a:t>
            </a:r>
          </a:p>
          <a:p>
            <a:pPr lvl="1"/>
            <a:r>
              <a:rPr lang="en-US" sz="2000" dirty="0" smtClean="0"/>
              <a:t>System of </a:t>
            </a:r>
            <a:r>
              <a:rPr lang="en-US" sz="2000" dirty="0"/>
              <a:t>D</a:t>
            </a:r>
            <a:r>
              <a:rPr lang="en-US" sz="2000" dirty="0" smtClean="0"/>
              <a:t>ifference Equations (Kim et al., 2008)</a:t>
            </a:r>
          </a:p>
          <a:p>
            <a:pPr lvl="1"/>
            <a:r>
              <a:rPr lang="en-US" sz="2000" dirty="0" smtClean="0"/>
              <a:t>PDE (Kim et al., 2008)</a:t>
            </a:r>
          </a:p>
          <a:p>
            <a:r>
              <a:rPr lang="en-US" sz="2400" dirty="0" smtClean="0"/>
              <a:t>Parameter values based on clinical data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4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1: </a:t>
            </a:r>
            <a:r>
              <a:rPr lang="en-US" sz="4000" dirty="0" smtClean="0"/>
              <a:t>Roeder et al., 2006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6508213" cy="461405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Single cell-based stochastic model</a:t>
            </a:r>
          </a:p>
          <a:p>
            <a:pPr lvl="1"/>
            <a:r>
              <a:rPr lang="en-US" sz="2200" dirty="0" smtClean="0"/>
              <a:t>Individual cells simulated according to set rules</a:t>
            </a:r>
          </a:p>
          <a:p>
            <a:pPr lvl="1"/>
            <a:r>
              <a:rPr lang="en-US" sz="2200" dirty="0" smtClean="0"/>
              <a:t>Rules applied at each time step, simultaneously update  status of all cells</a:t>
            </a:r>
          </a:p>
          <a:p>
            <a:pPr lvl="1"/>
            <a:r>
              <a:rPr lang="en-US" sz="2200" dirty="0" smtClean="0"/>
              <a:t>A(t), </a:t>
            </a:r>
            <a:r>
              <a:rPr lang="el-GR" sz="2200" dirty="0" smtClean="0"/>
              <a:t>Ω</a:t>
            </a:r>
            <a:r>
              <a:rPr lang="en-US" sz="2200" dirty="0" smtClean="0"/>
              <a:t>(t) determined then stem cell populations updated</a:t>
            </a:r>
          </a:p>
          <a:p>
            <a:r>
              <a:rPr lang="en-US" sz="2400" dirty="0" smtClean="0"/>
              <a:t>CML genesis modeled starting with nonleukemia cells only</a:t>
            </a:r>
          </a:p>
          <a:p>
            <a:pPr lvl="1"/>
            <a:r>
              <a:rPr lang="en-US" sz="2200" dirty="0" smtClean="0"/>
              <a:t>Alter f</a:t>
            </a:r>
            <a:r>
              <a:rPr lang="en-US" sz="2200" baseline="-25000" dirty="0" smtClean="0"/>
              <a:t>α</a:t>
            </a:r>
            <a:r>
              <a:rPr lang="en-US" sz="2200" dirty="0" smtClean="0"/>
              <a:t>, f</a:t>
            </a:r>
            <a:r>
              <a:rPr lang="el-GR" sz="2200" baseline="-25000" dirty="0" smtClean="0"/>
              <a:t>ω</a:t>
            </a:r>
            <a:r>
              <a:rPr lang="en-US" sz="2200" dirty="0" smtClean="0"/>
              <a:t> of a single proliferating stem cell, track as </a:t>
            </a:r>
            <a:r>
              <a:rPr lang="en-US" sz="2200" dirty="0" err="1" smtClean="0"/>
              <a:t>Ph</a:t>
            </a:r>
            <a:r>
              <a:rPr lang="en-US" sz="2200" baseline="30000" dirty="0" smtClean="0"/>
              <a:t>+</a:t>
            </a:r>
            <a:r>
              <a:rPr lang="en-US" sz="2200" dirty="0" smtClean="0"/>
              <a:t> </a:t>
            </a:r>
          </a:p>
          <a:p>
            <a:r>
              <a:rPr lang="en-US" sz="2400" dirty="0" smtClean="0"/>
              <a:t>Imatinib treatment</a:t>
            </a:r>
          </a:p>
          <a:p>
            <a:pPr lvl="1"/>
            <a:r>
              <a:rPr lang="en-US" sz="2200" dirty="0" smtClean="0"/>
              <a:t>Alteration of </a:t>
            </a:r>
            <a:r>
              <a:rPr lang="en-US" sz="2200" dirty="0"/>
              <a:t>f</a:t>
            </a:r>
            <a:r>
              <a:rPr lang="el-GR" sz="2200" baseline="-25000" dirty="0"/>
              <a:t>ω</a:t>
            </a:r>
            <a:r>
              <a:rPr lang="en-US" sz="2200" dirty="0"/>
              <a:t> </a:t>
            </a:r>
            <a:r>
              <a:rPr lang="en-US" sz="2200" dirty="0" smtClean="0"/>
              <a:t>for </a:t>
            </a:r>
            <a:r>
              <a:rPr lang="en-US" sz="2200" dirty="0" err="1" smtClean="0"/>
              <a:t>Ph</a:t>
            </a:r>
            <a:r>
              <a:rPr lang="en-US" sz="2200" baseline="30000" dirty="0" smtClean="0"/>
              <a:t>+</a:t>
            </a:r>
            <a:r>
              <a:rPr lang="en-US" sz="2200" dirty="0" smtClean="0"/>
              <a:t> cells to new value with probability </a:t>
            </a:r>
            <a:r>
              <a:rPr lang="en-US" sz="2200" dirty="0" err="1" smtClean="0"/>
              <a:t>r</a:t>
            </a:r>
            <a:r>
              <a:rPr lang="en-US" sz="2200" baseline="-25000" dirty="0" err="1" smtClean="0"/>
              <a:t>inh</a:t>
            </a:r>
            <a:r>
              <a:rPr lang="en-US" sz="2200" dirty="0" smtClean="0"/>
              <a:t> </a:t>
            </a:r>
          </a:p>
          <a:p>
            <a:pPr lvl="1"/>
            <a:r>
              <a:rPr lang="en-US" sz="2200" dirty="0" err="1" smtClean="0"/>
              <a:t>Ph</a:t>
            </a:r>
            <a:r>
              <a:rPr lang="en-US" sz="2200" baseline="30000" dirty="0" smtClean="0"/>
              <a:t>+</a:t>
            </a:r>
            <a:r>
              <a:rPr lang="en-US" sz="2200" dirty="0"/>
              <a:t> </a:t>
            </a:r>
            <a:r>
              <a:rPr lang="en-US" sz="2200" dirty="0" smtClean="0"/>
              <a:t>proliferative cells killed with probability </a:t>
            </a:r>
            <a:r>
              <a:rPr lang="en-US" sz="2200" dirty="0" err="1" smtClean="0"/>
              <a:t>r</a:t>
            </a:r>
            <a:r>
              <a:rPr lang="en-US" sz="2200" baseline="-25000" dirty="0" err="1" smtClean="0"/>
              <a:t>deg</a:t>
            </a:r>
            <a:r>
              <a:rPr lang="en-US" sz="2200" dirty="0" smtClean="0"/>
              <a:t> </a:t>
            </a:r>
          </a:p>
          <a:p>
            <a:r>
              <a:rPr lang="en-US" sz="2400" dirty="0" smtClean="0"/>
              <a:t>Complexity based on number of agents</a:t>
            </a:r>
          </a:p>
          <a:p>
            <a:pPr lvl="1"/>
            <a:r>
              <a:rPr lang="en-US" sz="2200" dirty="0" smtClean="0"/>
              <a:t>~10</a:t>
            </a:r>
            <a:r>
              <a:rPr lang="en-US" sz="2200" baseline="30000" dirty="0" smtClean="0"/>
              <a:t>5</a:t>
            </a:r>
            <a:r>
              <a:rPr lang="en-US" sz="2200" baseline="-25000" dirty="0" smtClean="0"/>
              <a:t> </a:t>
            </a:r>
            <a:r>
              <a:rPr lang="en-US" sz="2200" dirty="0" smtClean="0"/>
              <a:t>cells</a:t>
            </a:r>
          </a:p>
          <a:p>
            <a:pPr lvl="1"/>
            <a:r>
              <a:rPr lang="en-US" sz="2200" dirty="0" smtClean="0"/>
              <a:t>Down-scaled </a:t>
            </a:r>
            <a:r>
              <a:rPr lang="en-US" sz="2200" dirty="0"/>
              <a:t>to 1/10 of realistic values </a:t>
            </a:r>
          </a:p>
          <a:p>
            <a:pPr lvl="1"/>
            <a:endParaRPr lang="en-US" sz="2000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493" y="1885505"/>
            <a:ext cx="432435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9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2: Kim et al., 2008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0174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Reduce complexity of ABM to attain simulation of realistic number of cells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375" y="2374094"/>
            <a:ext cx="5290607" cy="2077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375" y="4460888"/>
            <a:ext cx="5290607" cy="12258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4179" y="6028011"/>
            <a:ext cx="4376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Figures: Kim et al. in Bull. Math. Biol. 70(3), 728-744 2008</a:t>
            </a:r>
            <a:endParaRPr lang="en-US" sz="1400" i="1" dirty="0"/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959" y="2370356"/>
            <a:ext cx="5332832" cy="21514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649" y="4764361"/>
            <a:ext cx="4641452" cy="61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8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3: Kim et al., 2008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988" y="1845733"/>
            <a:ext cx="5584874" cy="4614051"/>
          </a:xfrm>
        </p:spPr>
        <p:txBody>
          <a:bodyPr>
            <a:normAutofit/>
          </a:bodyPr>
          <a:lstStyle/>
          <a:p>
            <a:r>
              <a:rPr lang="en-US" dirty="0" smtClean="0"/>
              <a:t>Transform model into a system of first order hyperbolic PDEs</a:t>
            </a:r>
          </a:p>
          <a:p>
            <a:pPr lvl="1"/>
            <a:r>
              <a:rPr lang="en-US" dirty="0" smtClean="0"/>
              <a:t>Consider the cell state system as a function of three internal clocks</a:t>
            </a:r>
          </a:p>
          <a:p>
            <a:pPr lvl="2"/>
            <a:r>
              <a:rPr lang="en-US" sz="1600" dirty="0" smtClean="0"/>
              <a:t>Real time (t)</a:t>
            </a:r>
          </a:p>
          <a:p>
            <a:pPr lvl="2"/>
            <a:r>
              <a:rPr lang="en-US" sz="1600" dirty="0" smtClean="0"/>
              <a:t>Affinity (a)</a:t>
            </a:r>
          </a:p>
          <a:p>
            <a:pPr lvl="2"/>
            <a:r>
              <a:rPr lang="en-US" sz="1600" dirty="0" smtClean="0"/>
              <a:t>Cell cycle (c)</a:t>
            </a:r>
          </a:p>
          <a:p>
            <a:pPr lvl="1"/>
            <a:r>
              <a:rPr lang="en-US" dirty="0" smtClean="0"/>
              <a:t>Each cell state can be represented as a function of 1-3 of these variables</a:t>
            </a:r>
          </a:p>
          <a:p>
            <a:r>
              <a:rPr lang="en-US" dirty="0" smtClean="0"/>
              <a:t>Numerical Simulation </a:t>
            </a:r>
          </a:p>
          <a:p>
            <a:pPr lvl="1"/>
            <a:r>
              <a:rPr lang="en-US" dirty="0" smtClean="0"/>
              <a:t>Explicit solvers</a:t>
            </a:r>
          </a:p>
          <a:p>
            <a:pPr lvl="1"/>
            <a:r>
              <a:rPr lang="en-US" dirty="0" err="1" smtClean="0"/>
              <a:t>Upwinding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Composite trapezoidal rule</a:t>
            </a:r>
          </a:p>
          <a:p>
            <a:pPr lvl="1"/>
            <a:r>
              <a:rPr lang="en-US" dirty="0" smtClean="0"/>
              <a:t>First order time discretization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611" y="4257795"/>
            <a:ext cx="4459980" cy="11456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573" y="4260132"/>
            <a:ext cx="3691285" cy="6293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3307" y="5426272"/>
            <a:ext cx="4459980" cy="6107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1461" y="4923720"/>
            <a:ext cx="3698397" cy="6940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52825" y="6027943"/>
            <a:ext cx="4531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Figures: Kim et al. in Bull. Math. Biol. 70(3), 1994-2016 2008</a:t>
            </a:r>
            <a:endParaRPr lang="en-US" sz="1400" i="1" dirty="0"/>
          </a:p>
        </p:txBody>
      </p:sp>
      <p:pic>
        <p:nvPicPr>
          <p:cNvPr id="12" name="Content Placeholder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2154" y="1930788"/>
            <a:ext cx="5332832" cy="215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5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Implementation Hardware</a:t>
            </a:r>
          </a:p>
          <a:p>
            <a:pPr lvl="1"/>
            <a:r>
              <a:rPr lang="en-US" sz="2000" dirty="0" smtClean="0"/>
              <a:t>Asus Laptop with 8 GB RAM</a:t>
            </a:r>
          </a:p>
          <a:p>
            <a:r>
              <a:rPr lang="en-US" sz="2400" dirty="0" smtClean="0"/>
              <a:t>Implementation Language</a:t>
            </a:r>
          </a:p>
          <a:p>
            <a:pPr lvl="1"/>
            <a:r>
              <a:rPr lang="en-US" sz="2000" dirty="0" smtClean="0"/>
              <a:t>Matlab R2014a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81159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7750</TotalTime>
  <Words>1192</Words>
  <Application>Microsoft Office PowerPoint</Application>
  <PresentationFormat>Widescreen</PresentationFormat>
  <Paragraphs>179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Calibri Light</vt:lpstr>
      <vt:lpstr>Cambria Math</vt:lpstr>
      <vt:lpstr>Retrospect</vt:lpstr>
      <vt:lpstr>Modeling Imatinib-Treated Chronic Myeloid Leukemia    Cara Peters cpeters3@math.umd.edu </vt:lpstr>
      <vt:lpstr>Introduction</vt:lpstr>
      <vt:lpstr>Cell State Diagram (Roeder et al., 2006) </vt:lpstr>
      <vt:lpstr>Project Goal</vt:lpstr>
      <vt:lpstr>Approach</vt:lpstr>
      <vt:lpstr>Model 1: Roeder et al., 2006</vt:lpstr>
      <vt:lpstr>Model 2: Kim et al., 2008</vt:lpstr>
      <vt:lpstr>Model 3: Kim et al., 2008</vt:lpstr>
      <vt:lpstr>Implementation</vt:lpstr>
      <vt:lpstr>Validation </vt:lpstr>
      <vt:lpstr>Testing</vt:lpstr>
      <vt:lpstr>Project Schedule  </vt:lpstr>
      <vt:lpstr>Deliverables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Cara Peters</dc:creator>
  <cp:lastModifiedBy>Cara Peters</cp:lastModifiedBy>
  <cp:revision>77</cp:revision>
  <dcterms:created xsi:type="dcterms:W3CDTF">2015-09-25T15:26:22Z</dcterms:created>
  <dcterms:modified xsi:type="dcterms:W3CDTF">2015-10-01T00:36:46Z</dcterms:modified>
</cp:coreProperties>
</file>