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Default Extension="docx" ContentType="application/vnd.openxmlformats-officedocument.wordprocessingml.document"/>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Default Extension="xlsx" ContentType="application/vnd.openxmlformats-officedocument.spreadsheetml.sheet"/>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emf" ContentType="image/x-emf"/>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diagrams/quickStyle1.xml" ContentType="application/vnd.openxmlformats-officedocument.drawingml.diagramStyle+xml"/>
  <Override PartName="/ppt/notesSlides/notesSlide37.xml" ContentType="application/vnd.openxmlformats-officedocument.presentationml.notesSlide+xml"/>
  <Override PartName="/ppt/notesSlides/notesSlide55.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handoutMasterIdLst>
    <p:handoutMasterId r:id="rId66"/>
  </p:handoutMasterIdLst>
  <p:sldIdLst>
    <p:sldId id="347" r:id="rId2"/>
    <p:sldId id="348" r:id="rId3"/>
    <p:sldId id="349" r:id="rId4"/>
    <p:sldId id="350" r:id="rId5"/>
    <p:sldId id="351" r:id="rId6"/>
    <p:sldId id="352" r:id="rId7"/>
    <p:sldId id="353" r:id="rId8"/>
    <p:sldId id="354" r:id="rId9"/>
    <p:sldId id="355" r:id="rId10"/>
    <p:sldId id="356" r:id="rId11"/>
    <p:sldId id="357" r:id="rId12"/>
    <p:sldId id="358" r:id="rId13"/>
    <p:sldId id="359" r:id="rId14"/>
    <p:sldId id="360" r:id="rId15"/>
    <p:sldId id="361" r:id="rId16"/>
    <p:sldId id="362" r:id="rId17"/>
    <p:sldId id="363" r:id="rId18"/>
    <p:sldId id="364" r:id="rId19"/>
    <p:sldId id="365" r:id="rId20"/>
    <p:sldId id="366" r:id="rId21"/>
    <p:sldId id="367" r:id="rId22"/>
    <p:sldId id="368" r:id="rId23"/>
    <p:sldId id="369" r:id="rId24"/>
    <p:sldId id="370" r:id="rId25"/>
    <p:sldId id="371" r:id="rId26"/>
    <p:sldId id="317" r:id="rId27"/>
    <p:sldId id="318" r:id="rId28"/>
    <p:sldId id="337" r:id="rId29"/>
    <p:sldId id="262" r:id="rId30"/>
    <p:sldId id="296" r:id="rId31"/>
    <p:sldId id="298" r:id="rId32"/>
    <p:sldId id="299" r:id="rId33"/>
    <p:sldId id="300" r:id="rId34"/>
    <p:sldId id="338" r:id="rId35"/>
    <p:sldId id="339" r:id="rId36"/>
    <p:sldId id="263" r:id="rId37"/>
    <p:sldId id="280" r:id="rId38"/>
    <p:sldId id="264" r:id="rId39"/>
    <p:sldId id="334" r:id="rId40"/>
    <p:sldId id="340" r:id="rId41"/>
    <p:sldId id="341" r:id="rId42"/>
    <p:sldId id="344" r:id="rId43"/>
    <p:sldId id="342" r:id="rId44"/>
    <p:sldId id="324" r:id="rId45"/>
    <p:sldId id="325" r:id="rId46"/>
    <p:sldId id="326" r:id="rId47"/>
    <p:sldId id="372" r:id="rId48"/>
    <p:sldId id="328" r:id="rId49"/>
    <p:sldId id="329" r:id="rId50"/>
    <p:sldId id="343" r:id="rId51"/>
    <p:sldId id="345" r:id="rId52"/>
    <p:sldId id="302" r:id="rId53"/>
    <p:sldId id="266" r:id="rId54"/>
    <p:sldId id="269" r:id="rId55"/>
    <p:sldId id="333" r:id="rId56"/>
    <p:sldId id="267" r:id="rId57"/>
    <p:sldId id="268" r:id="rId58"/>
    <p:sldId id="312" r:id="rId59"/>
    <p:sldId id="276" r:id="rId60"/>
    <p:sldId id="335" r:id="rId61"/>
    <p:sldId id="272" r:id="rId62"/>
    <p:sldId id="313" r:id="rId63"/>
    <p:sldId id="314" r:id="rId64"/>
  </p:sldIdLst>
  <p:sldSz cx="9144000" cy="6858000" type="screen4x3"/>
  <p:notesSz cx="6858000" cy="9144000"/>
  <p:defaultTextStyle>
    <a:defPPr>
      <a:defRPr lang="en-US"/>
    </a:defPPr>
    <a:lvl1pPr algn="l" rtl="0" fontAlgn="base">
      <a:spcBef>
        <a:spcPct val="0"/>
      </a:spcBef>
      <a:spcAft>
        <a:spcPct val="0"/>
      </a:spcAft>
      <a:defRPr sz="4400" kern="1200">
        <a:solidFill>
          <a:schemeClr val="tx2"/>
        </a:solidFill>
        <a:latin typeface="Arial" charset="0"/>
        <a:ea typeface="+mn-ea"/>
        <a:cs typeface="+mn-cs"/>
      </a:defRPr>
    </a:lvl1pPr>
    <a:lvl2pPr marL="457200" algn="l" rtl="0" fontAlgn="base">
      <a:spcBef>
        <a:spcPct val="0"/>
      </a:spcBef>
      <a:spcAft>
        <a:spcPct val="0"/>
      </a:spcAft>
      <a:defRPr sz="4400" kern="1200">
        <a:solidFill>
          <a:schemeClr val="tx2"/>
        </a:solidFill>
        <a:latin typeface="Arial" charset="0"/>
        <a:ea typeface="+mn-ea"/>
        <a:cs typeface="+mn-cs"/>
      </a:defRPr>
    </a:lvl2pPr>
    <a:lvl3pPr marL="914400" algn="l" rtl="0" fontAlgn="base">
      <a:spcBef>
        <a:spcPct val="0"/>
      </a:spcBef>
      <a:spcAft>
        <a:spcPct val="0"/>
      </a:spcAft>
      <a:defRPr sz="4400" kern="1200">
        <a:solidFill>
          <a:schemeClr val="tx2"/>
        </a:solidFill>
        <a:latin typeface="Arial" charset="0"/>
        <a:ea typeface="+mn-ea"/>
        <a:cs typeface="+mn-cs"/>
      </a:defRPr>
    </a:lvl3pPr>
    <a:lvl4pPr marL="1371600" algn="l" rtl="0" fontAlgn="base">
      <a:spcBef>
        <a:spcPct val="0"/>
      </a:spcBef>
      <a:spcAft>
        <a:spcPct val="0"/>
      </a:spcAft>
      <a:defRPr sz="4400" kern="1200">
        <a:solidFill>
          <a:schemeClr val="tx2"/>
        </a:solidFill>
        <a:latin typeface="Arial" charset="0"/>
        <a:ea typeface="+mn-ea"/>
        <a:cs typeface="+mn-cs"/>
      </a:defRPr>
    </a:lvl4pPr>
    <a:lvl5pPr marL="1828800" algn="l" rtl="0" fontAlgn="base">
      <a:spcBef>
        <a:spcPct val="0"/>
      </a:spcBef>
      <a:spcAft>
        <a:spcPct val="0"/>
      </a:spcAft>
      <a:defRPr sz="4400" kern="1200">
        <a:solidFill>
          <a:schemeClr val="tx2"/>
        </a:solidFill>
        <a:latin typeface="Arial" charset="0"/>
        <a:ea typeface="+mn-ea"/>
        <a:cs typeface="+mn-cs"/>
      </a:defRPr>
    </a:lvl5pPr>
    <a:lvl6pPr marL="2286000" algn="l" defTabSz="914400" rtl="0" eaLnBrk="1" latinLnBrk="0" hangingPunct="1">
      <a:defRPr sz="4400" kern="1200">
        <a:solidFill>
          <a:schemeClr val="tx2"/>
        </a:solidFill>
        <a:latin typeface="Arial" charset="0"/>
        <a:ea typeface="+mn-ea"/>
        <a:cs typeface="+mn-cs"/>
      </a:defRPr>
    </a:lvl6pPr>
    <a:lvl7pPr marL="2743200" algn="l" defTabSz="914400" rtl="0" eaLnBrk="1" latinLnBrk="0" hangingPunct="1">
      <a:defRPr sz="4400" kern="1200">
        <a:solidFill>
          <a:schemeClr val="tx2"/>
        </a:solidFill>
        <a:latin typeface="Arial" charset="0"/>
        <a:ea typeface="+mn-ea"/>
        <a:cs typeface="+mn-cs"/>
      </a:defRPr>
    </a:lvl7pPr>
    <a:lvl8pPr marL="3200400" algn="l" defTabSz="914400" rtl="0" eaLnBrk="1" latinLnBrk="0" hangingPunct="1">
      <a:defRPr sz="4400" kern="1200">
        <a:solidFill>
          <a:schemeClr val="tx2"/>
        </a:solidFill>
        <a:latin typeface="Arial" charset="0"/>
        <a:ea typeface="+mn-ea"/>
        <a:cs typeface="+mn-cs"/>
      </a:defRPr>
    </a:lvl8pPr>
    <a:lvl9pPr marL="3657600" algn="l" defTabSz="914400" rtl="0" eaLnBrk="1" latinLnBrk="0" hangingPunct="1">
      <a:defRPr sz="4400" kern="1200">
        <a:solidFill>
          <a:schemeClr val="tx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82043" autoAdjust="0"/>
  </p:normalViewPr>
  <p:slideViewPr>
    <p:cSldViewPr>
      <p:cViewPr>
        <p:scale>
          <a:sx n="79" d="100"/>
          <a:sy n="79" d="100"/>
        </p:scale>
        <p:origin x="-630" y="-22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CB5ED6-504E-4AE6-ABB0-61D9B25B969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C0978D1-60BE-4331-A1DF-E6FABA0507A0}">
      <dgm:prSet phldrT="[Text]"/>
      <dgm:spPr>
        <a:solidFill>
          <a:schemeClr val="accent1">
            <a:lumMod val="75000"/>
          </a:schemeClr>
        </a:solidFill>
      </dgm:spPr>
      <dgm:t>
        <a:bodyPr/>
        <a:lstStyle/>
        <a:p>
          <a:r>
            <a:rPr lang="en-US" dirty="0" smtClean="0"/>
            <a:t>Program Research Branch</a:t>
          </a:r>
          <a:endParaRPr lang="en-US" dirty="0"/>
        </a:p>
      </dgm:t>
    </dgm:pt>
    <dgm:pt modelId="{ACBF4EAC-6E02-473E-A779-1F8DE03B7CFF}" type="parTrans" cxnId="{ED43E71E-49BD-4162-92BB-8ED10A19C743}">
      <dgm:prSet/>
      <dgm:spPr/>
      <dgm:t>
        <a:bodyPr/>
        <a:lstStyle/>
        <a:p>
          <a:endParaRPr lang="en-US"/>
        </a:p>
      </dgm:t>
    </dgm:pt>
    <dgm:pt modelId="{468B5E75-BF89-4850-9BEF-E4ABEA2FD96C}" type="sibTrans" cxnId="{ED43E71E-49BD-4162-92BB-8ED10A19C743}">
      <dgm:prSet/>
      <dgm:spPr/>
      <dgm:t>
        <a:bodyPr/>
        <a:lstStyle/>
        <a:p>
          <a:endParaRPr lang="en-US"/>
        </a:p>
      </dgm:t>
    </dgm:pt>
    <dgm:pt modelId="{475D8EA3-D44B-4FBE-B029-9709247D5BE9}">
      <dgm:prSet phldrT="[Text]"/>
      <dgm:spPr>
        <a:solidFill>
          <a:schemeClr val="accent1">
            <a:lumMod val="75000"/>
          </a:schemeClr>
        </a:solidFill>
      </dgm:spPr>
      <dgm:t>
        <a:bodyPr/>
        <a:lstStyle/>
        <a:p>
          <a:r>
            <a:rPr lang="en-US" dirty="0" smtClean="0"/>
            <a:t>Sampling Frame Research and Development Branch</a:t>
          </a:r>
          <a:endParaRPr lang="en-US" dirty="0"/>
        </a:p>
      </dgm:t>
    </dgm:pt>
    <dgm:pt modelId="{0F532AAD-815D-441B-857B-E93DFD9F5436}" type="parTrans" cxnId="{35848737-DFDE-426B-ACA6-B86710FDC62E}">
      <dgm:prSet/>
      <dgm:spPr/>
      <dgm:t>
        <a:bodyPr/>
        <a:lstStyle/>
        <a:p>
          <a:endParaRPr lang="en-US"/>
        </a:p>
      </dgm:t>
    </dgm:pt>
    <dgm:pt modelId="{B0311456-E28E-44F6-9E97-18985021339D}" type="sibTrans" cxnId="{35848737-DFDE-426B-ACA6-B86710FDC62E}">
      <dgm:prSet/>
      <dgm:spPr/>
      <dgm:t>
        <a:bodyPr/>
        <a:lstStyle/>
        <a:p>
          <a:endParaRPr lang="en-US"/>
        </a:p>
      </dgm:t>
    </dgm:pt>
    <dgm:pt modelId="{22D0F012-9DE4-4227-93A8-17BDBD0BCD07}">
      <dgm:prSet phldrT="[Text]"/>
      <dgm:spPr>
        <a:solidFill>
          <a:schemeClr val="accent1">
            <a:lumMod val="75000"/>
          </a:schemeClr>
        </a:solidFill>
      </dgm:spPr>
      <dgm:t>
        <a:bodyPr/>
        <a:lstStyle/>
        <a:p>
          <a:r>
            <a:rPr lang="en-US" dirty="0" smtClean="0"/>
            <a:t>Statistical Methods Branch</a:t>
          </a:r>
          <a:endParaRPr lang="en-US" dirty="0"/>
        </a:p>
      </dgm:t>
    </dgm:pt>
    <dgm:pt modelId="{DA6C8DA1-5BB4-4F7D-8AF1-26AF09FBC7AB}" type="parTrans" cxnId="{85307A0F-9424-4AF5-BD64-0A887FACCF16}">
      <dgm:prSet/>
      <dgm:spPr/>
      <dgm:t>
        <a:bodyPr/>
        <a:lstStyle/>
        <a:p>
          <a:endParaRPr lang="en-US"/>
        </a:p>
      </dgm:t>
    </dgm:pt>
    <dgm:pt modelId="{82190DD7-5730-4D82-924A-4205EC901059}" type="sibTrans" cxnId="{85307A0F-9424-4AF5-BD64-0A887FACCF16}">
      <dgm:prSet/>
      <dgm:spPr/>
      <dgm:t>
        <a:bodyPr/>
        <a:lstStyle/>
        <a:p>
          <a:endParaRPr lang="en-US"/>
        </a:p>
      </dgm:t>
    </dgm:pt>
    <dgm:pt modelId="{DB13F131-6A29-40D7-BF9A-CBFB110E5641}">
      <dgm:prSet/>
      <dgm:spPr/>
      <dgm:t>
        <a:bodyPr/>
        <a:lstStyle/>
        <a:p>
          <a:r>
            <a:rPr lang="en-US" dirty="0" smtClean="0"/>
            <a:t>Sample design </a:t>
          </a:r>
          <a:endParaRPr lang="en-US" dirty="0"/>
        </a:p>
      </dgm:t>
    </dgm:pt>
    <dgm:pt modelId="{69170DEF-490E-4F26-8A5C-AD170B062EB5}" type="parTrans" cxnId="{BD23FED8-B1B6-475E-AC2E-8FBD4E04E3B9}">
      <dgm:prSet/>
      <dgm:spPr/>
      <dgm:t>
        <a:bodyPr/>
        <a:lstStyle/>
        <a:p>
          <a:endParaRPr lang="en-US"/>
        </a:p>
      </dgm:t>
    </dgm:pt>
    <dgm:pt modelId="{0724FDDA-6448-481F-B764-8289692AA5CF}" type="sibTrans" cxnId="{BD23FED8-B1B6-475E-AC2E-8FBD4E04E3B9}">
      <dgm:prSet/>
      <dgm:spPr/>
      <dgm:t>
        <a:bodyPr/>
        <a:lstStyle/>
        <a:p>
          <a:endParaRPr lang="en-US"/>
        </a:p>
      </dgm:t>
    </dgm:pt>
    <dgm:pt modelId="{36F3089D-CB4B-45C6-825C-0011C79293C6}">
      <dgm:prSet/>
      <dgm:spPr/>
      <dgm:t>
        <a:bodyPr/>
        <a:lstStyle/>
        <a:p>
          <a:r>
            <a:rPr lang="en-US" dirty="0" smtClean="0"/>
            <a:t>Estimation</a:t>
          </a:r>
          <a:endParaRPr lang="en-US" dirty="0"/>
        </a:p>
      </dgm:t>
    </dgm:pt>
    <dgm:pt modelId="{4631AC2F-78F5-4FCD-8E91-06DED914CD1A}" type="parTrans" cxnId="{DCD5A63F-342F-49AD-9649-A5B3E64AE6A6}">
      <dgm:prSet/>
      <dgm:spPr/>
      <dgm:t>
        <a:bodyPr/>
        <a:lstStyle/>
        <a:p>
          <a:endParaRPr lang="en-US"/>
        </a:p>
      </dgm:t>
    </dgm:pt>
    <dgm:pt modelId="{92874CE1-C9CB-4D2B-AF8B-73DDF32D1B30}" type="sibTrans" cxnId="{DCD5A63F-342F-49AD-9649-A5B3E64AE6A6}">
      <dgm:prSet/>
      <dgm:spPr/>
      <dgm:t>
        <a:bodyPr/>
        <a:lstStyle/>
        <a:p>
          <a:endParaRPr lang="en-US"/>
        </a:p>
      </dgm:t>
    </dgm:pt>
    <dgm:pt modelId="{84E6DFDA-2B0E-4164-8708-5C7BC6009591}">
      <dgm:prSet/>
      <dgm:spPr/>
      <dgm:t>
        <a:bodyPr/>
        <a:lstStyle/>
        <a:p>
          <a:r>
            <a:rPr lang="en-US" dirty="0" smtClean="0"/>
            <a:t>Small area estimation</a:t>
          </a:r>
          <a:endParaRPr lang="en-US" dirty="0"/>
        </a:p>
      </dgm:t>
    </dgm:pt>
    <dgm:pt modelId="{EC58A134-7027-4663-8243-5ECA5B5054AA}" type="parTrans" cxnId="{192016BC-E7F1-4C06-8109-C59881159E04}">
      <dgm:prSet/>
      <dgm:spPr/>
      <dgm:t>
        <a:bodyPr/>
        <a:lstStyle/>
        <a:p>
          <a:endParaRPr lang="en-US"/>
        </a:p>
      </dgm:t>
    </dgm:pt>
    <dgm:pt modelId="{2933C06A-3AF0-4C60-8429-7E57190DCCB6}" type="sibTrans" cxnId="{192016BC-E7F1-4C06-8109-C59881159E04}">
      <dgm:prSet/>
      <dgm:spPr/>
      <dgm:t>
        <a:bodyPr/>
        <a:lstStyle/>
        <a:p>
          <a:endParaRPr lang="en-US"/>
        </a:p>
      </dgm:t>
    </dgm:pt>
    <dgm:pt modelId="{F23B01D2-D005-4D8A-9795-EEC9DCCE92AA}">
      <dgm:prSet/>
      <dgm:spPr/>
      <dgm:t>
        <a:bodyPr/>
        <a:lstStyle/>
        <a:p>
          <a:r>
            <a:rPr lang="en-US" dirty="0" smtClean="0"/>
            <a:t>Governments Master Address File</a:t>
          </a:r>
          <a:endParaRPr lang="en-US" dirty="0"/>
        </a:p>
      </dgm:t>
    </dgm:pt>
    <dgm:pt modelId="{2945ECBB-924C-41A9-91E5-285A86166EAE}" type="parTrans" cxnId="{5A8FA42F-DB22-4EF9-9AE9-B9194AF85DA1}">
      <dgm:prSet/>
      <dgm:spPr/>
      <dgm:t>
        <a:bodyPr/>
        <a:lstStyle/>
        <a:p>
          <a:endParaRPr lang="en-US"/>
        </a:p>
      </dgm:t>
    </dgm:pt>
    <dgm:pt modelId="{6ADA203A-21D3-405B-B370-098CF9447CA4}" type="sibTrans" cxnId="{5A8FA42F-DB22-4EF9-9AE9-B9194AF85DA1}">
      <dgm:prSet/>
      <dgm:spPr/>
      <dgm:t>
        <a:bodyPr/>
        <a:lstStyle/>
        <a:p>
          <a:endParaRPr lang="en-US"/>
        </a:p>
      </dgm:t>
    </dgm:pt>
    <dgm:pt modelId="{AD0BC269-BEEB-472B-97D3-D4941D6B0D90}">
      <dgm:prSet/>
      <dgm:spPr/>
      <dgm:t>
        <a:bodyPr/>
        <a:lstStyle/>
        <a:p>
          <a:r>
            <a:rPr lang="en-US" dirty="0" smtClean="0"/>
            <a:t>Government Units Survey</a:t>
          </a:r>
          <a:endParaRPr lang="en-US" dirty="0"/>
        </a:p>
      </dgm:t>
    </dgm:pt>
    <dgm:pt modelId="{DD3E92DB-4D88-4756-B702-0E342036BA2C}" type="parTrans" cxnId="{19BAB4ED-9B21-4AE7-8E36-65F2DE99C7B9}">
      <dgm:prSet/>
      <dgm:spPr/>
      <dgm:t>
        <a:bodyPr/>
        <a:lstStyle/>
        <a:p>
          <a:endParaRPr lang="en-US"/>
        </a:p>
      </dgm:t>
    </dgm:pt>
    <dgm:pt modelId="{651D03CE-52AE-4015-B36E-806305C5C2A9}" type="sibTrans" cxnId="{19BAB4ED-9B21-4AE7-8E36-65F2DE99C7B9}">
      <dgm:prSet/>
      <dgm:spPr/>
      <dgm:t>
        <a:bodyPr/>
        <a:lstStyle/>
        <a:p>
          <a:endParaRPr lang="en-US"/>
        </a:p>
      </dgm:t>
    </dgm:pt>
    <dgm:pt modelId="{5B0B47A7-FC45-468A-9DE7-A0C39CEECF7E}">
      <dgm:prSet/>
      <dgm:spPr/>
      <dgm:t>
        <a:bodyPr/>
        <a:lstStyle/>
        <a:p>
          <a:r>
            <a:rPr lang="en-US" dirty="0" smtClean="0"/>
            <a:t>Coverage evaluations</a:t>
          </a:r>
          <a:endParaRPr lang="en-US" dirty="0"/>
        </a:p>
      </dgm:t>
    </dgm:pt>
    <dgm:pt modelId="{83DB8C73-2665-4283-99CE-15723BC3695F}" type="parTrans" cxnId="{C991726D-1519-44C3-BBF1-125068D8BA14}">
      <dgm:prSet/>
      <dgm:spPr/>
      <dgm:t>
        <a:bodyPr/>
        <a:lstStyle/>
        <a:p>
          <a:endParaRPr lang="en-US"/>
        </a:p>
      </dgm:t>
    </dgm:pt>
    <dgm:pt modelId="{8C74C00C-8418-40ED-89A0-D5BE0880A11A}" type="sibTrans" cxnId="{C991726D-1519-44C3-BBF1-125068D8BA14}">
      <dgm:prSet/>
      <dgm:spPr/>
      <dgm:t>
        <a:bodyPr/>
        <a:lstStyle/>
        <a:p>
          <a:endParaRPr lang="en-US"/>
        </a:p>
      </dgm:t>
    </dgm:pt>
    <dgm:pt modelId="{BEAE1888-2FD3-4F82-AA75-9797EA02A3C2}">
      <dgm:prSet/>
      <dgm:spPr/>
      <dgm:t>
        <a:bodyPr/>
        <a:lstStyle/>
        <a:p>
          <a:r>
            <a:rPr lang="en-US" dirty="0" err="1" smtClean="0"/>
            <a:t>Nonresponse</a:t>
          </a:r>
          <a:r>
            <a:rPr lang="en-US" dirty="0" smtClean="0"/>
            <a:t> bias studies</a:t>
          </a:r>
          <a:endParaRPr lang="en-US" dirty="0"/>
        </a:p>
      </dgm:t>
    </dgm:pt>
    <dgm:pt modelId="{5731C0FF-6359-499A-8640-E198CA551297}" type="parTrans" cxnId="{177034F2-DEF6-45AE-A07F-E2FE2EFE67A8}">
      <dgm:prSet/>
      <dgm:spPr/>
      <dgm:t>
        <a:bodyPr/>
        <a:lstStyle/>
        <a:p>
          <a:endParaRPr lang="en-US"/>
        </a:p>
      </dgm:t>
    </dgm:pt>
    <dgm:pt modelId="{2576E442-8AA0-414A-9B69-D46B09F0CFA6}" type="sibTrans" cxnId="{177034F2-DEF6-45AE-A07F-E2FE2EFE67A8}">
      <dgm:prSet/>
      <dgm:spPr/>
      <dgm:t>
        <a:bodyPr/>
        <a:lstStyle/>
        <a:p>
          <a:endParaRPr lang="en-US"/>
        </a:p>
      </dgm:t>
    </dgm:pt>
    <dgm:pt modelId="{BC8340EF-A0F9-4755-A4DE-E03ED49A1BAA}">
      <dgm:prSet/>
      <dgm:spPr/>
      <dgm:t>
        <a:bodyPr/>
        <a:lstStyle/>
        <a:p>
          <a:r>
            <a:rPr lang="en-US" dirty="0" smtClean="0"/>
            <a:t>Evaluations</a:t>
          </a:r>
          <a:endParaRPr lang="en-US" dirty="0"/>
        </a:p>
      </dgm:t>
    </dgm:pt>
    <dgm:pt modelId="{9761B99B-AF7B-4475-9DE1-3E0496545561}" type="parTrans" cxnId="{2D6D67C5-6E99-4E71-89D7-A70622F06D14}">
      <dgm:prSet/>
      <dgm:spPr/>
      <dgm:t>
        <a:bodyPr/>
        <a:lstStyle/>
        <a:p>
          <a:endParaRPr lang="en-US"/>
        </a:p>
      </dgm:t>
    </dgm:pt>
    <dgm:pt modelId="{0351CD1B-180C-4F9F-B49C-CDEB9861533D}" type="sibTrans" cxnId="{2D6D67C5-6E99-4E71-89D7-A70622F06D14}">
      <dgm:prSet/>
      <dgm:spPr/>
      <dgm:t>
        <a:bodyPr/>
        <a:lstStyle/>
        <a:p>
          <a:endParaRPr lang="en-US"/>
        </a:p>
      </dgm:t>
    </dgm:pt>
    <dgm:pt modelId="{7524A34F-918C-43CE-BCCA-5F8E13029870}">
      <dgm:prSet/>
      <dgm:spPr/>
      <dgm:t>
        <a:bodyPr/>
        <a:lstStyle/>
        <a:p>
          <a:r>
            <a:rPr lang="en-US" dirty="0" smtClean="0"/>
            <a:t>Selective editing</a:t>
          </a:r>
          <a:endParaRPr lang="en-US" dirty="0"/>
        </a:p>
      </dgm:t>
    </dgm:pt>
    <dgm:pt modelId="{067EC87E-BDC9-41FA-8033-308DF5E45ECC}" type="parTrans" cxnId="{EAE7FBFC-A29C-4DD8-A722-CA7E7D65D61E}">
      <dgm:prSet/>
      <dgm:spPr/>
      <dgm:t>
        <a:bodyPr/>
        <a:lstStyle/>
        <a:p>
          <a:endParaRPr lang="en-US"/>
        </a:p>
      </dgm:t>
    </dgm:pt>
    <dgm:pt modelId="{7845C0EA-0839-4FB4-B85F-7F81D674417F}" type="sibTrans" cxnId="{EAE7FBFC-A29C-4DD8-A722-CA7E7D65D61E}">
      <dgm:prSet/>
      <dgm:spPr/>
      <dgm:t>
        <a:bodyPr/>
        <a:lstStyle/>
        <a:p>
          <a:endParaRPr lang="en-US"/>
        </a:p>
      </dgm:t>
    </dgm:pt>
    <dgm:pt modelId="{90DFFC7F-7243-49E1-8249-F32D8AA6A1C2}">
      <dgm:prSet/>
      <dgm:spPr/>
      <dgm:t>
        <a:bodyPr/>
        <a:lstStyle/>
        <a:p>
          <a:r>
            <a:rPr lang="en-US" dirty="0" smtClean="0"/>
            <a:t>Imputation</a:t>
          </a:r>
          <a:endParaRPr lang="en-US" dirty="0"/>
        </a:p>
      </dgm:t>
    </dgm:pt>
    <dgm:pt modelId="{8C367958-ADD0-4C60-BE3E-0CC1F0148B58}" type="parTrans" cxnId="{240B44F3-2F1B-47A9-AB06-23844FF5C1EF}">
      <dgm:prSet/>
      <dgm:spPr/>
      <dgm:t>
        <a:bodyPr/>
        <a:lstStyle/>
        <a:p>
          <a:endParaRPr lang="en-US"/>
        </a:p>
      </dgm:t>
    </dgm:pt>
    <dgm:pt modelId="{36D24071-9EA8-4847-B5D2-C1DADD9F5DEC}" type="sibTrans" cxnId="{240B44F3-2F1B-47A9-AB06-23844FF5C1EF}">
      <dgm:prSet/>
      <dgm:spPr/>
      <dgm:t>
        <a:bodyPr/>
        <a:lstStyle/>
        <a:p>
          <a:endParaRPr lang="en-US"/>
        </a:p>
      </dgm:t>
    </dgm:pt>
    <dgm:pt modelId="{EA48D82D-0BD1-47C7-B2E1-62A4960895AF}" type="pres">
      <dgm:prSet presAssocID="{D8CB5ED6-504E-4AE6-ABB0-61D9B25B9695}" presName="linear" presStyleCnt="0">
        <dgm:presLayoutVars>
          <dgm:dir/>
          <dgm:animLvl val="lvl"/>
          <dgm:resizeHandles val="exact"/>
        </dgm:presLayoutVars>
      </dgm:prSet>
      <dgm:spPr/>
      <dgm:t>
        <a:bodyPr/>
        <a:lstStyle/>
        <a:p>
          <a:endParaRPr lang="en-US"/>
        </a:p>
      </dgm:t>
    </dgm:pt>
    <dgm:pt modelId="{5CE2E283-7282-4510-B699-0C68E1067643}" type="pres">
      <dgm:prSet presAssocID="{4C0978D1-60BE-4331-A1DF-E6FABA0507A0}" presName="parentLin" presStyleCnt="0"/>
      <dgm:spPr/>
    </dgm:pt>
    <dgm:pt modelId="{983E0319-D707-4C76-BC6B-6A1395E5C415}" type="pres">
      <dgm:prSet presAssocID="{4C0978D1-60BE-4331-A1DF-E6FABA0507A0}" presName="parentLeftMargin" presStyleLbl="node1" presStyleIdx="0" presStyleCnt="3"/>
      <dgm:spPr/>
      <dgm:t>
        <a:bodyPr/>
        <a:lstStyle/>
        <a:p>
          <a:endParaRPr lang="en-US"/>
        </a:p>
      </dgm:t>
    </dgm:pt>
    <dgm:pt modelId="{0119E02C-1731-4F94-920F-84650599725F}" type="pres">
      <dgm:prSet presAssocID="{4C0978D1-60BE-4331-A1DF-E6FABA0507A0}" presName="parentText" presStyleLbl="node1" presStyleIdx="0" presStyleCnt="3">
        <dgm:presLayoutVars>
          <dgm:chMax val="0"/>
          <dgm:bulletEnabled val="1"/>
        </dgm:presLayoutVars>
      </dgm:prSet>
      <dgm:spPr/>
      <dgm:t>
        <a:bodyPr/>
        <a:lstStyle/>
        <a:p>
          <a:endParaRPr lang="en-US"/>
        </a:p>
      </dgm:t>
    </dgm:pt>
    <dgm:pt modelId="{1532DDF4-FB91-48DC-82F1-8BA3FBB2B712}" type="pres">
      <dgm:prSet presAssocID="{4C0978D1-60BE-4331-A1DF-E6FABA0507A0}" presName="negativeSpace" presStyleCnt="0"/>
      <dgm:spPr/>
    </dgm:pt>
    <dgm:pt modelId="{D4317D96-C52B-4FC2-A6EF-DBCC89F6A77B}" type="pres">
      <dgm:prSet presAssocID="{4C0978D1-60BE-4331-A1DF-E6FABA0507A0}" presName="childText" presStyleLbl="conFgAcc1" presStyleIdx="0" presStyleCnt="3">
        <dgm:presLayoutVars>
          <dgm:bulletEnabled val="1"/>
        </dgm:presLayoutVars>
      </dgm:prSet>
      <dgm:spPr/>
      <dgm:t>
        <a:bodyPr/>
        <a:lstStyle/>
        <a:p>
          <a:endParaRPr lang="en-US"/>
        </a:p>
      </dgm:t>
    </dgm:pt>
    <dgm:pt modelId="{D82A56ED-42CF-4AC9-B1D3-F8E12E36DA59}" type="pres">
      <dgm:prSet presAssocID="{468B5E75-BF89-4850-9BEF-E4ABEA2FD96C}" presName="spaceBetweenRectangles" presStyleCnt="0"/>
      <dgm:spPr/>
    </dgm:pt>
    <dgm:pt modelId="{2A4641F9-4989-444F-BB14-27098B06B4FA}" type="pres">
      <dgm:prSet presAssocID="{475D8EA3-D44B-4FBE-B029-9709247D5BE9}" presName="parentLin" presStyleCnt="0"/>
      <dgm:spPr/>
    </dgm:pt>
    <dgm:pt modelId="{4625DF74-CD9A-4F0A-8022-2C81523BA75E}" type="pres">
      <dgm:prSet presAssocID="{475D8EA3-D44B-4FBE-B029-9709247D5BE9}" presName="parentLeftMargin" presStyleLbl="node1" presStyleIdx="0" presStyleCnt="3"/>
      <dgm:spPr/>
      <dgm:t>
        <a:bodyPr/>
        <a:lstStyle/>
        <a:p>
          <a:endParaRPr lang="en-US"/>
        </a:p>
      </dgm:t>
    </dgm:pt>
    <dgm:pt modelId="{F8D28CEE-95AF-478A-AA32-2612611DBBE1}" type="pres">
      <dgm:prSet presAssocID="{475D8EA3-D44B-4FBE-B029-9709247D5BE9}" presName="parentText" presStyleLbl="node1" presStyleIdx="1" presStyleCnt="3">
        <dgm:presLayoutVars>
          <dgm:chMax val="0"/>
          <dgm:bulletEnabled val="1"/>
        </dgm:presLayoutVars>
      </dgm:prSet>
      <dgm:spPr/>
      <dgm:t>
        <a:bodyPr/>
        <a:lstStyle/>
        <a:p>
          <a:endParaRPr lang="en-US"/>
        </a:p>
      </dgm:t>
    </dgm:pt>
    <dgm:pt modelId="{C5D37AA0-92F5-4EF2-9A10-8B5501E43EB1}" type="pres">
      <dgm:prSet presAssocID="{475D8EA3-D44B-4FBE-B029-9709247D5BE9}" presName="negativeSpace" presStyleCnt="0"/>
      <dgm:spPr/>
    </dgm:pt>
    <dgm:pt modelId="{827BE4E7-CA89-4AF7-9533-75BFEA31F472}" type="pres">
      <dgm:prSet presAssocID="{475D8EA3-D44B-4FBE-B029-9709247D5BE9}" presName="childText" presStyleLbl="conFgAcc1" presStyleIdx="1" presStyleCnt="3">
        <dgm:presLayoutVars>
          <dgm:bulletEnabled val="1"/>
        </dgm:presLayoutVars>
      </dgm:prSet>
      <dgm:spPr/>
      <dgm:t>
        <a:bodyPr/>
        <a:lstStyle/>
        <a:p>
          <a:endParaRPr lang="en-US"/>
        </a:p>
      </dgm:t>
    </dgm:pt>
    <dgm:pt modelId="{071A1C4A-7CB8-4219-953F-CE4271A08200}" type="pres">
      <dgm:prSet presAssocID="{B0311456-E28E-44F6-9E97-18985021339D}" presName="spaceBetweenRectangles" presStyleCnt="0"/>
      <dgm:spPr/>
    </dgm:pt>
    <dgm:pt modelId="{A8DA1C89-2D56-4C1C-B4E9-B951BEAFACEC}" type="pres">
      <dgm:prSet presAssocID="{22D0F012-9DE4-4227-93A8-17BDBD0BCD07}" presName="parentLin" presStyleCnt="0"/>
      <dgm:spPr/>
    </dgm:pt>
    <dgm:pt modelId="{7C059E88-CF7C-4FF9-A859-F92FE8150B78}" type="pres">
      <dgm:prSet presAssocID="{22D0F012-9DE4-4227-93A8-17BDBD0BCD07}" presName="parentLeftMargin" presStyleLbl="node1" presStyleIdx="1" presStyleCnt="3"/>
      <dgm:spPr/>
      <dgm:t>
        <a:bodyPr/>
        <a:lstStyle/>
        <a:p>
          <a:endParaRPr lang="en-US"/>
        </a:p>
      </dgm:t>
    </dgm:pt>
    <dgm:pt modelId="{A555BADA-AA7E-4210-AFFD-92F8AC1AFCD5}" type="pres">
      <dgm:prSet presAssocID="{22D0F012-9DE4-4227-93A8-17BDBD0BCD07}" presName="parentText" presStyleLbl="node1" presStyleIdx="2" presStyleCnt="3">
        <dgm:presLayoutVars>
          <dgm:chMax val="0"/>
          <dgm:bulletEnabled val="1"/>
        </dgm:presLayoutVars>
      </dgm:prSet>
      <dgm:spPr/>
      <dgm:t>
        <a:bodyPr/>
        <a:lstStyle/>
        <a:p>
          <a:endParaRPr lang="en-US"/>
        </a:p>
      </dgm:t>
    </dgm:pt>
    <dgm:pt modelId="{21BA51A3-202D-4E0E-9BE1-6D14F50FBA25}" type="pres">
      <dgm:prSet presAssocID="{22D0F012-9DE4-4227-93A8-17BDBD0BCD07}" presName="negativeSpace" presStyleCnt="0"/>
      <dgm:spPr/>
    </dgm:pt>
    <dgm:pt modelId="{56AD2130-55BF-4A6F-8A07-A6F1BD2FAC45}" type="pres">
      <dgm:prSet presAssocID="{22D0F012-9DE4-4227-93A8-17BDBD0BCD07}" presName="childText" presStyleLbl="conFgAcc1" presStyleIdx="2" presStyleCnt="3">
        <dgm:presLayoutVars>
          <dgm:bulletEnabled val="1"/>
        </dgm:presLayoutVars>
      </dgm:prSet>
      <dgm:spPr/>
      <dgm:t>
        <a:bodyPr/>
        <a:lstStyle/>
        <a:p>
          <a:endParaRPr lang="en-US"/>
        </a:p>
      </dgm:t>
    </dgm:pt>
  </dgm:ptLst>
  <dgm:cxnLst>
    <dgm:cxn modelId="{5A8FA42F-DB22-4EF9-9AE9-B9194AF85DA1}" srcId="{475D8EA3-D44B-4FBE-B029-9709247D5BE9}" destId="{F23B01D2-D005-4D8A-9795-EEC9DCCE92AA}" srcOrd="0" destOrd="0" parTransId="{2945ECBB-924C-41A9-91E5-285A86166EAE}" sibTransId="{6ADA203A-21D3-405B-B370-098CF9447CA4}"/>
    <dgm:cxn modelId="{85307A0F-9424-4AF5-BD64-0A887FACCF16}" srcId="{D8CB5ED6-504E-4AE6-ABB0-61D9B25B9695}" destId="{22D0F012-9DE4-4227-93A8-17BDBD0BCD07}" srcOrd="2" destOrd="0" parTransId="{DA6C8DA1-5BB4-4F7D-8AF1-26AF09FBC7AB}" sibTransId="{82190DD7-5730-4D82-924A-4205EC901059}"/>
    <dgm:cxn modelId="{19BAB4ED-9B21-4AE7-8E36-65F2DE99C7B9}" srcId="{475D8EA3-D44B-4FBE-B029-9709247D5BE9}" destId="{AD0BC269-BEEB-472B-97D3-D4941D6B0D90}" srcOrd="1" destOrd="0" parTransId="{DD3E92DB-4D88-4756-B702-0E342036BA2C}" sibTransId="{651D03CE-52AE-4015-B36E-806305C5C2A9}"/>
    <dgm:cxn modelId="{EAE7FBFC-A29C-4DD8-A722-CA7E7D65D61E}" srcId="{22D0F012-9DE4-4227-93A8-17BDBD0BCD07}" destId="{7524A34F-918C-43CE-BCCA-5F8E13029870}" srcOrd="2" destOrd="0" parTransId="{067EC87E-BDC9-41FA-8033-308DF5E45ECC}" sibTransId="{7845C0EA-0839-4FB4-B85F-7F81D674417F}"/>
    <dgm:cxn modelId="{39378F23-F69B-42C4-B7C8-DD73D381004C}" type="presOf" srcId="{4C0978D1-60BE-4331-A1DF-E6FABA0507A0}" destId="{0119E02C-1731-4F94-920F-84650599725F}" srcOrd="1" destOrd="0" presId="urn:microsoft.com/office/officeart/2005/8/layout/list1"/>
    <dgm:cxn modelId="{CBDB478F-F3B6-48BE-9A9C-06A8911B922F}" type="presOf" srcId="{90DFFC7F-7243-49E1-8249-F32D8AA6A1C2}" destId="{56AD2130-55BF-4A6F-8A07-A6F1BD2FAC45}" srcOrd="0" destOrd="3" presId="urn:microsoft.com/office/officeart/2005/8/layout/list1"/>
    <dgm:cxn modelId="{20D6993D-8DC6-4489-A3E7-F13E9FD109BA}" type="presOf" srcId="{DB13F131-6A29-40D7-BF9A-CBFB110E5641}" destId="{D4317D96-C52B-4FC2-A6EF-DBCC89F6A77B}" srcOrd="0" destOrd="0" presId="urn:microsoft.com/office/officeart/2005/8/layout/list1"/>
    <dgm:cxn modelId="{CD9672BE-C8AB-405D-B15C-42BBB707CDC4}" type="presOf" srcId="{84E6DFDA-2B0E-4164-8708-5C7BC6009591}" destId="{D4317D96-C52B-4FC2-A6EF-DBCC89F6A77B}" srcOrd="0" destOrd="2" presId="urn:microsoft.com/office/officeart/2005/8/layout/list1"/>
    <dgm:cxn modelId="{BD23FED8-B1B6-475E-AC2E-8FBD4E04E3B9}" srcId="{4C0978D1-60BE-4331-A1DF-E6FABA0507A0}" destId="{DB13F131-6A29-40D7-BF9A-CBFB110E5641}" srcOrd="0" destOrd="0" parTransId="{69170DEF-490E-4F26-8A5C-AD170B062EB5}" sibTransId="{0724FDDA-6448-481F-B764-8289692AA5CF}"/>
    <dgm:cxn modelId="{DAAF409D-49A1-4E35-B4FD-4A7934A540A9}" type="presOf" srcId="{475D8EA3-D44B-4FBE-B029-9709247D5BE9}" destId="{F8D28CEE-95AF-478A-AA32-2612611DBBE1}" srcOrd="1" destOrd="0" presId="urn:microsoft.com/office/officeart/2005/8/layout/list1"/>
    <dgm:cxn modelId="{2D6D67C5-6E99-4E71-89D7-A70622F06D14}" srcId="{22D0F012-9DE4-4227-93A8-17BDBD0BCD07}" destId="{BC8340EF-A0F9-4755-A4DE-E03ED49A1BAA}" srcOrd="1" destOrd="0" parTransId="{9761B99B-AF7B-4475-9DE1-3E0496545561}" sibTransId="{0351CD1B-180C-4F9F-B49C-CDEB9861533D}"/>
    <dgm:cxn modelId="{634DA707-8497-45E7-B35B-5512EDF0083D}" type="presOf" srcId="{5B0B47A7-FC45-468A-9DE7-A0C39CEECF7E}" destId="{827BE4E7-CA89-4AF7-9533-75BFEA31F472}" srcOrd="0" destOrd="2" presId="urn:microsoft.com/office/officeart/2005/8/layout/list1"/>
    <dgm:cxn modelId="{240B44F3-2F1B-47A9-AB06-23844FF5C1EF}" srcId="{22D0F012-9DE4-4227-93A8-17BDBD0BCD07}" destId="{90DFFC7F-7243-49E1-8249-F32D8AA6A1C2}" srcOrd="3" destOrd="0" parTransId="{8C367958-ADD0-4C60-BE3E-0CC1F0148B58}" sibTransId="{36D24071-9EA8-4847-B5D2-C1DADD9F5DEC}"/>
    <dgm:cxn modelId="{DCD5A63F-342F-49AD-9649-A5B3E64AE6A6}" srcId="{4C0978D1-60BE-4331-A1DF-E6FABA0507A0}" destId="{36F3089D-CB4B-45C6-825C-0011C79293C6}" srcOrd="1" destOrd="0" parTransId="{4631AC2F-78F5-4FCD-8E91-06DED914CD1A}" sibTransId="{92874CE1-C9CB-4D2B-AF8B-73DDF32D1B30}"/>
    <dgm:cxn modelId="{A27E0B32-3389-4412-9195-04F5326D8A10}" type="presOf" srcId="{475D8EA3-D44B-4FBE-B029-9709247D5BE9}" destId="{4625DF74-CD9A-4F0A-8022-2C81523BA75E}" srcOrd="0" destOrd="0" presId="urn:microsoft.com/office/officeart/2005/8/layout/list1"/>
    <dgm:cxn modelId="{1EB99559-2FE2-45E0-9D60-07C8A1C3B1A6}" type="presOf" srcId="{BEAE1888-2FD3-4F82-AA75-9797EA02A3C2}" destId="{56AD2130-55BF-4A6F-8A07-A6F1BD2FAC45}" srcOrd="0" destOrd="0" presId="urn:microsoft.com/office/officeart/2005/8/layout/list1"/>
    <dgm:cxn modelId="{71CD952D-1DC9-42B3-9EED-0BA5704641E0}" type="presOf" srcId="{BC8340EF-A0F9-4755-A4DE-E03ED49A1BAA}" destId="{56AD2130-55BF-4A6F-8A07-A6F1BD2FAC45}" srcOrd="0" destOrd="1" presId="urn:microsoft.com/office/officeart/2005/8/layout/list1"/>
    <dgm:cxn modelId="{C991726D-1519-44C3-BBF1-125068D8BA14}" srcId="{475D8EA3-D44B-4FBE-B029-9709247D5BE9}" destId="{5B0B47A7-FC45-468A-9DE7-A0C39CEECF7E}" srcOrd="2" destOrd="0" parTransId="{83DB8C73-2665-4283-99CE-15723BC3695F}" sibTransId="{8C74C00C-8418-40ED-89A0-D5BE0880A11A}"/>
    <dgm:cxn modelId="{3C17A292-0E15-4437-8430-18896ADBCED9}" type="presOf" srcId="{4C0978D1-60BE-4331-A1DF-E6FABA0507A0}" destId="{983E0319-D707-4C76-BC6B-6A1395E5C415}" srcOrd="0" destOrd="0" presId="urn:microsoft.com/office/officeart/2005/8/layout/list1"/>
    <dgm:cxn modelId="{C4873FE1-7931-4603-ACA5-8753106FA827}" type="presOf" srcId="{AD0BC269-BEEB-472B-97D3-D4941D6B0D90}" destId="{827BE4E7-CA89-4AF7-9533-75BFEA31F472}" srcOrd="0" destOrd="1" presId="urn:microsoft.com/office/officeart/2005/8/layout/list1"/>
    <dgm:cxn modelId="{177034F2-DEF6-45AE-A07F-E2FE2EFE67A8}" srcId="{22D0F012-9DE4-4227-93A8-17BDBD0BCD07}" destId="{BEAE1888-2FD3-4F82-AA75-9797EA02A3C2}" srcOrd="0" destOrd="0" parTransId="{5731C0FF-6359-499A-8640-E198CA551297}" sibTransId="{2576E442-8AA0-414A-9B69-D46B09F0CFA6}"/>
    <dgm:cxn modelId="{9045C063-0E52-4097-9DF8-626805B175FA}" type="presOf" srcId="{7524A34F-918C-43CE-BCCA-5F8E13029870}" destId="{56AD2130-55BF-4A6F-8A07-A6F1BD2FAC45}" srcOrd="0" destOrd="2" presId="urn:microsoft.com/office/officeart/2005/8/layout/list1"/>
    <dgm:cxn modelId="{192016BC-E7F1-4C06-8109-C59881159E04}" srcId="{4C0978D1-60BE-4331-A1DF-E6FABA0507A0}" destId="{84E6DFDA-2B0E-4164-8708-5C7BC6009591}" srcOrd="2" destOrd="0" parTransId="{EC58A134-7027-4663-8243-5ECA5B5054AA}" sibTransId="{2933C06A-3AF0-4C60-8429-7E57190DCCB6}"/>
    <dgm:cxn modelId="{28C7F862-CEB5-4C96-8F58-E21B125AB0AC}" type="presOf" srcId="{36F3089D-CB4B-45C6-825C-0011C79293C6}" destId="{D4317D96-C52B-4FC2-A6EF-DBCC89F6A77B}" srcOrd="0" destOrd="1" presId="urn:microsoft.com/office/officeart/2005/8/layout/list1"/>
    <dgm:cxn modelId="{B0E1B066-A9E8-4160-B382-D36C79683DDF}" type="presOf" srcId="{22D0F012-9DE4-4227-93A8-17BDBD0BCD07}" destId="{7C059E88-CF7C-4FF9-A859-F92FE8150B78}" srcOrd="0" destOrd="0" presId="urn:microsoft.com/office/officeart/2005/8/layout/list1"/>
    <dgm:cxn modelId="{35848737-DFDE-426B-ACA6-B86710FDC62E}" srcId="{D8CB5ED6-504E-4AE6-ABB0-61D9B25B9695}" destId="{475D8EA3-D44B-4FBE-B029-9709247D5BE9}" srcOrd="1" destOrd="0" parTransId="{0F532AAD-815D-441B-857B-E93DFD9F5436}" sibTransId="{B0311456-E28E-44F6-9E97-18985021339D}"/>
    <dgm:cxn modelId="{17653330-A3B4-4736-9862-DE6928235E54}" type="presOf" srcId="{D8CB5ED6-504E-4AE6-ABB0-61D9B25B9695}" destId="{EA48D82D-0BD1-47C7-B2E1-62A4960895AF}" srcOrd="0" destOrd="0" presId="urn:microsoft.com/office/officeart/2005/8/layout/list1"/>
    <dgm:cxn modelId="{AE56EC99-503E-4C28-B5C3-5A190C98397A}" type="presOf" srcId="{F23B01D2-D005-4D8A-9795-EEC9DCCE92AA}" destId="{827BE4E7-CA89-4AF7-9533-75BFEA31F472}" srcOrd="0" destOrd="0" presId="urn:microsoft.com/office/officeart/2005/8/layout/list1"/>
    <dgm:cxn modelId="{ED43E71E-49BD-4162-92BB-8ED10A19C743}" srcId="{D8CB5ED6-504E-4AE6-ABB0-61D9B25B9695}" destId="{4C0978D1-60BE-4331-A1DF-E6FABA0507A0}" srcOrd="0" destOrd="0" parTransId="{ACBF4EAC-6E02-473E-A779-1F8DE03B7CFF}" sibTransId="{468B5E75-BF89-4850-9BEF-E4ABEA2FD96C}"/>
    <dgm:cxn modelId="{FAEE3BE3-08ED-42CF-80FB-5D6145FCC66D}" type="presOf" srcId="{22D0F012-9DE4-4227-93A8-17BDBD0BCD07}" destId="{A555BADA-AA7E-4210-AFFD-92F8AC1AFCD5}" srcOrd="1" destOrd="0" presId="urn:microsoft.com/office/officeart/2005/8/layout/list1"/>
    <dgm:cxn modelId="{DABAE41B-9210-4010-B812-D7984602973D}" type="presParOf" srcId="{EA48D82D-0BD1-47C7-B2E1-62A4960895AF}" destId="{5CE2E283-7282-4510-B699-0C68E1067643}" srcOrd="0" destOrd="0" presId="urn:microsoft.com/office/officeart/2005/8/layout/list1"/>
    <dgm:cxn modelId="{0EA07492-890D-4DD7-8DF4-47B91EC22807}" type="presParOf" srcId="{5CE2E283-7282-4510-B699-0C68E1067643}" destId="{983E0319-D707-4C76-BC6B-6A1395E5C415}" srcOrd="0" destOrd="0" presId="urn:microsoft.com/office/officeart/2005/8/layout/list1"/>
    <dgm:cxn modelId="{2537B8D0-C6CE-4CAF-B590-D7303F2F221D}" type="presParOf" srcId="{5CE2E283-7282-4510-B699-0C68E1067643}" destId="{0119E02C-1731-4F94-920F-84650599725F}" srcOrd="1" destOrd="0" presId="urn:microsoft.com/office/officeart/2005/8/layout/list1"/>
    <dgm:cxn modelId="{D7A2693E-C75E-4FC5-8AA9-278C45F503E4}" type="presParOf" srcId="{EA48D82D-0BD1-47C7-B2E1-62A4960895AF}" destId="{1532DDF4-FB91-48DC-82F1-8BA3FBB2B712}" srcOrd="1" destOrd="0" presId="urn:microsoft.com/office/officeart/2005/8/layout/list1"/>
    <dgm:cxn modelId="{AFE1FFD7-9763-43B9-8E09-660F2693A7AC}" type="presParOf" srcId="{EA48D82D-0BD1-47C7-B2E1-62A4960895AF}" destId="{D4317D96-C52B-4FC2-A6EF-DBCC89F6A77B}" srcOrd="2" destOrd="0" presId="urn:microsoft.com/office/officeart/2005/8/layout/list1"/>
    <dgm:cxn modelId="{3BB1AED9-5466-4778-B165-FF400F7DC8FC}" type="presParOf" srcId="{EA48D82D-0BD1-47C7-B2E1-62A4960895AF}" destId="{D82A56ED-42CF-4AC9-B1D3-F8E12E36DA59}" srcOrd="3" destOrd="0" presId="urn:microsoft.com/office/officeart/2005/8/layout/list1"/>
    <dgm:cxn modelId="{3547CF07-925D-438D-A65E-3FD727EC4D5B}" type="presParOf" srcId="{EA48D82D-0BD1-47C7-B2E1-62A4960895AF}" destId="{2A4641F9-4989-444F-BB14-27098B06B4FA}" srcOrd="4" destOrd="0" presId="urn:microsoft.com/office/officeart/2005/8/layout/list1"/>
    <dgm:cxn modelId="{6FF58818-933D-4B97-A633-43811437551D}" type="presParOf" srcId="{2A4641F9-4989-444F-BB14-27098B06B4FA}" destId="{4625DF74-CD9A-4F0A-8022-2C81523BA75E}" srcOrd="0" destOrd="0" presId="urn:microsoft.com/office/officeart/2005/8/layout/list1"/>
    <dgm:cxn modelId="{699E2E3C-8920-4CE0-A0C4-3B2501D7D44A}" type="presParOf" srcId="{2A4641F9-4989-444F-BB14-27098B06B4FA}" destId="{F8D28CEE-95AF-478A-AA32-2612611DBBE1}" srcOrd="1" destOrd="0" presId="urn:microsoft.com/office/officeart/2005/8/layout/list1"/>
    <dgm:cxn modelId="{38BB82FC-8466-47C2-A7A8-0DCBB61CC9B7}" type="presParOf" srcId="{EA48D82D-0BD1-47C7-B2E1-62A4960895AF}" destId="{C5D37AA0-92F5-4EF2-9A10-8B5501E43EB1}" srcOrd="5" destOrd="0" presId="urn:microsoft.com/office/officeart/2005/8/layout/list1"/>
    <dgm:cxn modelId="{16EB5AA3-1385-4EE5-B0DC-E5CC7D08BEFE}" type="presParOf" srcId="{EA48D82D-0BD1-47C7-B2E1-62A4960895AF}" destId="{827BE4E7-CA89-4AF7-9533-75BFEA31F472}" srcOrd="6" destOrd="0" presId="urn:microsoft.com/office/officeart/2005/8/layout/list1"/>
    <dgm:cxn modelId="{8FB62C3D-C5B7-4B15-9596-018930240107}" type="presParOf" srcId="{EA48D82D-0BD1-47C7-B2E1-62A4960895AF}" destId="{071A1C4A-7CB8-4219-953F-CE4271A08200}" srcOrd="7" destOrd="0" presId="urn:microsoft.com/office/officeart/2005/8/layout/list1"/>
    <dgm:cxn modelId="{B88CA084-835F-4657-BB38-C613E0D0443F}" type="presParOf" srcId="{EA48D82D-0BD1-47C7-B2E1-62A4960895AF}" destId="{A8DA1C89-2D56-4C1C-B4E9-B951BEAFACEC}" srcOrd="8" destOrd="0" presId="urn:microsoft.com/office/officeart/2005/8/layout/list1"/>
    <dgm:cxn modelId="{EA8A34C6-EB77-4161-8DDB-1EF5BE9C0921}" type="presParOf" srcId="{A8DA1C89-2D56-4C1C-B4E9-B951BEAFACEC}" destId="{7C059E88-CF7C-4FF9-A859-F92FE8150B78}" srcOrd="0" destOrd="0" presId="urn:microsoft.com/office/officeart/2005/8/layout/list1"/>
    <dgm:cxn modelId="{EE3E88B6-95E8-4C5B-BDFA-8A44C23AC3B9}" type="presParOf" srcId="{A8DA1C89-2D56-4C1C-B4E9-B951BEAFACEC}" destId="{A555BADA-AA7E-4210-AFFD-92F8AC1AFCD5}" srcOrd="1" destOrd="0" presId="urn:microsoft.com/office/officeart/2005/8/layout/list1"/>
    <dgm:cxn modelId="{48D8379A-709A-4B27-ADE4-452138A16C2D}" type="presParOf" srcId="{EA48D82D-0BD1-47C7-B2E1-62A4960895AF}" destId="{21BA51A3-202D-4E0E-9BE1-6D14F50FBA25}" srcOrd="9" destOrd="0" presId="urn:microsoft.com/office/officeart/2005/8/layout/list1"/>
    <dgm:cxn modelId="{AADA5F34-4165-4391-85FC-A9E6BE86BF70}" type="presParOf" srcId="{EA48D82D-0BD1-47C7-B2E1-62A4960895AF}" destId="{56AD2130-55BF-4A6F-8A07-A6F1BD2FAC45}"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D6F2F3-308C-460B-914B-28BAB0DDB2A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6076BCA0-C2D4-4372-86D2-0047D6DD3976}">
      <dgm:prSet phldrT="[Text]"/>
      <dgm:spPr/>
      <dgm:t>
        <a:bodyPr/>
        <a:lstStyle/>
        <a:p>
          <a:endParaRPr lang="en-US" dirty="0"/>
        </a:p>
      </dgm:t>
    </dgm:pt>
    <dgm:pt modelId="{8BCFF4D6-E064-4398-AA91-32F4F326F040}" type="parTrans" cxnId="{C33107B7-13A8-41F1-B71A-B2E5B451B5DD}">
      <dgm:prSet/>
      <dgm:spPr/>
      <dgm:t>
        <a:bodyPr/>
        <a:lstStyle/>
        <a:p>
          <a:endParaRPr lang="en-US"/>
        </a:p>
      </dgm:t>
    </dgm:pt>
    <dgm:pt modelId="{EF74FA18-0C92-4FF6-86EB-F49B752552F8}" type="sibTrans" cxnId="{C33107B7-13A8-41F1-B71A-B2E5B451B5DD}">
      <dgm:prSet/>
      <dgm:spPr/>
      <dgm:t>
        <a:bodyPr/>
        <a:lstStyle/>
        <a:p>
          <a:endParaRPr lang="en-US"/>
        </a:p>
      </dgm:t>
    </dgm:pt>
    <dgm:pt modelId="{E98A0E82-9FA0-4AFF-81CD-FD6E08CDB2F4}">
      <dgm:prSet phldrT="[Text]"/>
      <dgm:spPr/>
      <dgm:t>
        <a:bodyPr/>
        <a:lstStyle/>
        <a:p>
          <a:r>
            <a:rPr lang="en-US" dirty="0" smtClean="0"/>
            <a:t>Data User Exchanges</a:t>
          </a:r>
          <a:endParaRPr lang="en-US" dirty="0"/>
        </a:p>
      </dgm:t>
    </dgm:pt>
    <dgm:pt modelId="{7C47956D-B442-451C-8905-873DAC5BC6F9}" type="parTrans" cxnId="{9D4CCB69-10D9-4E7E-954D-4DDBEA9758BC}">
      <dgm:prSet/>
      <dgm:spPr/>
      <dgm:t>
        <a:bodyPr/>
        <a:lstStyle/>
        <a:p>
          <a:endParaRPr lang="en-US"/>
        </a:p>
      </dgm:t>
    </dgm:pt>
    <dgm:pt modelId="{1A1A36E8-C204-4EDA-AF41-C2CC189D891F}" type="sibTrans" cxnId="{9D4CCB69-10D9-4E7E-954D-4DDBEA9758BC}">
      <dgm:prSet/>
      <dgm:spPr/>
      <dgm:t>
        <a:bodyPr/>
        <a:lstStyle/>
        <a:p>
          <a:endParaRPr lang="en-US"/>
        </a:p>
      </dgm:t>
    </dgm:pt>
    <dgm:pt modelId="{3A1587D4-C5C9-4321-9EFB-63D1BBF8C494}">
      <dgm:prSet phldrT="[Text]" phldr="1"/>
      <dgm:spPr/>
      <dgm:t>
        <a:bodyPr/>
        <a:lstStyle/>
        <a:p>
          <a:endParaRPr lang="en-US" dirty="0"/>
        </a:p>
      </dgm:t>
    </dgm:pt>
    <dgm:pt modelId="{8D4A630E-6BC9-4454-A78D-E7A04BEF8F16}" type="parTrans" cxnId="{4D6FD481-B6D0-4EB0-B1C5-7EC5226A0942}">
      <dgm:prSet/>
      <dgm:spPr/>
      <dgm:t>
        <a:bodyPr/>
        <a:lstStyle/>
        <a:p>
          <a:endParaRPr lang="en-US"/>
        </a:p>
      </dgm:t>
    </dgm:pt>
    <dgm:pt modelId="{0C770549-A583-42CB-9344-B347470094E8}" type="sibTrans" cxnId="{4D6FD481-B6D0-4EB0-B1C5-7EC5226A0942}">
      <dgm:prSet/>
      <dgm:spPr/>
      <dgm:t>
        <a:bodyPr/>
        <a:lstStyle/>
        <a:p>
          <a:endParaRPr lang="en-US"/>
        </a:p>
      </dgm:t>
    </dgm:pt>
    <dgm:pt modelId="{2BD04156-B861-4ACB-9E49-2ABA6DEF7215}">
      <dgm:prSet phldrT="[Text]" phldr="1"/>
      <dgm:spPr/>
      <dgm:t>
        <a:bodyPr/>
        <a:lstStyle/>
        <a:p>
          <a:endParaRPr lang="en-US" dirty="0"/>
        </a:p>
      </dgm:t>
    </dgm:pt>
    <dgm:pt modelId="{744270F3-932E-4E39-A7A3-981A0BB90FAF}" type="parTrans" cxnId="{438CF74D-FC03-43E2-AE0A-FA87F1FD539C}">
      <dgm:prSet/>
      <dgm:spPr/>
      <dgm:t>
        <a:bodyPr/>
        <a:lstStyle/>
        <a:p>
          <a:endParaRPr lang="en-US"/>
        </a:p>
      </dgm:t>
    </dgm:pt>
    <dgm:pt modelId="{188CBD60-49A5-464E-B40A-D0D1AA3AE05A}" type="sibTrans" cxnId="{438CF74D-FC03-43E2-AE0A-FA87F1FD539C}">
      <dgm:prSet/>
      <dgm:spPr/>
      <dgm:t>
        <a:bodyPr/>
        <a:lstStyle/>
        <a:p>
          <a:endParaRPr lang="en-US"/>
        </a:p>
      </dgm:t>
    </dgm:pt>
    <dgm:pt modelId="{50BF6476-7429-4E11-B57B-7477277860BE}">
      <dgm:prSet phldrT="[Text]"/>
      <dgm:spPr/>
      <dgm:t>
        <a:bodyPr/>
        <a:lstStyle/>
        <a:p>
          <a:r>
            <a:rPr lang="en-US" dirty="0" smtClean="0"/>
            <a:t>Research Program</a:t>
          </a:r>
          <a:endParaRPr lang="en-US" dirty="0"/>
        </a:p>
      </dgm:t>
    </dgm:pt>
    <dgm:pt modelId="{55ADA5B2-6DAE-46B6-A764-50CA03F63105}" type="parTrans" cxnId="{E31904A2-4508-42AD-83B7-81CBCA3C7CA7}">
      <dgm:prSet/>
      <dgm:spPr/>
      <dgm:t>
        <a:bodyPr/>
        <a:lstStyle/>
        <a:p>
          <a:endParaRPr lang="en-US"/>
        </a:p>
      </dgm:t>
    </dgm:pt>
    <dgm:pt modelId="{2FB56158-44E0-4405-A23A-4CDC1BA98A79}" type="sibTrans" cxnId="{E31904A2-4508-42AD-83B7-81CBCA3C7CA7}">
      <dgm:prSet/>
      <dgm:spPr/>
      <dgm:t>
        <a:bodyPr/>
        <a:lstStyle/>
        <a:p>
          <a:endParaRPr lang="en-US"/>
        </a:p>
      </dgm:t>
    </dgm:pt>
    <dgm:pt modelId="{B49714EA-393F-4901-91DF-6F3C909FC50F}">
      <dgm:prSet phldrT="[Text]" phldr="1"/>
      <dgm:spPr/>
      <dgm:t>
        <a:bodyPr/>
        <a:lstStyle/>
        <a:p>
          <a:endParaRPr lang="en-US" dirty="0"/>
        </a:p>
      </dgm:t>
    </dgm:pt>
    <dgm:pt modelId="{52AFA175-1B2B-4C1E-9BA3-9F5E10895AEE}" type="parTrans" cxnId="{9DFA81E7-D352-4580-ADB9-005099B5B949}">
      <dgm:prSet/>
      <dgm:spPr/>
      <dgm:t>
        <a:bodyPr/>
        <a:lstStyle/>
        <a:p>
          <a:endParaRPr lang="en-US"/>
        </a:p>
      </dgm:t>
    </dgm:pt>
    <dgm:pt modelId="{16DBB5D9-4A1A-410E-844B-37F968A5FD0F}" type="sibTrans" cxnId="{9DFA81E7-D352-4580-ADB9-005099B5B949}">
      <dgm:prSet/>
      <dgm:spPr/>
      <dgm:t>
        <a:bodyPr/>
        <a:lstStyle/>
        <a:p>
          <a:endParaRPr lang="en-US"/>
        </a:p>
      </dgm:t>
    </dgm:pt>
    <dgm:pt modelId="{3112C9A0-7300-45C3-856C-686E4484F31D}">
      <dgm:prSet phldrT="[Text]" phldr="1"/>
      <dgm:spPr/>
      <dgm:t>
        <a:bodyPr/>
        <a:lstStyle/>
        <a:p>
          <a:endParaRPr lang="en-US" dirty="0"/>
        </a:p>
      </dgm:t>
    </dgm:pt>
    <dgm:pt modelId="{ECAE8BE7-8256-455F-AD22-10B1F38682C5}" type="parTrans" cxnId="{B5CEF23B-816A-4FB9-9B67-04CCB21F3C96}">
      <dgm:prSet/>
      <dgm:spPr/>
      <dgm:t>
        <a:bodyPr/>
        <a:lstStyle/>
        <a:p>
          <a:endParaRPr lang="en-US"/>
        </a:p>
      </dgm:t>
    </dgm:pt>
    <dgm:pt modelId="{259443C0-191C-495F-9F0D-D634FF4DF5BA}" type="sibTrans" cxnId="{B5CEF23B-816A-4FB9-9B67-04CCB21F3C96}">
      <dgm:prSet/>
      <dgm:spPr/>
      <dgm:t>
        <a:bodyPr/>
        <a:lstStyle/>
        <a:p>
          <a:endParaRPr lang="en-US"/>
        </a:p>
      </dgm:t>
    </dgm:pt>
    <dgm:pt modelId="{7B09E39F-A009-4F84-9754-772B83FE44AF}">
      <dgm:prSet phldrT="[Text]"/>
      <dgm:spPr/>
      <dgm:t>
        <a:bodyPr/>
        <a:lstStyle/>
        <a:p>
          <a:r>
            <a:rPr lang="en-US" dirty="0" smtClean="0"/>
            <a:t>Modernization and Re-engineering</a:t>
          </a:r>
          <a:endParaRPr lang="en-US" dirty="0"/>
        </a:p>
      </dgm:t>
    </dgm:pt>
    <dgm:pt modelId="{C1AA71B6-F74B-41EE-B1FE-25587D91B65D}" type="parTrans" cxnId="{A39954EE-4A3A-438B-9706-B02854A9F7B2}">
      <dgm:prSet/>
      <dgm:spPr/>
      <dgm:t>
        <a:bodyPr/>
        <a:lstStyle/>
        <a:p>
          <a:endParaRPr lang="en-US"/>
        </a:p>
      </dgm:t>
    </dgm:pt>
    <dgm:pt modelId="{AB31879C-860F-457C-82C4-905B02AD7FCF}" type="sibTrans" cxnId="{A39954EE-4A3A-438B-9706-B02854A9F7B2}">
      <dgm:prSet/>
      <dgm:spPr/>
      <dgm:t>
        <a:bodyPr/>
        <a:lstStyle/>
        <a:p>
          <a:endParaRPr lang="en-US"/>
        </a:p>
      </dgm:t>
    </dgm:pt>
    <dgm:pt modelId="{487D2DAD-A221-4FB0-BA74-BB0F40E67351}">
      <dgm:prSet phldrT="[Text]" phldr="1"/>
      <dgm:spPr/>
      <dgm:t>
        <a:bodyPr/>
        <a:lstStyle/>
        <a:p>
          <a:endParaRPr lang="en-US" dirty="0"/>
        </a:p>
      </dgm:t>
    </dgm:pt>
    <dgm:pt modelId="{D9B0CFAC-87EB-41E5-9B1A-A4CCDAF4AEA1}" type="parTrans" cxnId="{9AC4F5BB-51F2-43FA-9AA4-C5727A6ADBF8}">
      <dgm:prSet/>
      <dgm:spPr/>
      <dgm:t>
        <a:bodyPr/>
        <a:lstStyle/>
        <a:p>
          <a:endParaRPr lang="en-US"/>
        </a:p>
      </dgm:t>
    </dgm:pt>
    <dgm:pt modelId="{27F9264E-5790-4079-ADC1-AF553FA66A33}" type="sibTrans" cxnId="{9AC4F5BB-51F2-43FA-9AA4-C5727A6ADBF8}">
      <dgm:prSet/>
      <dgm:spPr/>
      <dgm:t>
        <a:bodyPr/>
        <a:lstStyle/>
        <a:p>
          <a:endParaRPr lang="en-US"/>
        </a:p>
      </dgm:t>
    </dgm:pt>
    <dgm:pt modelId="{F4DB4B7A-874A-4E46-95D5-17F97499ED8F}" type="pres">
      <dgm:prSet presAssocID="{EED6F2F3-308C-460B-914B-28BAB0DDB2AE}" presName="linearFlow" presStyleCnt="0">
        <dgm:presLayoutVars>
          <dgm:dir/>
          <dgm:animLvl val="lvl"/>
          <dgm:resizeHandles val="exact"/>
        </dgm:presLayoutVars>
      </dgm:prSet>
      <dgm:spPr/>
      <dgm:t>
        <a:bodyPr/>
        <a:lstStyle/>
        <a:p>
          <a:endParaRPr lang="en-US"/>
        </a:p>
      </dgm:t>
    </dgm:pt>
    <dgm:pt modelId="{06DC6034-081D-4C11-A93D-A1E8D96AFC0E}" type="pres">
      <dgm:prSet presAssocID="{6076BCA0-C2D4-4372-86D2-0047D6DD3976}" presName="composite" presStyleCnt="0"/>
      <dgm:spPr/>
    </dgm:pt>
    <dgm:pt modelId="{F1582A4A-B231-4CAD-943F-B3BA92BA313C}" type="pres">
      <dgm:prSet presAssocID="{6076BCA0-C2D4-4372-86D2-0047D6DD3976}" presName="parentText" presStyleLbl="alignNode1" presStyleIdx="0" presStyleCnt="3">
        <dgm:presLayoutVars>
          <dgm:chMax val="1"/>
          <dgm:bulletEnabled val="1"/>
        </dgm:presLayoutVars>
      </dgm:prSet>
      <dgm:spPr/>
      <dgm:t>
        <a:bodyPr/>
        <a:lstStyle/>
        <a:p>
          <a:endParaRPr lang="en-US"/>
        </a:p>
      </dgm:t>
    </dgm:pt>
    <dgm:pt modelId="{82DFE8F2-B3FA-4292-BE04-88A5CD0971A1}" type="pres">
      <dgm:prSet presAssocID="{6076BCA0-C2D4-4372-86D2-0047D6DD3976}" presName="descendantText" presStyleLbl="alignAcc1" presStyleIdx="0" presStyleCnt="3">
        <dgm:presLayoutVars>
          <dgm:bulletEnabled val="1"/>
        </dgm:presLayoutVars>
      </dgm:prSet>
      <dgm:spPr/>
      <dgm:t>
        <a:bodyPr/>
        <a:lstStyle/>
        <a:p>
          <a:endParaRPr lang="en-US"/>
        </a:p>
      </dgm:t>
    </dgm:pt>
    <dgm:pt modelId="{9875A0DF-B8DD-40F6-BA7D-DB57CC756C94}" type="pres">
      <dgm:prSet presAssocID="{EF74FA18-0C92-4FF6-86EB-F49B752552F8}" presName="sp" presStyleCnt="0"/>
      <dgm:spPr/>
    </dgm:pt>
    <dgm:pt modelId="{0BB39A3A-02D2-4539-8824-636762EED59B}" type="pres">
      <dgm:prSet presAssocID="{2BD04156-B861-4ACB-9E49-2ABA6DEF7215}" presName="composite" presStyleCnt="0"/>
      <dgm:spPr/>
    </dgm:pt>
    <dgm:pt modelId="{36B6C740-A8AB-41A8-94F3-7EF57FAB359A}" type="pres">
      <dgm:prSet presAssocID="{2BD04156-B861-4ACB-9E49-2ABA6DEF7215}" presName="parentText" presStyleLbl="alignNode1" presStyleIdx="1" presStyleCnt="3">
        <dgm:presLayoutVars>
          <dgm:chMax val="1"/>
          <dgm:bulletEnabled val="1"/>
        </dgm:presLayoutVars>
      </dgm:prSet>
      <dgm:spPr/>
      <dgm:t>
        <a:bodyPr/>
        <a:lstStyle/>
        <a:p>
          <a:endParaRPr lang="en-US"/>
        </a:p>
      </dgm:t>
    </dgm:pt>
    <dgm:pt modelId="{110877FE-C0D3-40DF-85BF-0EF6C2EFAE1B}" type="pres">
      <dgm:prSet presAssocID="{2BD04156-B861-4ACB-9E49-2ABA6DEF7215}" presName="descendantText" presStyleLbl="alignAcc1" presStyleIdx="1" presStyleCnt="3">
        <dgm:presLayoutVars>
          <dgm:bulletEnabled val="1"/>
        </dgm:presLayoutVars>
      </dgm:prSet>
      <dgm:spPr/>
      <dgm:t>
        <a:bodyPr/>
        <a:lstStyle/>
        <a:p>
          <a:endParaRPr lang="en-US"/>
        </a:p>
      </dgm:t>
    </dgm:pt>
    <dgm:pt modelId="{3C5E47AE-0695-4C10-86CD-E6952A9F74DD}" type="pres">
      <dgm:prSet presAssocID="{188CBD60-49A5-464E-B40A-D0D1AA3AE05A}" presName="sp" presStyleCnt="0"/>
      <dgm:spPr/>
    </dgm:pt>
    <dgm:pt modelId="{525E069E-96F6-416D-9AB2-536116B5F7EB}" type="pres">
      <dgm:prSet presAssocID="{3112C9A0-7300-45C3-856C-686E4484F31D}" presName="composite" presStyleCnt="0"/>
      <dgm:spPr/>
    </dgm:pt>
    <dgm:pt modelId="{1C5A29FD-CD55-42A1-92CC-280B67D9D16F}" type="pres">
      <dgm:prSet presAssocID="{3112C9A0-7300-45C3-856C-686E4484F31D}" presName="parentText" presStyleLbl="alignNode1" presStyleIdx="2" presStyleCnt="3">
        <dgm:presLayoutVars>
          <dgm:chMax val="1"/>
          <dgm:bulletEnabled val="1"/>
        </dgm:presLayoutVars>
      </dgm:prSet>
      <dgm:spPr/>
      <dgm:t>
        <a:bodyPr/>
        <a:lstStyle/>
        <a:p>
          <a:endParaRPr lang="en-US"/>
        </a:p>
      </dgm:t>
    </dgm:pt>
    <dgm:pt modelId="{5599BD9A-2D7E-4582-9B39-1A0F6DF8DBD2}" type="pres">
      <dgm:prSet presAssocID="{3112C9A0-7300-45C3-856C-686E4484F31D}" presName="descendantText" presStyleLbl="alignAcc1" presStyleIdx="2" presStyleCnt="3">
        <dgm:presLayoutVars>
          <dgm:bulletEnabled val="1"/>
        </dgm:presLayoutVars>
      </dgm:prSet>
      <dgm:spPr/>
      <dgm:t>
        <a:bodyPr/>
        <a:lstStyle/>
        <a:p>
          <a:endParaRPr lang="en-US"/>
        </a:p>
      </dgm:t>
    </dgm:pt>
  </dgm:ptLst>
  <dgm:cxnLst>
    <dgm:cxn modelId="{C367E644-8E38-430B-AC18-16BE694F21F7}" type="presOf" srcId="{6076BCA0-C2D4-4372-86D2-0047D6DD3976}" destId="{F1582A4A-B231-4CAD-943F-B3BA92BA313C}" srcOrd="0" destOrd="0" presId="urn:microsoft.com/office/officeart/2005/8/layout/chevron2"/>
    <dgm:cxn modelId="{A39954EE-4A3A-438B-9706-B02854A9F7B2}" srcId="{3112C9A0-7300-45C3-856C-686E4484F31D}" destId="{7B09E39F-A009-4F84-9754-772B83FE44AF}" srcOrd="0" destOrd="0" parTransId="{C1AA71B6-F74B-41EE-B1FE-25587D91B65D}" sibTransId="{AB31879C-860F-457C-82C4-905B02AD7FCF}"/>
    <dgm:cxn modelId="{9DFA81E7-D352-4580-ADB9-005099B5B949}" srcId="{2BD04156-B861-4ACB-9E49-2ABA6DEF7215}" destId="{B49714EA-393F-4901-91DF-6F3C909FC50F}" srcOrd="1" destOrd="0" parTransId="{52AFA175-1B2B-4C1E-9BA3-9F5E10895AEE}" sibTransId="{16DBB5D9-4A1A-410E-844B-37F968A5FD0F}"/>
    <dgm:cxn modelId="{BA366817-AA39-4444-85DA-B1030528D5A0}" type="presOf" srcId="{2BD04156-B861-4ACB-9E49-2ABA6DEF7215}" destId="{36B6C740-A8AB-41A8-94F3-7EF57FAB359A}" srcOrd="0" destOrd="0" presId="urn:microsoft.com/office/officeart/2005/8/layout/chevron2"/>
    <dgm:cxn modelId="{E899B81A-3EF8-41D2-BD92-8769D1CF43E1}" type="presOf" srcId="{487D2DAD-A221-4FB0-BA74-BB0F40E67351}" destId="{5599BD9A-2D7E-4582-9B39-1A0F6DF8DBD2}" srcOrd="0" destOrd="1" presId="urn:microsoft.com/office/officeart/2005/8/layout/chevron2"/>
    <dgm:cxn modelId="{E19B372C-DF5C-411F-BBD3-90E85632E3A3}" type="presOf" srcId="{E98A0E82-9FA0-4AFF-81CD-FD6E08CDB2F4}" destId="{82DFE8F2-B3FA-4292-BE04-88A5CD0971A1}" srcOrd="0" destOrd="0" presId="urn:microsoft.com/office/officeart/2005/8/layout/chevron2"/>
    <dgm:cxn modelId="{6A4BEEA5-9845-487A-B6D9-FDE95616AAE4}" type="presOf" srcId="{3112C9A0-7300-45C3-856C-686E4484F31D}" destId="{1C5A29FD-CD55-42A1-92CC-280B67D9D16F}" srcOrd="0" destOrd="0" presId="urn:microsoft.com/office/officeart/2005/8/layout/chevron2"/>
    <dgm:cxn modelId="{99AC0900-812A-4B75-BB83-1F785F42D0B9}" type="presOf" srcId="{50BF6476-7429-4E11-B57B-7477277860BE}" destId="{110877FE-C0D3-40DF-85BF-0EF6C2EFAE1B}" srcOrd="0" destOrd="0" presId="urn:microsoft.com/office/officeart/2005/8/layout/chevron2"/>
    <dgm:cxn modelId="{DE38919D-3864-47C7-97BF-776F3668EA4A}" type="presOf" srcId="{3A1587D4-C5C9-4321-9EFB-63D1BBF8C494}" destId="{82DFE8F2-B3FA-4292-BE04-88A5CD0971A1}" srcOrd="0" destOrd="1" presId="urn:microsoft.com/office/officeart/2005/8/layout/chevron2"/>
    <dgm:cxn modelId="{9AC4F5BB-51F2-43FA-9AA4-C5727A6ADBF8}" srcId="{3112C9A0-7300-45C3-856C-686E4484F31D}" destId="{487D2DAD-A221-4FB0-BA74-BB0F40E67351}" srcOrd="1" destOrd="0" parTransId="{D9B0CFAC-87EB-41E5-9B1A-A4CCDAF4AEA1}" sibTransId="{27F9264E-5790-4079-ADC1-AF553FA66A33}"/>
    <dgm:cxn modelId="{E31904A2-4508-42AD-83B7-81CBCA3C7CA7}" srcId="{2BD04156-B861-4ACB-9E49-2ABA6DEF7215}" destId="{50BF6476-7429-4E11-B57B-7477277860BE}" srcOrd="0" destOrd="0" parTransId="{55ADA5B2-6DAE-46B6-A764-50CA03F63105}" sibTransId="{2FB56158-44E0-4405-A23A-4CDC1BA98A79}"/>
    <dgm:cxn modelId="{B5CEF23B-816A-4FB9-9B67-04CCB21F3C96}" srcId="{EED6F2F3-308C-460B-914B-28BAB0DDB2AE}" destId="{3112C9A0-7300-45C3-856C-686E4484F31D}" srcOrd="2" destOrd="0" parTransId="{ECAE8BE7-8256-455F-AD22-10B1F38682C5}" sibTransId="{259443C0-191C-495F-9F0D-D634FF4DF5BA}"/>
    <dgm:cxn modelId="{CF4C68D1-3992-43EC-BFAF-85213EFA3AB7}" type="presOf" srcId="{B49714EA-393F-4901-91DF-6F3C909FC50F}" destId="{110877FE-C0D3-40DF-85BF-0EF6C2EFAE1B}" srcOrd="0" destOrd="1" presId="urn:microsoft.com/office/officeart/2005/8/layout/chevron2"/>
    <dgm:cxn modelId="{4D6FD481-B6D0-4EB0-B1C5-7EC5226A0942}" srcId="{6076BCA0-C2D4-4372-86D2-0047D6DD3976}" destId="{3A1587D4-C5C9-4321-9EFB-63D1BBF8C494}" srcOrd="1" destOrd="0" parTransId="{8D4A630E-6BC9-4454-A78D-E7A04BEF8F16}" sibTransId="{0C770549-A583-42CB-9344-B347470094E8}"/>
    <dgm:cxn modelId="{9D4CCB69-10D9-4E7E-954D-4DDBEA9758BC}" srcId="{6076BCA0-C2D4-4372-86D2-0047D6DD3976}" destId="{E98A0E82-9FA0-4AFF-81CD-FD6E08CDB2F4}" srcOrd="0" destOrd="0" parTransId="{7C47956D-B442-451C-8905-873DAC5BC6F9}" sibTransId="{1A1A36E8-C204-4EDA-AF41-C2CC189D891F}"/>
    <dgm:cxn modelId="{221F755E-9569-4711-9506-6BA22CBC5846}" type="presOf" srcId="{EED6F2F3-308C-460B-914B-28BAB0DDB2AE}" destId="{F4DB4B7A-874A-4E46-95D5-17F97499ED8F}" srcOrd="0" destOrd="0" presId="urn:microsoft.com/office/officeart/2005/8/layout/chevron2"/>
    <dgm:cxn modelId="{438CF74D-FC03-43E2-AE0A-FA87F1FD539C}" srcId="{EED6F2F3-308C-460B-914B-28BAB0DDB2AE}" destId="{2BD04156-B861-4ACB-9E49-2ABA6DEF7215}" srcOrd="1" destOrd="0" parTransId="{744270F3-932E-4E39-A7A3-981A0BB90FAF}" sibTransId="{188CBD60-49A5-464E-B40A-D0D1AA3AE05A}"/>
    <dgm:cxn modelId="{C33107B7-13A8-41F1-B71A-B2E5B451B5DD}" srcId="{EED6F2F3-308C-460B-914B-28BAB0DDB2AE}" destId="{6076BCA0-C2D4-4372-86D2-0047D6DD3976}" srcOrd="0" destOrd="0" parTransId="{8BCFF4D6-E064-4398-AA91-32F4F326F040}" sibTransId="{EF74FA18-0C92-4FF6-86EB-F49B752552F8}"/>
    <dgm:cxn modelId="{E83F2AB5-7D46-4583-8571-1DF94210B7AE}" type="presOf" srcId="{7B09E39F-A009-4F84-9754-772B83FE44AF}" destId="{5599BD9A-2D7E-4582-9B39-1A0F6DF8DBD2}" srcOrd="0" destOrd="0" presId="urn:microsoft.com/office/officeart/2005/8/layout/chevron2"/>
    <dgm:cxn modelId="{989877FC-6BF5-4023-A8CB-21C7AE27F2D5}" type="presParOf" srcId="{F4DB4B7A-874A-4E46-95D5-17F97499ED8F}" destId="{06DC6034-081D-4C11-A93D-A1E8D96AFC0E}" srcOrd="0" destOrd="0" presId="urn:microsoft.com/office/officeart/2005/8/layout/chevron2"/>
    <dgm:cxn modelId="{3E8F04DB-72D8-478C-9C56-7757A167E9B0}" type="presParOf" srcId="{06DC6034-081D-4C11-A93D-A1E8D96AFC0E}" destId="{F1582A4A-B231-4CAD-943F-B3BA92BA313C}" srcOrd="0" destOrd="0" presId="urn:microsoft.com/office/officeart/2005/8/layout/chevron2"/>
    <dgm:cxn modelId="{EB21866F-EE78-4FA4-BDDE-F71C706F751D}" type="presParOf" srcId="{06DC6034-081D-4C11-A93D-A1E8D96AFC0E}" destId="{82DFE8F2-B3FA-4292-BE04-88A5CD0971A1}" srcOrd="1" destOrd="0" presId="urn:microsoft.com/office/officeart/2005/8/layout/chevron2"/>
    <dgm:cxn modelId="{C4F053CB-EE4E-4636-884C-71CB3C713E04}" type="presParOf" srcId="{F4DB4B7A-874A-4E46-95D5-17F97499ED8F}" destId="{9875A0DF-B8DD-40F6-BA7D-DB57CC756C94}" srcOrd="1" destOrd="0" presId="urn:microsoft.com/office/officeart/2005/8/layout/chevron2"/>
    <dgm:cxn modelId="{0F661AC9-B461-4E60-AB92-2C6BA17AD172}" type="presParOf" srcId="{F4DB4B7A-874A-4E46-95D5-17F97499ED8F}" destId="{0BB39A3A-02D2-4539-8824-636762EED59B}" srcOrd="2" destOrd="0" presId="urn:microsoft.com/office/officeart/2005/8/layout/chevron2"/>
    <dgm:cxn modelId="{C0C985BC-4312-42AF-BB68-0F39FE544070}" type="presParOf" srcId="{0BB39A3A-02D2-4539-8824-636762EED59B}" destId="{36B6C740-A8AB-41A8-94F3-7EF57FAB359A}" srcOrd="0" destOrd="0" presId="urn:microsoft.com/office/officeart/2005/8/layout/chevron2"/>
    <dgm:cxn modelId="{6ED6C1B7-1AD9-47B3-89B6-CCA086CE2D45}" type="presParOf" srcId="{0BB39A3A-02D2-4539-8824-636762EED59B}" destId="{110877FE-C0D3-40DF-85BF-0EF6C2EFAE1B}" srcOrd="1" destOrd="0" presId="urn:microsoft.com/office/officeart/2005/8/layout/chevron2"/>
    <dgm:cxn modelId="{1388BF9C-C084-43E0-A612-50D418857163}" type="presParOf" srcId="{F4DB4B7A-874A-4E46-95D5-17F97499ED8F}" destId="{3C5E47AE-0695-4C10-86CD-E6952A9F74DD}" srcOrd="3" destOrd="0" presId="urn:microsoft.com/office/officeart/2005/8/layout/chevron2"/>
    <dgm:cxn modelId="{4F543507-E68B-4C95-BD4E-B04587DC2D91}" type="presParOf" srcId="{F4DB4B7A-874A-4E46-95D5-17F97499ED8F}" destId="{525E069E-96F6-416D-9AB2-536116B5F7EB}" srcOrd="4" destOrd="0" presId="urn:microsoft.com/office/officeart/2005/8/layout/chevron2"/>
    <dgm:cxn modelId="{B5EECA78-B2CE-41E5-AEAD-28DE163C3CE6}" type="presParOf" srcId="{525E069E-96F6-416D-9AB2-536116B5F7EB}" destId="{1C5A29FD-CD55-42A1-92CC-280B67D9D16F}" srcOrd="0" destOrd="0" presId="urn:microsoft.com/office/officeart/2005/8/layout/chevron2"/>
    <dgm:cxn modelId="{5A50ACB6-8230-449A-BF74-5C0F63166925}" type="presParOf" srcId="{525E069E-96F6-416D-9AB2-536116B5F7EB}" destId="{5599BD9A-2D7E-4582-9B39-1A0F6DF8DBD2}"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4317D96-C52B-4FC2-A6EF-DBCC89F6A77B}">
      <dsp:nvSpPr>
        <dsp:cNvPr id="0" name=""/>
        <dsp:cNvSpPr/>
      </dsp:nvSpPr>
      <dsp:spPr>
        <a:xfrm>
          <a:off x="0" y="292919"/>
          <a:ext cx="7772400" cy="115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3225" tIns="333248" rIns="603225"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Sample design </a:t>
          </a:r>
          <a:endParaRPr lang="en-US" sz="1600" kern="1200" dirty="0"/>
        </a:p>
        <a:p>
          <a:pPr marL="171450" lvl="1" indent="-171450" algn="l" defTabSz="711200">
            <a:lnSpc>
              <a:spcPct val="90000"/>
            </a:lnSpc>
            <a:spcBef>
              <a:spcPct val="0"/>
            </a:spcBef>
            <a:spcAft>
              <a:spcPct val="15000"/>
            </a:spcAft>
            <a:buChar char="••"/>
          </a:pPr>
          <a:r>
            <a:rPr lang="en-US" sz="1600" kern="1200" dirty="0" smtClean="0"/>
            <a:t>Estimation</a:t>
          </a:r>
          <a:endParaRPr lang="en-US" sz="1600" kern="1200" dirty="0"/>
        </a:p>
        <a:p>
          <a:pPr marL="171450" lvl="1" indent="-171450" algn="l" defTabSz="711200">
            <a:lnSpc>
              <a:spcPct val="90000"/>
            </a:lnSpc>
            <a:spcBef>
              <a:spcPct val="0"/>
            </a:spcBef>
            <a:spcAft>
              <a:spcPct val="15000"/>
            </a:spcAft>
            <a:buChar char="••"/>
          </a:pPr>
          <a:r>
            <a:rPr lang="en-US" sz="1600" kern="1200" dirty="0" smtClean="0"/>
            <a:t>Small area estimation</a:t>
          </a:r>
          <a:endParaRPr lang="en-US" sz="1600" kern="1200" dirty="0"/>
        </a:p>
      </dsp:txBody>
      <dsp:txXfrm>
        <a:off x="0" y="292919"/>
        <a:ext cx="7772400" cy="1159200"/>
      </dsp:txXfrm>
    </dsp:sp>
    <dsp:sp modelId="{0119E02C-1731-4F94-920F-84650599725F}">
      <dsp:nvSpPr>
        <dsp:cNvPr id="0" name=""/>
        <dsp:cNvSpPr/>
      </dsp:nvSpPr>
      <dsp:spPr>
        <a:xfrm>
          <a:off x="388620" y="56759"/>
          <a:ext cx="5440680" cy="472320"/>
        </a:xfrm>
        <a:prstGeom prst="round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lvl="0" algn="l" defTabSz="711200">
            <a:lnSpc>
              <a:spcPct val="90000"/>
            </a:lnSpc>
            <a:spcBef>
              <a:spcPct val="0"/>
            </a:spcBef>
            <a:spcAft>
              <a:spcPct val="35000"/>
            </a:spcAft>
          </a:pPr>
          <a:r>
            <a:rPr lang="en-US" sz="1600" kern="1200" dirty="0" smtClean="0"/>
            <a:t>Program Research Branch</a:t>
          </a:r>
          <a:endParaRPr lang="en-US" sz="1600" kern="1200" dirty="0"/>
        </a:p>
      </dsp:txBody>
      <dsp:txXfrm>
        <a:off x="388620" y="56759"/>
        <a:ext cx="5440680" cy="472320"/>
      </dsp:txXfrm>
    </dsp:sp>
    <dsp:sp modelId="{827BE4E7-CA89-4AF7-9533-75BFEA31F472}">
      <dsp:nvSpPr>
        <dsp:cNvPr id="0" name=""/>
        <dsp:cNvSpPr/>
      </dsp:nvSpPr>
      <dsp:spPr>
        <a:xfrm>
          <a:off x="0" y="1774679"/>
          <a:ext cx="7772400" cy="115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3225" tIns="333248" rIns="603225"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Governments Master Address File</a:t>
          </a:r>
          <a:endParaRPr lang="en-US" sz="1600" kern="1200" dirty="0"/>
        </a:p>
        <a:p>
          <a:pPr marL="171450" lvl="1" indent="-171450" algn="l" defTabSz="711200">
            <a:lnSpc>
              <a:spcPct val="90000"/>
            </a:lnSpc>
            <a:spcBef>
              <a:spcPct val="0"/>
            </a:spcBef>
            <a:spcAft>
              <a:spcPct val="15000"/>
            </a:spcAft>
            <a:buChar char="••"/>
          </a:pPr>
          <a:r>
            <a:rPr lang="en-US" sz="1600" kern="1200" dirty="0" smtClean="0"/>
            <a:t>Government Units Survey</a:t>
          </a:r>
          <a:endParaRPr lang="en-US" sz="1600" kern="1200" dirty="0"/>
        </a:p>
        <a:p>
          <a:pPr marL="171450" lvl="1" indent="-171450" algn="l" defTabSz="711200">
            <a:lnSpc>
              <a:spcPct val="90000"/>
            </a:lnSpc>
            <a:spcBef>
              <a:spcPct val="0"/>
            </a:spcBef>
            <a:spcAft>
              <a:spcPct val="15000"/>
            </a:spcAft>
            <a:buChar char="••"/>
          </a:pPr>
          <a:r>
            <a:rPr lang="en-US" sz="1600" kern="1200" dirty="0" smtClean="0"/>
            <a:t>Coverage evaluations</a:t>
          </a:r>
          <a:endParaRPr lang="en-US" sz="1600" kern="1200" dirty="0"/>
        </a:p>
      </dsp:txBody>
      <dsp:txXfrm>
        <a:off x="0" y="1774679"/>
        <a:ext cx="7772400" cy="1159200"/>
      </dsp:txXfrm>
    </dsp:sp>
    <dsp:sp modelId="{F8D28CEE-95AF-478A-AA32-2612611DBBE1}">
      <dsp:nvSpPr>
        <dsp:cNvPr id="0" name=""/>
        <dsp:cNvSpPr/>
      </dsp:nvSpPr>
      <dsp:spPr>
        <a:xfrm>
          <a:off x="388620" y="1538519"/>
          <a:ext cx="5440680" cy="472320"/>
        </a:xfrm>
        <a:prstGeom prst="round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lvl="0" algn="l" defTabSz="711200">
            <a:lnSpc>
              <a:spcPct val="90000"/>
            </a:lnSpc>
            <a:spcBef>
              <a:spcPct val="0"/>
            </a:spcBef>
            <a:spcAft>
              <a:spcPct val="35000"/>
            </a:spcAft>
          </a:pPr>
          <a:r>
            <a:rPr lang="en-US" sz="1600" kern="1200" dirty="0" smtClean="0"/>
            <a:t>Sampling Frame Research and Development Branch</a:t>
          </a:r>
          <a:endParaRPr lang="en-US" sz="1600" kern="1200" dirty="0"/>
        </a:p>
      </dsp:txBody>
      <dsp:txXfrm>
        <a:off x="388620" y="1538519"/>
        <a:ext cx="5440680" cy="472320"/>
      </dsp:txXfrm>
    </dsp:sp>
    <dsp:sp modelId="{56AD2130-55BF-4A6F-8A07-A6F1BD2FAC45}">
      <dsp:nvSpPr>
        <dsp:cNvPr id="0" name=""/>
        <dsp:cNvSpPr/>
      </dsp:nvSpPr>
      <dsp:spPr>
        <a:xfrm>
          <a:off x="0" y="3256440"/>
          <a:ext cx="7772400" cy="1411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3225" tIns="333248" rIns="603225"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err="1" smtClean="0"/>
            <a:t>Nonresponse</a:t>
          </a:r>
          <a:r>
            <a:rPr lang="en-US" sz="1600" kern="1200" dirty="0" smtClean="0"/>
            <a:t> bias studies</a:t>
          </a:r>
          <a:endParaRPr lang="en-US" sz="1600" kern="1200" dirty="0"/>
        </a:p>
        <a:p>
          <a:pPr marL="171450" lvl="1" indent="-171450" algn="l" defTabSz="711200">
            <a:lnSpc>
              <a:spcPct val="90000"/>
            </a:lnSpc>
            <a:spcBef>
              <a:spcPct val="0"/>
            </a:spcBef>
            <a:spcAft>
              <a:spcPct val="15000"/>
            </a:spcAft>
            <a:buChar char="••"/>
          </a:pPr>
          <a:r>
            <a:rPr lang="en-US" sz="1600" kern="1200" dirty="0" smtClean="0"/>
            <a:t>Evaluations</a:t>
          </a:r>
          <a:endParaRPr lang="en-US" sz="1600" kern="1200" dirty="0"/>
        </a:p>
        <a:p>
          <a:pPr marL="171450" lvl="1" indent="-171450" algn="l" defTabSz="711200">
            <a:lnSpc>
              <a:spcPct val="90000"/>
            </a:lnSpc>
            <a:spcBef>
              <a:spcPct val="0"/>
            </a:spcBef>
            <a:spcAft>
              <a:spcPct val="15000"/>
            </a:spcAft>
            <a:buChar char="••"/>
          </a:pPr>
          <a:r>
            <a:rPr lang="en-US" sz="1600" kern="1200" dirty="0" smtClean="0"/>
            <a:t>Selective editing</a:t>
          </a:r>
          <a:endParaRPr lang="en-US" sz="1600" kern="1200" dirty="0"/>
        </a:p>
        <a:p>
          <a:pPr marL="171450" lvl="1" indent="-171450" algn="l" defTabSz="711200">
            <a:lnSpc>
              <a:spcPct val="90000"/>
            </a:lnSpc>
            <a:spcBef>
              <a:spcPct val="0"/>
            </a:spcBef>
            <a:spcAft>
              <a:spcPct val="15000"/>
            </a:spcAft>
            <a:buChar char="••"/>
          </a:pPr>
          <a:r>
            <a:rPr lang="en-US" sz="1600" kern="1200" dirty="0" smtClean="0"/>
            <a:t>Imputation</a:t>
          </a:r>
          <a:endParaRPr lang="en-US" sz="1600" kern="1200" dirty="0"/>
        </a:p>
      </dsp:txBody>
      <dsp:txXfrm>
        <a:off x="0" y="3256440"/>
        <a:ext cx="7772400" cy="1411200"/>
      </dsp:txXfrm>
    </dsp:sp>
    <dsp:sp modelId="{A555BADA-AA7E-4210-AFFD-92F8AC1AFCD5}">
      <dsp:nvSpPr>
        <dsp:cNvPr id="0" name=""/>
        <dsp:cNvSpPr/>
      </dsp:nvSpPr>
      <dsp:spPr>
        <a:xfrm>
          <a:off x="388620" y="3020279"/>
          <a:ext cx="5440680" cy="472320"/>
        </a:xfrm>
        <a:prstGeom prst="round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45" tIns="0" rIns="205645" bIns="0" numCol="1" spcCol="1270" anchor="ctr" anchorCtr="0">
          <a:noAutofit/>
        </a:bodyPr>
        <a:lstStyle/>
        <a:p>
          <a:pPr lvl="0" algn="l" defTabSz="711200">
            <a:lnSpc>
              <a:spcPct val="90000"/>
            </a:lnSpc>
            <a:spcBef>
              <a:spcPct val="0"/>
            </a:spcBef>
            <a:spcAft>
              <a:spcPct val="35000"/>
            </a:spcAft>
          </a:pPr>
          <a:r>
            <a:rPr lang="en-US" sz="1600" kern="1200" dirty="0" smtClean="0"/>
            <a:t>Statistical Methods Branch</a:t>
          </a:r>
          <a:endParaRPr lang="en-US" sz="1600" kern="1200" dirty="0"/>
        </a:p>
      </dsp:txBody>
      <dsp:txXfrm>
        <a:off x="388620" y="3020279"/>
        <a:ext cx="5440680" cy="47232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1582A4A-B231-4CAD-943F-B3BA92BA313C}">
      <dsp:nvSpPr>
        <dsp:cNvPr id="0" name=""/>
        <dsp:cNvSpPr/>
      </dsp:nvSpPr>
      <dsp:spPr>
        <a:xfrm rot="5400000">
          <a:off x="-225128" y="226629"/>
          <a:ext cx="1500857" cy="105060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endParaRPr lang="en-US" sz="3100" kern="1200" dirty="0"/>
        </a:p>
      </dsp:txBody>
      <dsp:txXfrm rot="5400000">
        <a:off x="-225128" y="226629"/>
        <a:ext cx="1500857" cy="1050600"/>
      </dsp:txXfrm>
    </dsp:sp>
    <dsp:sp modelId="{82DFE8F2-B3FA-4292-BE04-88A5CD0971A1}">
      <dsp:nvSpPr>
        <dsp:cNvPr id="0" name=""/>
        <dsp:cNvSpPr/>
      </dsp:nvSpPr>
      <dsp:spPr>
        <a:xfrm rot="5400000">
          <a:off x="3923721" y="-2871620"/>
          <a:ext cx="975557" cy="672179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smtClean="0"/>
            <a:t>Data User Exchanges</a:t>
          </a:r>
          <a:endParaRPr lang="en-US" sz="2900" kern="1200" dirty="0"/>
        </a:p>
        <a:p>
          <a:pPr marL="285750" lvl="1" indent="-285750" algn="l" defTabSz="1289050">
            <a:lnSpc>
              <a:spcPct val="90000"/>
            </a:lnSpc>
            <a:spcBef>
              <a:spcPct val="0"/>
            </a:spcBef>
            <a:spcAft>
              <a:spcPct val="15000"/>
            </a:spcAft>
            <a:buChar char="••"/>
          </a:pPr>
          <a:endParaRPr lang="en-US" sz="2900" kern="1200" dirty="0"/>
        </a:p>
      </dsp:txBody>
      <dsp:txXfrm rot="5400000">
        <a:off x="3923721" y="-2871620"/>
        <a:ext cx="975557" cy="6721799"/>
      </dsp:txXfrm>
    </dsp:sp>
    <dsp:sp modelId="{36B6C740-A8AB-41A8-94F3-7EF57FAB359A}">
      <dsp:nvSpPr>
        <dsp:cNvPr id="0" name=""/>
        <dsp:cNvSpPr/>
      </dsp:nvSpPr>
      <dsp:spPr>
        <a:xfrm rot="5400000">
          <a:off x="-225128" y="1532099"/>
          <a:ext cx="1500857" cy="105060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endParaRPr lang="en-US" sz="3100" kern="1200" dirty="0"/>
        </a:p>
      </dsp:txBody>
      <dsp:txXfrm rot="5400000">
        <a:off x="-225128" y="1532099"/>
        <a:ext cx="1500857" cy="1050600"/>
      </dsp:txXfrm>
    </dsp:sp>
    <dsp:sp modelId="{110877FE-C0D3-40DF-85BF-0EF6C2EFAE1B}">
      <dsp:nvSpPr>
        <dsp:cNvPr id="0" name=""/>
        <dsp:cNvSpPr/>
      </dsp:nvSpPr>
      <dsp:spPr>
        <a:xfrm rot="5400000">
          <a:off x="3923721" y="-1566149"/>
          <a:ext cx="975557" cy="672179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smtClean="0"/>
            <a:t>Research Program</a:t>
          </a:r>
          <a:endParaRPr lang="en-US" sz="2900" kern="1200" dirty="0"/>
        </a:p>
        <a:p>
          <a:pPr marL="285750" lvl="1" indent="-285750" algn="l" defTabSz="1289050">
            <a:lnSpc>
              <a:spcPct val="90000"/>
            </a:lnSpc>
            <a:spcBef>
              <a:spcPct val="0"/>
            </a:spcBef>
            <a:spcAft>
              <a:spcPct val="15000"/>
            </a:spcAft>
            <a:buChar char="••"/>
          </a:pPr>
          <a:endParaRPr lang="en-US" sz="2900" kern="1200" dirty="0"/>
        </a:p>
      </dsp:txBody>
      <dsp:txXfrm rot="5400000">
        <a:off x="3923721" y="-1566149"/>
        <a:ext cx="975557" cy="6721799"/>
      </dsp:txXfrm>
    </dsp:sp>
    <dsp:sp modelId="{1C5A29FD-CD55-42A1-92CC-280B67D9D16F}">
      <dsp:nvSpPr>
        <dsp:cNvPr id="0" name=""/>
        <dsp:cNvSpPr/>
      </dsp:nvSpPr>
      <dsp:spPr>
        <a:xfrm rot="5400000">
          <a:off x="-225128" y="2837570"/>
          <a:ext cx="1500857" cy="105060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endParaRPr lang="en-US" sz="3100" kern="1200" dirty="0"/>
        </a:p>
      </dsp:txBody>
      <dsp:txXfrm rot="5400000">
        <a:off x="-225128" y="2837570"/>
        <a:ext cx="1500857" cy="1050600"/>
      </dsp:txXfrm>
    </dsp:sp>
    <dsp:sp modelId="{5599BD9A-2D7E-4582-9B39-1A0F6DF8DBD2}">
      <dsp:nvSpPr>
        <dsp:cNvPr id="0" name=""/>
        <dsp:cNvSpPr/>
      </dsp:nvSpPr>
      <dsp:spPr>
        <a:xfrm rot="5400000">
          <a:off x="3923721" y="-260679"/>
          <a:ext cx="975557" cy="672179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smtClean="0"/>
            <a:t>Modernization and Re-engineering</a:t>
          </a:r>
          <a:endParaRPr lang="en-US" sz="2900" kern="1200" dirty="0"/>
        </a:p>
        <a:p>
          <a:pPr marL="285750" lvl="1" indent="-285750" algn="l" defTabSz="1289050">
            <a:lnSpc>
              <a:spcPct val="90000"/>
            </a:lnSpc>
            <a:spcBef>
              <a:spcPct val="0"/>
            </a:spcBef>
            <a:spcAft>
              <a:spcPct val="15000"/>
            </a:spcAft>
            <a:buChar char="••"/>
          </a:pPr>
          <a:endParaRPr lang="en-US" sz="2900" kern="1200" dirty="0"/>
        </a:p>
      </dsp:txBody>
      <dsp:txXfrm rot="5400000">
        <a:off x="3923721" y="-260679"/>
        <a:ext cx="975557" cy="6721799"/>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 Id="rId4" Type="http://schemas.openxmlformats.org/officeDocument/2006/relationships/image" Target="../media/image3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9.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0.e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44.e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image" Target="../media/image45.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 Id="rId5" Type="http://schemas.openxmlformats.org/officeDocument/2006/relationships/image" Target="../media/image53.wmf"/><Relationship Id="rId4" Type="http://schemas.openxmlformats.org/officeDocument/2006/relationships/image" Target="../media/image5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54.e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image" Target="../media/image56.wmf"/><Relationship Id="rId4" Type="http://schemas.openxmlformats.org/officeDocument/2006/relationships/image" Target="../media/image59.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61.wmf"/><Relationship Id="rId1" Type="http://schemas.openxmlformats.org/officeDocument/2006/relationships/image" Target="../media/image60.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66.wmf"/><Relationship Id="rId2" Type="http://schemas.openxmlformats.org/officeDocument/2006/relationships/image" Target="../media/image65.wmf"/><Relationship Id="rId1" Type="http://schemas.openxmlformats.org/officeDocument/2006/relationships/image" Target="../media/image64.wmf"/><Relationship Id="rId4" Type="http://schemas.openxmlformats.org/officeDocument/2006/relationships/image" Target="../media/image6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5" Type="http://schemas.openxmlformats.org/officeDocument/2006/relationships/image" Target="../media/image16.wmf"/><Relationship Id="rId4"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D849EFDC-CC37-41C6-B367-4FFB665AC167}" type="datetimeFigureOut">
              <a:rPr lang="en-US"/>
              <a:pPr>
                <a:defRPr/>
              </a:pPr>
              <a:t>12/15/2010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FCB6D9E8-80D4-49FD-B84D-ECF9282D779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307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675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307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F36E4C22-6AF9-4119-9151-2580AE31AF9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D09400F1-6CDA-4073-8BA0-DCD60441232D}" type="slidenum">
              <a:rPr lang="en-US" smtClean="0"/>
              <a:pPr/>
              <a:t>1</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149350" y="685800"/>
            <a:ext cx="4572000" cy="3429000"/>
          </a:xfrm>
          <a:ln/>
        </p:spPr>
      </p:sp>
      <p:sp>
        <p:nvSpPr>
          <p:cNvPr id="76803" name="Rectangle 3"/>
          <p:cNvSpPr>
            <a:spLocks noGrp="1" noChangeArrowheads="1"/>
          </p:cNvSpPr>
          <p:nvPr>
            <p:ph type="body" idx="1"/>
          </p:nvPr>
        </p:nvSpPr>
        <p:spPr>
          <a:xfrm>
            <a:off x="914400" y="4341813"/>
            <a:ext cx="5029200" cy="4116387"/>
          </a:xfrm>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r>
              <a:rPr lang="en-US" smtClean="0"/>
              <a:t>Larger mailout – increase in respondent burden and processing cost</a:t>
            </a:r>
          </a:p>
          <a:p>
            <a:endParaRPr lang="en-US" smtClean="0"/>
          </a:p>
          <a:p>
            <a:r>
              <a:rPr lang="en-US" smtClean="0"/>
              <a:t>Increase in nonresponse follow-up – increase in respondent burden and processing cost</a:t>
            </a:r>
          </a:p>
          <a:p>
            <a:endParaRPr lang="en-US" smtClean="0"/>
          </a:p>
          <a:p>
            <a:r>
              <a:rPr lang="en-US" smtClean="0"/>
              <a:t>Increase in editing – increase in analyst burden and respondent burden as well as processing cost and possibly poorer quality</a:t>
            </a:r>
          </a:p>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pPr eaLnBrk="1" hangingPunct="1">
              <a:spcBef>
                <a:spcPct val="0"/>
              </a:spcBef>
            </a:pPr>
            <a:endParaRPr lang="en-US" smtClean="0"/>
          </a:p>
        </p:txBody>
      </p:sp>
      <p:sp>
        <p:nvSpPr>
          <p:cNvPr id="82948" name="Slide Number Placeholder 3"/>
          <p:cNvSpPr>
            <a:spLocks noGrp="1"/>
          </p:cNvSpPr>
          <p:nvPr>
            <p:ph type="sldNum" sz="quarter" idx="5"/>
          </p:nvPr>
        </p:nvSpPr>
        <p:spPr>
          <a:noFill/>
        </p:spPr>
        <p:txBody>
          <a:bodyPr/>
          <a:lstStyle/>
          <a:p>
            <a:fld id="{1C32AB9B-F797-434A-8B90-76B0154A4E17}" type="slidenum">
              <a:rPr lang="en-US" smtClean="0"/>
              <a:pPr/>
              <a:t>19</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86020" name="Slide Number Placeholder 3"/>
          <p:cNvSpPr>
            <a:spLocks noGrp="1"/>
          </p:cNvSpPr>
          <p:nvPr>
            <p:ph type="sldNum" sz="quarter" idx="5"/>
          </p:nvPr>
        </p:nvSpPr>
        <p:spPr>
          <a:noFill/>
        </p:spPr>
        <p:txBody>
          <a:bodyPr/>
          <a:lstStyle/>
          <a:p>
            <a:fld id="{984FC164-E93A-4942-B229-B8A4CF3AEB3D}" type="slidenum">
              <a:rPr lang="en-US" smtClean="0"/>
              <a:pPr/>
              <a:t>22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046D2065-1E92-4C97-938B-4E2555B6CBB6}" type="slidenum">
              <a:rPr lang="en-US" smtClean="0"/>
              <a:pPr/>
              <a:t>3</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r>
              <a:rPr lang="en-US" smtClean="0"/>
              <a:t>Examples:</a:t>
            </a:r>
          </a:p>
          <a:p>
            <a:pPr eaLnBrk="1" hangingPunct="1"/>
            <a:r>
              <a:rPr lang="en-US" smtClean="0"/>
              <a:t>4-1 Study the effects of sample design changes on the accuracy of the data</a:t>
            </a:r>
          </a:p>
          <a:p>
            <a:pPr eaLnBrk="1" hangingPunct="1"/>
            <a:r>
              <a:rPr lang="en-US" smtClean="0"/>
              <a:t>4-3 Deals with the need to completely document nonresponse and cautions us to comply with statistical standards to fully report response rates</a:t>
            </a:r>
          </a:p>
          <a:p>
            <a:pPr eaLnBrk="1" hangingPunct="1"/>
            <a:r>
              <a:rPr lang="en-US" smtClean="0"/>
              <a:t>4-5 Calls for nonresponse bias studies</a:t>
            </a:r>
          </a:p>
          <a:p>
            <a:pPr eaLnBrk="1" hangingPunct="1"/>
            <a:r>
              <a:rPr lang="en-US" smtClean="0"/>
              <a:t>4-7 Asks us to examine the use of model-based estimates to yield improved estimates of small domains</a:t>
            </a:r>
          </a:p>
          <a:p>
            <a:pPr eaLnBrk="1" hangingPunct="1"/>
            <a:endParaRPr lang="en-US" smtClean="0"/>
          </a:p>
          <a:p>
            <a:pPr eaLnBrk="1" hangingPunct="1"/>
            <a:r>
              <a:rPr lang="en-US" smtClean="0"/>
              <a:t>Governments Division Report Series available on our Intranet site.  New publications page available soon.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xfrm>
            <a:off x="1149350" y="685800"/>
            <a:ext cx="4572000" cy="3429000"/>
          </a:xfrm>
          <a:ln/>
        </p:spPr>
      </p:sp>
      <p:sp>
        <p:nvSpPr>
          <p:cNvPr id="88067" name="Rectangle 3"/>
          <p:cNvSpPr>
            <a:spLocks noGrp="1" noChangeArrowheads="1"/>
          </p:cNvSpPr>
          <p:nvPr>
            <p:ph type="body" idx="1"/>
          </p:nvPr>
        </p:nvSpPr>
        <p:spPr>
          <a:xfrm>
            <a:off x="914400" y="4341813"/>
            <a:ext cx="5029200" cy="4116387"/>
          </a:xfrm>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D359E1BB-DDBB-45B2-B290-E23D9B9C64ED}" type="slidenum">
              <a:rPr lang="en-US" smtClean="0"/>
              <a:pPr/>
              <a:t>29</a:t>
            </a:fld>
            <a:endParaRPr lang="en-US"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xfrm>
            <a:off x="1149350" y="685800"/>
            <a:ext cx="4572000" cy="3429000"/>
          </a:xfrm>
          <a:ln/>
        </p:spPr>
      </p:sp>
      <p:sp>
        <p:nvSpPr>
          <p:cNvPr id="94211" name="Rectangle 3"/>
          <p:cNvSpPr>
            <a:spLocks noGrp="1" noChangeArrowheads="1"/>
          </p:cNvSpPr>
          <p:nvPr>
            <p:ph type="body" idx="1"/>
          </p:nvPr>
        </p:nvSpPr>
        <p:spPr>
          <a:xfrm>
            <a:off x="914400" y="4341813"/>
            <a:ext cx="5029200" cy="4116387"/>
          </a:xfrm>
          <a:noFill/>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xfrm>
            <a:off x="1149350" y="685800"/>
            <a:ext cx="4572000" cy="3429000"/>
          </a:xfrm>
          <a:ln/>
        </p:spPr>
      </p:sp>
      <p:sp>
        <p:nvSpPr>
          <p:cNvPr id="95235" name="Rectangle 3"/>
          <p:cNvSpPr>
            <a:spLocks noGrp="1" noChangeArrowheads="1"/>
          </p:cNvSpPr>
          <p:nvPr>
            <p:ph type="body" idx="1"/>
          </p:nvPr>
        </p:nvSpPr>
        <p:spPr>
          <a:xfrm>
            <a:off x="914400" y="4341813"/>
            <a:ext cx="5029200" cy="4116387"/>
          </a:xfrm>
          <a:noFill/>
          <a:ln/>
        </p:spPr>
        <p:txBody>
          <a:bodyPr/>
          <a:lstStyle/>
          <a:p>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xfrm>
            <a:off x="1149350" y="685800"/>
            <a:ext cx="4572000" cy="3429000"/>
          </a:xfrm>
          <a:ln/>
        </p:spPr>
      </p:sp>
      <p:sp>
        <p:nvSpPr>
          <p:cNvPr id="96259" name="Rectangle 3"/>
          <p:cNvSpPr>
            <a:spLocks noGrp="1" noChangeArrowheads="1"/>
          </p:cNvSpPr>
          <p:nvPr>
            <p:ph type="body" idx="1"/>
          </p:nvPr>
        </p:nvSpPr>
        <p:spPr>
          <a:xfrm>
            <a:off x="914400" y="4341813"/>
            <a:ext cx="5029200" cy="4116387"/>
          </a:xfrm>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36E4C22-6AF9-4119-9151-2580AE31AF91}" type="slidenum">
              <a:rPr lang="en-US" smtClean="0"/>
              <a:pPr>
                <a:defRPr/>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xfrm>
            <a:off x="1149350" y="685800"/>
            <a:ext cx="4572000" cy="3429000"/>
          </a:xfrm>
          <a:ln/>
        </p:spPr>
      </p:sp>
      <p:sp>
        <p:nvSpPr>
          <p:cNvPr id="97283" name="Rectangle 3"/>
          <p:cNvSpPr>
            <a:spLocks noGrp="1" noChangeArrowheads="1"/>
          </p:cNvSpPr>
          <p:nvPr>
            <p:ph type="body" idx="1"/>
          </p:nvPr>
        </p:nvSpPr>
        <p:spPr>
          <a:xfrm>
            <a:off x="914400" y="4341813"/>
            <a:ext cx="5029200" cy="4116387"/>
          </a:xfrm>
          <a:noFill/>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xfrm>
            <a:off x="1149350" y="685800"/>
            <a:ext cx="4572000" cy="3429000"/>
          </a:xfrm>
          <a:ln/>
        </p:spPr>
      </p:sp>
      <p:sp>
        <p:nvSpPr>
          <p:cNvPr id="104451" name="Rectangle 3"/>
          <p:cNvSpPr>
            <a:spLocks noGrp="1" noChangeArrowheads="1"/>
          </p:cNvSpPr>
          <p:nvPr>
            <p:ph type="body" idx="1"/>
          </p:nvPr>
        </p:nvSpPr>
        <p:spPr>
          <a:xfrm>
            <a:off x="914400" y="4341813"/>
            <a:ext cx="5029200" cy="4116387"/>
          </a:xfrm>
          <a:noFill/>
          <a:ln/>
        </p:spPr>
        <p:txBody>
          <a:bodyPr lIns="91372" tIns="45686" rIns="91372" bIns="45686"/>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xfrm>
            <a:off x="1149350" y="685800"/>
            <a:ext cx="4572000" cy="3429000"/>
          </a:xfrm>
          <a:ln/>
        </p:spPr>
      </p:sp>
      <p:sp>
        <p:nvSpPr>
          <p:cNvPr id="105475" name="Rectangle 3"/>
          <p:cNvSpPr>
            <a:spLocks noGrp="1" noChangeArrowheads="1"/>
          </p:cNvSpPr>
          <p:nvPr>
            <p:ph type="body" idx="1"/>
          </p:nvPr>
        </p:nvSpPr>
        <p:spPr>
          <a:xfrm>
            <a:off x="914400" y="4341813"/>
            <a:ext cx="5029200" cy="4116387"/>
          </a:xfrm>
          <a:noFill/>
          <a:ln/>
        </p:spPr>
        <p:txBody>
          <a:bodyPr lIns="91372" tIns="45686" rIns="91372" bIns="45686"/>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r>
              <a:rPr lang="en-US" smtClean="0"/>
              <a:t>2006 Employment:  Louisiana and Mississippi – very low response rates</a:t>
            </a:r>
          </a:p>
          <a:p>
            <a:pPr lvl="1">
              <a:buFontTx/>
              <a:buChar char="•"/>
            </a:pPr>
            <a:r>
              <a:rPr lang="en-US" smtClean="0"/>
              <a:t>Looked at TX, AL, LA, MS and found that the NR in LA and MS were predominantly in the coastal regions of the states – where hurricanes Katrina and Rita hit</a:t>
            </a:r>
          </a:p>
          <a:p>
            <a:pPr lvl="1">
              <a:buFontTx/>
              <a:buChar char="•"/>
            </a:pPr>
            <a:r>
              <a:rPr lang="en-US" smtClean="0"/>
              <a:t>Obviously employment in those regions of LA and MS would not be like the employment in the non-hurricane affected northern part of the states.  </a:t>
            </a:r>
          </a:p>
          <a:p>
            <a:pPr lvl="1">
              <a:buFontTx/>
              <a:buChar char="•"/>
            </a:pPr>
            <a:r>
              <a:rPr lang="en-US" smtClean="0"/>
              <a:t>Could not impute LA’s NR with the respondents from the northern part of the state.</a:t>
            </a:r>
          </a:p>
          <a:p>
            <a:r>
              <a:rPr lang="en-US" smtClean="0"/>
              <a:t>2007 Finance – Low response rates in DE and NM – below our standards.  </a:t>
            </a:r>
          </a:p>
          <a:p>
            <a:pPr lvl="1">
              <a:buFontTx/>
              <a:buChar char="•"/>
            </a:pPr>
            <a:r>
              <a:rPr lang="en-US" smtClean="0"/>
              <a:t>NR studies showed that this was due to drainage ditch districts and did not affect final estimates</a:t>
            </a:r>
          </a:p>
          <a:p>
            <a:pPr lvl="1">
              <a:buFontTx/>
              <a:buChar char="•"/>
            </a:pPr>
            <a:r>
              <a:rPr lang="en-US" smtClean="0"/>
              <a:t>Also showed that other states had problems with an inadequate response from their medium-sized units</a:t>
            </a:r>
          </a:p>
          <a:p>
            <a:pPr lvl="1">
              <a:buFontTx/>
              <a:buChar char="•"/>
            </a:pPr>
            <a:r>
              <a:rPr lang="en-US" smtClean="0"/>
              <a:t>Should have known earlier</a:t>
            </a:r>
          </a:p>
        </p:txBody>
      </p:sp>
      <p:sp>
        <p:nvSpPr>
          <p:cNvPr id="70660" name="Slide Number Placeholder 3"/>
          <p:cNvSpPr>
            <a:spLocks noGrp="1"/>
          </p:cNvSpPr>
          <p:nvPr>
            <p:ph type="sldNum" sz="quarter" idx="5"/>
          </p:nvPr>
        </p:nvSpPr>
        <p:spPr>
          <a:noFill/>
        </p:spPr>
        <p:txBody>
          <a:bodyPr/>
          <a:lstStyle/>
          <a:p>
            <a:fld id="{07B5C66E-1E66-469D-AD1E-D5C66681456B}" type="slidenum">
              <a:rPr lang="en-US" smtClean="0"/>
              <a:pPr/>
              <a:t>7</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xfrm>
            <a:off x="1149350" y="685800"/>
            <a:ext cx="4572000" cy="3429000"/>
          </a:xfrm>
          <a:ln/>
        </p:spPr>
      </p:sp>
      <p:sp>
        <p:nvSpPr>
          <p:cNvPr id="107523" name="Rectangle 3"/>
          <p:cNvSpPr>
            <a:spLocks noGrp="1" noChangeArrowheads="1"/>
          </p:cNvSpPr>
          <p:nvPr>
            <p:ph type="body" idx="1"/>
          </p:nvPr>
        </p:nvSpPr>
        <p:spPr>
          <a:xfrm>
            <a:off x="914400" y="4341813"/>
            <a:ext cx="5029200" cy="4116387"/>
          </a:xfrm>
          <a:noFill/>
          <a:ln/>
        </p:spPr>
        <p:txBody>
          <a:bodyPr lIns="91372" tIns="45686" rIns="91372" bIns="45686"/>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xfrm>
            <a:off x="1149350" y="685800"/>
            <a:ext cx="4572000" cy="3429000"/>
          </a:xfrm>
          <a:ln/>
        </p:spPr>
      </p:sp>
      <p:sp>
        <p:nvSpPr>
          <p:cNvPr id="108547" name="Rectangle 3"/>
          <p:cNvSpPr>
            <a:spLocks noGrp="1" noChangeArrowheads="1"/>
          </p:cNvSpPr>
          <p:nvPr>
            <p:ph type="body" idx="1"/>
          </p:nvPr>
        </p:nvSpPr>
        <p:spPr>
          <a:xfrm>
            <a:off x="914400" y="4341813"/>
            <a:ext cx="5029200" cy="4116387"/>
          </a:xfrm>
          <a:noFill/>
          <a:ln/>
        </p:spPr>
        <p:txBody>
          <a:bodyPr lIns="91372" tIns="45686" rIns="91372" bIns="45686"/>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xfrm>
            <a:off x="1149350" y="685800"/>
            <a:ext cx="4572000" cy="3429000"/>
          </a:xfrm>
          <a:ln/>
        </p:spPr>
      </p:sp>
      <p:sp>
        <p:nvSpPr>
          <p:cNvPr id="109571" name="Rectangle 3"/>
          <p:cNvSpPr>
            <a:spLocks noGrp="1" noChangeArrowheads="1"/>
          </p:cNvSpPr>
          <p:nvPr>
            <p:ph type="body" idx="1"/>
          </p:nvPr>
        </p:nvSpPr>
        <p:spPr>
          <a:xfrm>
            <a:off x="914400" y="4341813"/>
            <a:ext cx="5029200" cy="4116387"/>
          </a:xfrm>
          <a:noFill/>
          <a:ln/>
        </p:spPr>
        <p:txBody>
          <a:bodyPr lIns="91372" tIns="45686" rIns="91372" bIns="45686"/>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xfrm>
            <a:off x="1149350" y="685800"/>
            <a:ext cx="4572000" cy="3429000"/>
          </a:xfrm>
          <a:ln/>
        </p:spPr>
      </p:sp>
      <p:sp>
        <p:nvSpPr>
          <p:cNvPr id="110595" name="Rectangle 3"/>
          <p:cNvSpPr>
            <a:spLocks noGrp="1" noChangeArrowheads="1"/>
          </p:cNvSpPr>
          <p:nvPr>
            <p:ph type="body" idx="1"/>
          </p:nvPr>
        </p:nvSpPr>
        <p:spPr>
          <a:xfrm>
            <a:off x="914400" y="4341813"/>
            <a:ext cx="5029200" cy="4116387"/>
          </a:xfrm>
          <a:noFill/>
          <a:ln/>
        </p:spPr>
        <p:txBody>
          <a:bodyPr lIns="91372" tIns="45686" rIns="91372" bIns="45686"/>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xfrm>
            <a:off x="1149350" y="685800"/>
            <a:ext cx="4572000" cy="3429000"/>
          </a:xfrm>
          <a:ln/>
        </p:spPr>
      </p:sp>
      <p:sp>
        <p:nvSpPr>
          <p:cNvPr id="111619" name="Rectangle 3"/>
          <p:cNvSpPr>
            <a:spLocks noGrp="1" noChangeArrowheads="1"/>
          </p:cNvSpPr>
          <p:nvPr>
            <p:ph type="body" idx="1"/>
          </p:nvPr>
        </p:nvSpPr>
        <p:spPr>
          <a:xfrm>
            <a:off x="914400" y="4341813"/>
            <a:ext cx="5029200" cy="4116387"/>
          </a:xfrm>
          <a:noFill/>
          <a:ln/>
        </p:spPr>
        <p:txBody>
          <a:bodyPr lIns="91372" tIns="45686" rIns="91372" bIns="45686"/>
          <a:lstStyle/>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xfrm>
            <a:off x="1149350" y="685800"/>
            <a:ext cx="4572000" cy="3429000"/>
          </a:xfrm>
          <a:ln/>
        </p:spPr>
      </p:sp>
      <p:sp>
        <p:nvSpPr>
          <p:cNvPr id="112643" name="Rectangle 3"/>
          <p:cNvSpPr>
            <a:spLocks noGrp="1" noChangeArrowheads="1"/>
          </p:cNvSpPr>
          <p:nvPr>
            <p:ph type="body" idx="1"/>
          </p:nvPr>
        </p:nvSpPr>
        <p:spPr>
          <a:xfrm>
            <a:off x="914400" y="4341813"/>
            <a:ext cx="5029200" cy="4116387"/>
          </a:xfrm>
          <a:noFill/>
          <a:ln/>
        </p:spPr>
        <p:txBody>
          <a:bodyPr lIns="91372" tIns="45686" rIns="91372" bIns="45686"/>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xfrm>
            <a:off x="1149350" y="685800"/>
            <a:ext cx="4572000" cy="3429000"/>
          </a:xfrm>
          <a:ln/>
        </p:spPr>
      </p:sp>
      <p:sp>
        <p:nvSpPr>
          <p:cNvPr id="113667" name="Rectangle 3"/>
          <p:cNvSpPr>
            <a:spLocks noGrp="1" noChangeArrowheads="1"/>
          </p:cNvSpPr>
          <p:nvPr>
            <p:ph type="body" idx="1"/>
          </p:nvPr>
        </p:nvSpPr>
        <p:spPr>
          <a:xfrm>
            <a:off x="914400" y="4341813"/>
            <a:ext cx="5029200" cy="4116387"/>
          </a:xfrm>
          <a:noFill/>
          <a:ln/>
        </p:spPr>
        <p:txBody>
          <a:bodyPr lIns="91372" tIns="45686" rIns="91372" bIns="45686"/>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xfrm>
            <a:off x="1149350" y="685800"/>
            <a:ext cx="4572000" cy="3429000"/>
          </a:xfrm>
          <a:ln/>
        </p:spPr>
      </p:sp>
      <p:sp>
        <p:nvSpPr>
          <p:cNvPr id="114691" name="Rectangle 3"/>
          <p:cNvSpPr>
            <a:spLocks noGrp="1" noChangeArrowheads="1"/>
          </p:cNvSpPr>
          <p:nvPr>
            <p:ph type="body" idx="1"/>
          </p:nvPr>
        </p:nvSpPr>
        <p:spPr>
          <a:xfrm>
            <a:off x="914400" y="4341813"/>
            <a:ext cx="5029200" cy="4116387"/>
          </a:xfrm>
          <a:noFill/>
          <a:ln/>
        </p:spPr>
        <p:txBody>
          <a:bodyPr lIns="91372" tIns="45686" rIns="91372" bIns="45686"/>
          <a:lstStyle/>
          <a:p>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xfrm>
            <a:off x="1149350" y="685800"/>
            <a:ext cx="4572000" cy="3429000"/>
          </a:xfrm>
          <a:ln/>
        </p:spPr>
      </p:sp>
      <p:sp>
        <p:nvSpPr>
          <p:cNvPr id="115715" name="Rectangle 3"/>
          <p:cNvSpPr>
            <a:spLocks noGrp="1" noChangeArrowheads="1"/>
          </p:cNvSpPr>
          <p:nvPr>
            <p:ph type="body" idx="1"/>
          </p:nvPr>
        </p:nvSpPr>
        <p:spPr>
          <a:xfrm>
            <a:off x="914400" y="4341813"/>
            <a:ext cx="5029200" cy="4116387"/>
          </a:xfrm>
          <a:noFill/>
          <a:ln/>
        </p:spPr>
        <p:txBody>
          <a:bodyPr lIns="91372" tIns="45686" rIns="91372" bIns="45686"/>
          <a:lstStyle/>
          <a:p>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xfrm>
            <a:off x="1149350" y="685800"/>
            <a:ext cx="4572000" cy="3429000"/>
          </a:xfrm>
          <a:ln/>
        </p:spPr>
      </p:sp>
      <p:sp>
        <p:nvSpPr>
          <p:cNvPr id="116739" name="Rectangle 3"/>
          <p:cNvSpPr>
            <a:spLocks noGrp="1" noChangeArrowheads="1"/>
          </p:cNvSpPr>
          <p:nvPr>
            <p:ph type="body" idx="1"/>
          </p:nvPr>
        </p:nvSpPr>
        <p:spPr>
          <a:xfrm>
            <a:off x="914400" y="4341813"/>
            <a:ext cx="5029200" cy="4116387"/>
          </a:xfrm>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8367CF43-6630-42C1-BF25-337B771CA114}" type="slidenum">
              <a:rPr lang="en-US" smtClean="0"/>
              <a:pPr/>
              <a:t>8</a:t>
            </a:fld>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13963BEE-7014-408F-AFDA-1F296A991B39}" type="slidenum">
              <a:rPr lang="en-US" smtClean="0"/>
              <a:pPr/>
              <a:t>9</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spcBef>
                <a:spcPct val="0"/>
              </a:spcBef>
            </a:pPr>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r>
              <a:rPr lang="en-US" smtClean="0"/>
              <a:t>There are 89,476 local governments</a:t>
            </a:r>
          </a:p>
          <a:p>
            <a:r>
              <a:rPr lang="en-US" smtClean="0"/>
              <a:t>Two that are in red are particularly problematic.  Many small townships in the Midwest that contribute very little to the final estimates.  Likewise, many special districts are extremely small.  They are often in the legislation several years before they become active.  Some are never active.</a:t>
            </a:r>
          </a:p>
          <a:p>
            <a:endParaRPr lang="en-US" smtClean="0"/>
          </a:p>
          <a:p>
            <a:endParaRPr lang="en-US" smtClean="0"/>
          </a:p>
        </p:txBody>
      </p:sp>
      <p:sp>
        <p:nvSpPr>
          <p:cNvPr id="73732" name="Slide Number Placeholder 3"/>
          <p:cNvSpPr>
            <a:spLocks noGrp="1"/>
          </p:cNvSpPr>
          <p:nvPr>
            <p:ph type="sldNum" sz="quarter" idx="5"/>
          </p:nvPr>
        </p:nvSpPr>
        <p:spPr>
          <a:noFill/>
        </p:spPr>
        <p:txBody>
          <a:bodyPr/>
          <a:lstStyle/>
          <a:p>
            <a:fld id="{9B3B6924-B116-4BF6-B456-1716365679B8}" type="slidenum">
              <a:rPr lang="en-US" smtClean="0"/>
              <a:pPr/>
              <a:t>10</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76A7AFFE-6733-403F-A093-83EF6082699F}" type="slidenum">
              <a:rPr lang="en-US" smtClean="0"/>
              <a:pPr/>
              <a:t>11</a:t>
            </a:fld>
            <a:endParaRPr lang="en-US" smtClean="0"/>
          </a:p>
        </p:txBody>
      </p:sp>
      <p:sp>
        <p:nvSpPr>
          <p:cNvPr id="74755" name="Rectangle 1026"/>
          <p:cNvSpPr>
            <a:spLocks noGrp="1" noRot="1" noChangeAspect="1" noChangeArrowheads="1" noTextEdit="1"/>
          </p:cNvSpPr>
          <p:nvPr>
            <p:ph type="sldImg"/>
          </p:nvPr>
        </p:nvSpPr>
        <p:spPr>
          <a:ln/>
        </p:spPr>
      </p:sp>
      <p:sp>
        <p:nvSpPr>
          <p:cNvPr id="74756" name="Rectangle 1027"/>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r>
              <a:rPr lang="en-US" smtClean="0">
                <a:ea typeface="ＭＳ Ｐゴシック" pitchFamily="34" charset="-128"/>
              </a:rPr>
              <a:t>The Governments Division at the Census Bureau publish many aggregate estimates and because of this we wish to reduce the number of smaller units in the overall sample design</a:t>
            </a:r>
          </a:p>
          <a:p>
            <a:endParaRPr lang="en-US" smtClean="0">
              <a:ea typeface="ＭＳ Ｐゴシック" pitchFamily="34" charset="-128"/>
            </a:endParaRPr>
          </a:p>
          <a:p>
            <a:r>
              <a:rPr lang="en-US" smtClean="0">
                <a:ea typeface="ＭＳ Ｐゴシック" pitchFamily="34" charset="-128"/>
              </a:rPr>
              <a:t>This table shows:</a:t>
            </a:r>
          </a:p>
          <a:p>
            <a:r>
              <a:rPr lang="en-US" smtClean="0">
                <a:ea typeface="ＭＳ Ｐゴシック" pitchFamily="34" charset="-128"/>
              </a:rPr>
              <a:t>	About 90,000 governments in the US</a:t>
            </a:r>
          </a:p>
          <a:p>
            <a:r>
              <a:rPr lang="en-US" smtClean="0">
                <a:ea typeface="ＭＳ Ｐゴシック" pitchFamily="34" charset="-128"/>
              </a:rPr>
              <a:t>	About half of them are townships and special districts</a:t>
            </a:r>
          </a:p>
          <a:p>
            <a:r>
              <a:rPr lang="en-US" smtClean="0">
                <a:ea typeface="ＭＳ Ｐゴシック" pitchFamily="34" charset="-128"/>
              </a:rPr>
              <a:t>	But these townships and special districts only amount to about 7% of total employees and total payroll</a:t>
            </a:r>
          </a:p>
          <a:p>
            <a:endParaRPr lang="en-US" smtClean="0">
              <a:ea typeface="ＭＳ Ｐゴシック" pitchFamily="34" charset="-128"/>
            </a:endParaRPr>
          </a:p>
          <a:p>
            <a:r>
              <a:rPr lang="en-US" smtClean="0">
                <a:ea typeface="ＭＳ Ｐゴシック" pitchFamily="34" charset="-128"/>
              </a:rPr>
              <a:t>Which poses the question:</a:t>
            </a:r>
          </a:p>
          <a:p>
            <a:r>
              <a:rPr lang="en-US" smtClean="0">
                <a:ea typeface="ＭＳ Ｐゴシック" pitchFamily="34" charset="-128"/>
              </a:rPr>
              <a:t>	How do we sample such that we are more likely to draw the larger units  into the sample?</a:t>
            </a:r>
          </a:p>
        </p:txBody>
      </p:sp>
      <p:sp>
        <p:nvSpPr>
          <p:cNvPr id="75780" name="Slide Number Placeholder 3"/>
          <p:cNvSpPr>
            <a:spLocks noGrp="1"/>
          </p:cNvSpPr>
          <p:nvPr>
            <p:ph type="sldNum" sz="quarter" idx="5"/>
          </p:nvPr>
        </p:nvSpPr>
        <p:spPr>
          <a:noFill/>
        </p:spPr>
        <p:txBody>
          <a:bodyPr/>
          <a:lstStyle/>
          <a:p>
            <a:fld id="{A16432F8-0375-4BA1-BCA0-C104509E196C}" type="slidenum">
              <a:rPr lang="en-US" smtClean="0">
                <a:ea typeface="ＭＳ Ｐゴシック" pitchFamily="34" charset="-128"/>
              </a:rPr>
              <a:pPr/>
              <a:t>12</a:t>
            </a:fld>
            <a:endParaRPr lang="en-US"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41987"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4" name="Rectangle 3"/>
          <p:cNvSpPr>
            <a:spLocks noGrp="1" noChangeArrowheads="1"/>
          </p:cNvSpPr>
          <p:nvPr>
            <p:ph type="sldNum" sz="quarter" idx="10"/>
          </p:nvPr>
        </p:nvSpPr>
        <p:spPr>
          <a:xfrm>
            <a:off x="6553200" y="6248400"/>
            <a:ext cx="1905000" cy="457200"/>
          </a:xfrm>
        </p:spPr>
        <p:txBody>
          <a:bodyPr/>
          <a:lstStyle>
            <a:lvl1pPr>
              <a:defRPr/>
            </a:lvl1pPr>
          </a:lstStyle>
          <a:p>
            <a:pPr>
              <a:defRPr/>
            </a:pPr>
            <a:fld id="{C566F90C-00DB-4F5B-A0AF-25EC3FF9AD4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EEB17B0-9280-47F8-B769-8503A8DAFF2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2F897801-572A-423B-8908-CDD9A0016ED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5D28C249-53CD-449A-80AD-AC9BB38D32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0"/>
          </p:nvPr>
        </p:nvSpPr>
        <p:spPr>
          <a:ln/>
        </p:spPr>
        <p:txBody>
          <a:bodyPr/>
          <a:lstStyle>
            <a:lvl1pPr>
              <a:defRPr/>
            </a:lvl1pPr>
          </a:lstStyle>
          <a:p>
            <a:pPr>
              <a:defRPr/>
            </a:pPr>
            <a:fld id="{A2CBF7AB-3B8A-40E4-869F-BEFBCF42BBD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pPr>
              <a:defRPr/>
            </a:pPr>
            <a:fld id="{EC134E92-245C-44F8-B652-FC7B151B579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6E7C8C4F-34AF-4E12-9587-8813AE32B03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ABBBDFF4-06E1-4034-87D1-4ABC6A0730F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63180424-62A8-4B3D-B75D-437C5DE0988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AEC9ABAB-2B40-4C5C-A451-5A6FB8CFE87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C2964B33-81D9-44CC-9A9A-A2C3F5D0D30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D75A2CC1-6883-48C9-82EF-08033AADE49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256F1D77-DB79-40C0-AB46-9F67EBBCE5A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8A081E5-75E5-4F31-BE48-77ED50AA240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6" cstate="print"/>
          <a:srcRect/>
          <a:stretch>
            <a:fillRect/>
          </a:stretch>
        </a:blip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457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934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2E4A6D2A-B6D7-4BAF-B5FD-20F475AC773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21" r:id="rId1"/>
    <p:sldLayoutId id="2147484008" r:id="rId2"/>
    <p:sldLayoutId id="2147484009" r:id="rId3"/>
    <p:sldLayoutId id="2147484010" r:id="rId4"/>
    <p:sldLayoutId id="2147484011" r:id="rId5"/>
    <p:sldLayoutId id="2147484012" r:id="rId6"/>
    <p:sldLayoutId id="2147484013" r:id="rId7"/>
    <p:sldLayoutId id="2147484014" r:id="rId8"/>
    <p:sldLayoutId id="2147484015" r:id="rId9"/>
    <p:sldLayoutId id="2147484016" r:id="rId10"/>
    <p:sldLayoutId id="2147484017" r:id="rId11"/>
    <p:sldLayoutId id="2147484018" r:id="rId12"/>
    <p:sldLayoutId id="2147484019" r:id="rId13"/>
    <p:sldLayoutId id="2147484020" r:id="rId14"/>
  </p:sldLayoutIdLst>
  <p:hf hdr="0" ftr="0" dt="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Arial" charset="0"/>
        </a:defRPr>
      </a:lvl2pPr>
      <a:lvl3pPr algn="ctr" rtl="0" eaLnBrk="0" fontAlgn="base" hangingPunct="0">
        <a:spcBef>
          <a:spcPct val="0"/>
        </a:spcBef>
        <a:spcAft>
          <a:spcPct val="0"/>
        </a:spcAft>
        <a:defRPr sz="4000">
          <a:solidFill>
            <a:schemeClr val="tx2"/>
          </a:solidFill>
          <a:latin typeface="Arial" charset="0"/>
        </a:defRPr>
      </a:lvl3pPr>
      <a:lvl4pPr algn="ctr" rtl="0" eaLnBrk="0" fontAlgn="base" hangingPunct="0">
        <a:spcBef>
          <a:spcPct val="0"/>
        </a:spcBef>
        <a:spcAft>
          <a:spcPct val="0"/>
        </a:spcAft>
        <a:defRPr sz="4000">
          <a:solidFill>
            <a:schemeClr val="tx2"/>
          </a:solidFill>
          <a:latin typeface="Arial" charset="0"/>
        </a:defRPr>
      </a:lvl4pPr>
      <a:lvl5pPr algn="ctr" rtl="0" eaLnBrk="0" fontAlgn="base" hangingPunct="0">
        <a:spcBef>
          <a:spcPct val="0"/>
        </a:spcBef>
        <a:spcAft>
          <a:spcPct val="0"/>
        </a:spcAft>
        <a:defRPr sz="4000">
          <a:solidFill>
            <a:schemeClr val="tx2"/>
          </a:solidFill>
          <a:latin typeface="Arial" charset="0"/>
        </a:defRPr>
      </a:lvl5pPr>
      <a:lvl6pPr marL="457200" algn="ctr" rtl="0" eaLnBrk="1" fontAlgn="base" hangingPunct="1">
        <a:spcBef>
          <a:spcPct val="0"/>
        </a:spcBef>
        <a:spcAft>
          <a:spcPct val="0"/>
        </a:spcAft>
        <a:defRPr sz="4000">
          <a:solidFill>
            <a:schemeClr val="tx2"/>
          </a:solidFill>
          <a:latin typeface="Arial" charset="0"/>
        </a:defRPr>
      </a:lvl6pPr>
      <a:lvl7pPr marL="914400" algn="ctr" rtl="0" eaLnBrk="1" fontAlgn="base" hangingPunct="1">
        <a:spcBef>
          <a:spcPct val="0"/>
        </a:spcBef>
        <a:spcAft>
          <a:spcPct val="0"/>
        </a:spcAft>
        <a:defRPr sz="4000">
          <a:solidFill>
            <a:schemeClr val="tx2"/>
          </a:solidFill>
          <a:latin typeface="Arial" charset="0"/>
        </a:defRPr>
      </a:lvl7pPr>
      <a:lvl8pPr marL="1371600" algn="ctr" rtl="0" eaLnBrk="1" fontAlgn="base" hangingPunct="1">
        <a:spcBef>
          <a:spcPct val="0"/>
        </a:spcBef>
        <a:spcAft>
          <a:spcPct val="0"/>
        </a:spcAft>
        <a:defRPr sz="4000">
          <a:solidFill>
            <a:schemeClr val="tx2"/>
          </a:solidFill>
          <a:latin typeface="Arial" charset="0"/>
        </a:defRPr>
      </a:lvl8pPr>
      <a:lvl9pPr marL="1828800" algn="ctr" rtl="0" eaLnBrk="1" fontAlgn="base" hangingPunct="1">
        <a:spcBef>
          <a:spcPct val="0"/>
        </a:spcBef>
        <a:spcAft>
          <a:spcPct val="0"/>
        </a:spcAft>
        <a:defRPr sz="4000">
          <a:solidFill>
            <a:schemeClr val="tx2"/>
          </a:solidFill>
          <a:latin typeface="Arial" charset="0"/>
        </a:defRPr>
      </a:lvl9pPr>
    </p:titleStyle>
    <p:bodyStyle>
      <a:lvl1pPr marL="342900" indent="-342900" algn="l" rtl="0" eaLnBrk="0" fontAlgn="base" hangingPunct="0">
        <a:lnSpc>
          <a:spcPts val="3000"/>
        </a:lnSpc>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lnSpc>
          <a:spcPts val="2600"/>
        </a:lnSpc>
        <a:spcBef>
          <a:spcPct val="20000"/>
        </a:spcBef>
        <a:spcAft>
          <a:spcPct val="0"/>
        </a:spcAft>
        <a:buChar char="–"/>
        <a:defRPr sz="2400">
          <a:solidFill>
            <a:schemeClr val="tx1"/>
          </a:solidFill>
          <a:latin typeface="+mn-lt"/>
        </a:defRPr>
      </a:lvl2pPr>
      <a:lvl3pPr marL="1143000" indent="-228600" algn="l" rtl="0" eaLnBrk="0" fontAlgn="base" hangingPunct="0">
        <a:lnSpc>
          <a:spcPts val="2200"/>
        </a:lnSpc>
        <a:spcBef>
          <a:spcPct val="20000"/>
        </a:spcBef>
        <a:spcAft>
          <a:spcPct val="0"/>
        </a:spcAft>
        <a:buChar char="•"/>
        <a:defRPr sz="2000">
          <a:solidFill>
            <a:schemeClr val="tx1"/>
          </a:solidFill>
          <a:latin typeface="+mn-lt"/>
        </a:defRPr>
      </a:lvl3pPr>
      <a:lvl4pPr marL="1600200" indent="-228600" algn="l" rtl="0" eaLnBrk="0" fontAlgn="base" hangingPunct="0">
        <a:lnSpc>
          <a:spcPts val="2000"/>
        </a:lnSpc>
        <a:spcBef>
          <a:spcPct val="20000"/>
        </a:spcBef>
        <a:spcAft>
          <a:spcPct val="0"/>
        </a:spcAft>
        <a:buChar char="–"/>
        <a:defRPr sz="2000">
          <a:solidFill>
            <a:schemeClr val="tx1"/>
          </a:solidFill>
          <a:latin typeface="+mn-lt"/>
        </a:defRPr>
      </a:lvl4pPr>
      <a:lvl5pPr marL="2057400" indent="-228600" algn="l" rtl="0" eaLnBrk="0" fontAlgn="base" hangingPunct="0">
        <a:lnSpc>
          <a:spcPts val="1800"/>
        </a:lnSpc>
        <a:spcBef>
          <a:spcPct val="20000"/>
        </a:spcBef>
        <a:spcAft>
          <a:spcPct val="0"/>
        </a:spcAft>
        <a:buChar char="»"/>
        <a:defRPr sz="1600">
          <a:solidFill>
            <a:schemeClr val="tx1"/>
          </a:solidFill>
          <a:latin typeface="+mn-lt"/>
        </a:defRPr>
      </a:lvl5pPr>
      <a:lvl6pPr marL="2514600" indent="-228600" algn="l" rtl="0" eaLnBrk="1" fontAlgn="base" hangingPunct="1">
        <a:lnSpc>
          <a:spcPts val="1800"/>
        </a:lnSpc>
        <a:spcBef>
          <a:spcPct val="20000"/>
        </a:spcBef>
        <a:spcAft>
          <a:spcPct val="0"/>
        </a:spcAft>
        <a:buChar char="»"/>
        <a:defRPr sz="1600">
          <a:solidFill>
            <a:schemeClr val="tx1"/>
          </a:solidFill>
          <a:latin typeface="+mn-lt"/>
        </a:defRPr>
      </a:lvl6pPr>
      <a:lvl7pPr marL="2971800" indent="-228600" algn="l" rtl="0" eaLnBrk="1" fontAlgn="base" hangingPunct="1">
        <a:lnSpc>
          <a:spcPts val="1800"/>
        </a:lnSpc>
        <a:spcBef>
          <a:spcPct val="20000"/>
        </a:spcBef>
        <a:spcAft>
          <a:spcPct val="0"/>
        </a:spcAft>
        <a:buChar char="»"/>
        <a:defRPr sz="1600">
          <a:solidFill>
            <a:schemeClr val="tx1"/>
          </a:solidFill>
          <a:latin typeface="+mn-lt"/>
        </a:defRPr>
      </a:lvl7pPr>
      <a:lvl8pPr marL="3429000" indent="-228600" algn="l" rtl="0" eaLnBrk="1" fontAlgn="base" hangingPunct="1">
        <a:lnSpc>
          <a:spcPts val="1800"/>
        </a:lnSpc>
        <a:spcBef>
          <a:spcPct val="20000"/>
        </a:spcBef>
        <a:spcAft>
          <a:spcPct val="0"/>
        </a:spcAft>
        <a:buChar char="»"/>
        <a:defRPr sz="1600">
          <a:solidFill>
            <a:schemeClr val="tx1"/>
          </a:solidFill>
          <a:latin typeface="+mn-lt"/>
        </a:defRPr>
      </a:lvl8pPr>
      <a:lvl9pPr marL="3886200" indent="-228600" algn="l" rtl="0" eaLnBrk="1" fontAlgn="base" hangingPunct="1">
        <a:lnSpc>
          <a:spcPts val="1800"/>
        </a:lnSpc>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24.xml"/><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21.bin"/><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oleObject22.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2.xml"/><Relationship Id="rId1" Type="http://schemas.openxmlformats.org/officeDocument/2006/relationships/vmlDrawing" Target="../drawings/vmlDrawing9.vml"/><Relationship Id="rId6" Type="http://schemas.openxmlformats.org/officeDocument/2006/relationships/oleObject" Target="../embeddings/oleObject25.bin"/><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2.xml"/><Relationship Id="rId7" Type="http://schemas.openxmlformats.org/officeDocument/2006/relationships/oleObject" Target="../embeddings/oleObject29.bin"/><Relationship Id="rId2" Type="http://schemas.openxmlformats.org/officeDocument/2006/relationships/slideLayout" Target="../slideLayouts/slideLayout13.xml"/><Relationship Id="rId1" Type="http://schemas.openxmlformats.org/officeDocument/2006/relationships/vmlDrawing" Target="../drawings/vmlDrawing10.vml"/><Relationship Id="rId6" Type="http://schemas.openxmlformats.org/officeDocument/2006/relationships/oleObject" Target="../embeddings/oleObject28.bin"/><Relationship Id="rId5" Type="http://schemas.openxmlformats.org/officeDocument/2006/relationships/oleObject" Target="../embeddings/oleObject27.bin"/><Relationship Id="rId4" Type="http://schemas.openxmlformats.org/officeDocument/2006/relationships/oleObject" Target="../embeddings/oleObject26.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oleObject" Target="../embeddings/oleObject30.bin"/><Relationship Id="rId4" Type="http://schemas.openxmlformats.org/officeDocument/2006/relationships/image" Target="../media/image38.png"/></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31.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oleObject32.bin"/></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35.bin"/><Relationship Id="rId5" Type="http://schemas.openxmlformats.org/officeDocument/2006/relationships/oleObject" Target="../embeddings/oleObject34.bin"/><Relationship Id="rId4" Type="http://schemas.openxmlformats.org/officeDocument/2006/relationships/oleObject" Target="../embeddings/oleObject33.bin"/></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4.xml"/><Relationship Id="rId1" Type="http://schemas.openxmlformats.org/officeDocument/2006/relationships/vmlDrawing" Target="../drawings/vmlDrawing15.vml"/><Relationship Id="rId4" Type="http://schemas.openxmlformats.org/officeDocument/2006/relationships/package" Target="../embeddings/Microsoft_Office_Excel_Worksheet1.xlsx"/></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oleObject" Target="../embeddings/oleObject37.bin"/><Relationship Id="rId4" Type="http://schemas.openxmlformats.org/officeDocument/2006/relationships/oleObject" Target="../embeddings/oleObject36.bin"/></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7.xml"/><Relationship Id="rId1" Type="http://schemas.openxmlformats.org/officeDocument/2006/relationships/vmlDrawing" Target="../drawings/vmlDrawing17.vml"/><Relationship Id="rId4" Type="http://schemas.openxmlformats.org/officeDocument/2006/relationships/oleObject" Target="../embeddings/oleObject38.bin"/></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7.xml"/><Relationship Id="rId1" Type="http://schemas.openxmlformats.org/officeDocument/2006/relationships/vmlDrawing" Target="../drawings/vmlDrawing18.vml"/><Relationship Id="rId4" Type="http://schemas.openxmlformats.org/officeDocument/2006/relationships/oleObject" Target="../embeddings/oleObject39.bin"/></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oleObject" Target="../embeddings/oleObject44.bin"/><Relationship Id="rId3" Type="http://schemas.openxmlformats.org/officeDocument/2006/relationships/notesSlide" Target="../notesSlides/notesSlide47.xml"/><Relationship Id="rId7" Type="http://schemas.openxmlformats.org/officeDocument/2006/relationships/oleObject" Target="../embeddings/oleObject43.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42.bin"/><Relationship Id="rId5" Type="http://schemas.openxmlformats.org/officeDocument/2006/relationships/oleObject" Target="../embeddings/oleObject41.bin"/><Relationship Id="rId4" Type="http://schemas.openxmlformats.org/officeDocument/2006/relationships/oleObject" Target="../embeddings/oleObject40.bin"/></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7.xml"/><Relationship Id="rId1" Type="http://schemas.openxmlformats.org/officeDocument/2006/relationships/vmlDrawing" Target="../drawings/vmlDrawing20.vml"/><Relationship Id="rId5" Type="http://schemas.openxmlformats.org/officeDocument/2006/relationships/image" Target="../media/image55.png"/><Relationship Id="rId4" Type="http://schemas.openxmlformats.org/officeDocument/2006/relationships/package" Target="../embeddings/Microsoft_Office_Word_Document2.docx"/></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49.xml"/><Relationship Id="rId7" Type="http://schemas.openxmlformats.org/officeDocument/2006/relationships/oleObject" Target="../embeddings/oleObject48.bin"/><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47.bin"/><Relationship Id="rId5" Type="http://schemas.openxmlformats.org/officeDocument/2006/relationships/oleObject" Target="../embeddings/oleObject46.bin"/><Relationship Id="rId4" Type="http://schemas.openxmlformats.org/officeDocument/2006/relationships/oleObject" Target="../embeddings/oleObject45.bin"/></Relationships>
</file>

<file path=ppt/slides/_rels/slide53.xml.rels><?xml version="1.0" encoding="UTF-8" standalone="yes"?>
<Relationships xmlns="http://schemas.openxmlformats.org/package/2006/relationships"><Relationship Id="rId8" Type="http://schemas.openxmlformats.org/officeDocument/2006/relationships/oleObject" Target="../embeddings/oleObject51.bin"/><Relationship Id="rId3" Type="http://schemas.openxmlformats.org/officeDocument/2006/relationships/notesSlide" Target="../notesSlides/notesSlide50.xml"/><Relationship Id="rId7" Type="http://schemas.openxmlformats.org/officeDocument/2006/relationships/oleObject" Target="../embeddings/oleObject50.bin"/><Relationship Id="rId2" Type="http://schemas.openxmlformats.org/officeDocument/2006/relationships/slideLayout" Target="../slideLayouts/slideLayout12.xml"/><Relationship Id="rId1" Type="http://schemas.openxmlformats.org/officeDocument/2006/relationships/vmlDrawing" Target="../drawings/vmlDrawing22.vml"/><Relationship Id="rId6" Type="http://schemas.openxmlformats.org/officeDocument/2006/relationships/oleObject" Target="../embeddings/oleObject49.bin"/><Relationship Id="rId5" Type="http://schemas.openxmlformats.org/officeDocument/2006/relationships/image" Target="../media/image63.png"/><Relationship Id="rId4" Type="http://schemas.openxmlformats.org/officeDocument/2006/relationships/image" Target="../media/image62.png"/></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1.xml"/><Relationship Id="rId7"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oleObject" Target="../embeddings/oleObject54.bin"/><Relationship Id="rId5" Type="http://schemas.openxmlformats.org/officeDocument/2006/relationships/oleObject" Target="../embeddings/oleObject53.bin"/><Relationship Id="rId4" Type="http://schemas.openxmlformats.org/officeDocument/2006/relationships/oleObject" Target="../embeddings/oleObject52.bin"/></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8" Type="http://schemas.openxmlformats.org/officeDocument/2006/relationships/image" Target="../media/image73.png"/><Relationship Id="rId3" Type="http://schemas.openxmlformats.org/officeDocument/2006/relationships/image" Target="../media/image68.png"/><Relationship Id="rId7" Type="http://schemas.openxmlformats.org/officeDocument/2006/relationships/image" Target="../media/image72.png"/><Relationship Id="rId2" Type="http://schemas.openxmlformats.org/officeDocument/2006/relationships/notesSlide" Target="../notesSlides/notesSlide53.xml"/><Relationship Id="rId1" Type="http://schemas.openxmlformats.org/officeDocument/2006/relationships/slideLayout" Target="../slideLayouts/slideLayout2.xml"/><Relationship Id="rId6" Type="http://schemas.openxmlformats.org/officeDocument/2006/relationships/image" Target="../media/image71.png"/><Relationship Id="rId5" Type="http://schemas.openxmlformats.org/officeDocument/2006/relationships/image" Target="../media/image70.png"/><Relationship Id="rId10" Type="http://schemas.openxmlformats.org/officeDocument/2006/relationships/image" Target="../media/image75.png"/><Relationship Id="rId4" Type="http://schemas.openxmlformats.org/officeDocument/2006/relationships/image" Target="../media/image69.png"/><Relationship Id="rId9" Type="http://schemas.openxmlformats.org/officeDocument/2006/relationships/image" Target="../media/image74.png"/></Relationships>
</file>

<file path=ppt/slides/_rels/slide57.xml.rels><?xml version="1.0" encoding="UTF-8" standalone="yes"?>
<Relationships xmlns="http://schemas.openxmlformats.org/package/2006/relationships"><Relationship Id="rId3" Type="http://schemas.openxmlformats.org/officeDocument/2006/relationships/image" Target="../media/image76.png"/><Relationship Id="rId2" Type="http://schemas.openxmlformats.org/officeDocument/2006/relationships/notesSlide" Target="../notesSlides/notesSlide54.xml"/><Relationship Id="rId1" Type="http://schemas.openxmlformats.org/officeDocument/2006/relationships/slideLayout" Target="../slideLayouts/slideLayout2.xml"/><Relationship Id="rId4" Type="http://schemas.openxmlformats.org/officeDocument/2006/relationships/image" Target="../media/image77.png"/></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image" Target="../media/image83.png"/><Relationship Id="rId3" Type="http://schemas.openxmlformats.org/officeDocument/2006/relationships/image" Target="../media/image78.png"/><Relationship Id="rId7" Type="http://schemas.openxmlformats.org/officeDocument/2006/relationships/image" Target="../media/image82.png"/><Relationship Id="rId2" Type="http://schemas.openxmlformats.org/officeDocument/2006/relationships/notesSlide" Target="../notesSlides/notesSlide56.xml"/><Relationship Id="rId1" Type="http://schemas.openxmlformats.org/officeDocument/2006/relationships/slideLayout" Target="../slideLayouts/slideLayout2.xml"/><Relationship Id="rId6" Type="http://schemas.openxmlformats.org/officeDocument/2006/relationships/image" Target="../media/image81.png"/><Relationship Id="rId5" Type="http://schemas.openxmlformats.org/officeDocument/2006/relationships/image" Target="../media/image80.png"/><Relationship Id="rId4" Type="http://schemas.openxmlformats.org/officeDocument/2006/relationships/image" Target="../media/image7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www.amstat.org/meetings/ices/2007/presentations/Session8/Clark_Kinyon.ppt" TargetMode="External"/><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txBox="1">
            <a:spLocks noGrp="1" noChangeArrowheads="1"/>
          </p:cNvSpPr>
          <p:nvPr/>
        </p:nvSpPr>
        <p:spPr bwMode="auto">
          <a:xfrm>
            <a:off x="6553200" y="6248400"/>
            <a:ext cx="1905000" cy="457200"/>
          </a:xfrm>
          <a:prstGeom prst="rect">
            <a:avLst/>
          </a:prstGeom>
          <a:noFill/>
          <a:ln w="9525">
            <a:noFill/>
            <a:miter lim="800000"/>
            <a:headEnd/>
            <a:tailEnd/>
          </a:ln>
        </p:spPr>
        <p:txBody>
          <a:bodyPr/>
          <a:lstStyle/>
          <a:p>
            <a:pPr algn="r"/>
            <a:endParaRPr lang="en-US" sz="1400"/>
          </a:p>
        </p:txBody>
      </p:sp>
      <p:sp>
        <p:nvSpPr>
          <p:cNvPr id="26627" name="Rectangle 2050"/>
          <p:cNvSpPr>
            <a:spLocks noGrp="1" noChangeArrowheads="1"/>
          </p:cNvSpPr>
          <p:nvPr>
            <p:ph type="ctrTitle"/>
          </p:nvPr>
        </p:nvSpPr>
        <p:spPr>
          <a:xfrm>
            <a:off x="457200" y="304800"/>
            <a:ext cx="7772400" cy="2847975"/>
          </a:xfrm>
        </p:spPr>
        <p:txBody>
          <a:bodyPr/>
          <a:lstStyle/>
          <a:p>
            <a:pPr eaLnBrk="1" hangingPunct="1"/>
            <a:r>
              <a:rPr lang="en-US" b="1" smtClean="0">
                <a:solidFill>
                  <a:srgbClr val="0070C0"/>
                </a:solidFill>
              </a:rPr>
              <a:t>Government Statistics Research Problems and  Challenge</a:t>
            </a:r>
          </a:p>
        </p:txBody>
      </p:sp>
      <p:sp>
        <p:nvSpPr>
          <p:cNvPr id="26628" name="Rectangle 2051"/>
          <p:cNvSpPr>
            <a:spLocks noGrp="1" noChangeArrowheads="1"/>
          </p:cNvSpPr>
          <p:nvPr>
            <p:ph type="subTitle" idx="1"/>
          </p:nvPr>
        </p:nvSpPr>
        <p:spPr>
          <a:xfrm>
            <a:off x="1371600" y="4114800"/>
            <a:ext cx="6400800" cy="1371600"/>
          </a:xfrm>
        </p:spPr>
        <p:txBody>
          <a:bodyPr/>
          <a:lstStyle/>
          <a:p>
            <a:pPr eaLnBrk="1" hangingPunct="1"/>
            <a:r>
              <a:rPr lang="en-US" smtClean="0"/>
              <a:t> </a:t>
            </a:r>
          </a:p>
        </p:txBody>
      </p:sp>
      <p:sp>
        <p:nvSpPr>
          <p:cNvPr id="26629" name="Rectangle 2052"/>
          <p:cNvSpPr>
            <a:spLocks noChangeArrowheads="1"/>
          </p:cNvSpPr>
          <p:nvPr/>
        </p:nvSpPr>
        <p:spPr bwMode="auto">
          <a:xfrm>
            <a:off x="0" y="3657600"/>
            <a:ext cx="9144000" cy="1752600"/>
          </a:xfrm>
          <a:prstGeom prst="rect">
            <a:avLst/>
          </a:prstGeom>
          <a:noFill/>
          <a:ln w="9525">
            <a:noFill/>
            <a:miter lim="800000"/>
            <a:headEnd/>
            <a:tailEnd/>
          </a:ln>
        </p:spPr>
        <p:txBody>
          <a:bodyPr lIns="92075" tIns="46038" rIns="92075" bIns="46038" anchor="b"/>
          <a:lstStyle/>
          <a:p>
            <a:pPr algn="ctr"/>
            <a:r>
              <a:rPr lang="en-US" sz="2900"/>
              <a:t/>
            </a:r>
            <a:br>
              <a:rPr lang="en-US" sz="2900"/>
            </a:br>
            <a:endParaRPr lang="en-US" sz="2900"/>
          </a:p>
          <a:p>
            <a:pPr algn="ctr"/>
            <a:endParaRPr lang="en-US" sz="2900"/>
          </a:p>
          <a:p>
            <a:pPr algn="ctr"/>
            <a:r>
              <a:rPr lang="en-US" sz="2800"/>
              <a:t>Governments Division </a:t>
            </a:r>
            <a:br>
              <a:rPr lang="en-US" sz="2800"/>
            </a:br>
            <a:r>
              <a:rPr lang="en-US" sz="2800"/>
              <a:t>U.S. Census Bureau</a:t>
            </a:r>
          </a:p>
        </p:txBody>
      </p:sp>
      <p:sp>
        <p:nvSpPr>
          <p:cNvPr id="26630" name="Rectangle 5"/>
          <p:cNvSpPr>
            <a:spLocks noChangeArrowheads="1"/>
          </p:cNvSpPr>
          <p:nvPr/>
        </p:nvSpPr>
        <p:spPr bwMode="auto">
          <a:xfrm>
            <a:off x="1752600" y="3124200"/>
            <a:ext cx="5638800" cy="1077913"/>
          </a:xfrm>
          <a:prstGeom prst="rect">
            <a:avLst/>
          </a:prstGeom>
          <a:noFill/>
          <a:ln w="9525">
            <a:noFill/>
            <a:miter lim="800000"/>
            <a:headEnd/>
            <a:tailEnd/>
          </a:ln>
        </p:spPr>
        <p:txBody>
          <a:bodyPr>
            <a:spAutoFit/>
          </a:bodyPr>
          <a:lstStyle/>
          <a:p>
            <a:pPr algn="ctr"/>
            <a:r>
              <a:rPr lang="en-US" sz="3200"/>
              <a:t>Yang Cheng</a:t>
            </a:r>
          </a:p>
          <a:p>
            <a:pPr algn="ctr"/>
            <a:r>
              <a:rPr lang="en-US" sz="3200"/>
              <a:t>Carma Hogue</a:t>
            </a:r>
          </a:p>
        </p:txBody>
      </p:sp>
      <p:sp>
        <p:nvSpPr>
          <p:cNvPr id="26631" name="Slide Number Placeholder 8"/>
          <p:cNvSpPr txBox="1">
            <a:spLocks noGrp="1"/>
          </p:cNvSpPr>
          <p:nvPr/>
        </p:nvSpPr>
        <p:spPr bwMode="auto">
          <a:xfrm>
            <a:off x="6553200" y="6248400"/>
            <a:ext cx="1905000" cy="457200"/>
          </a:xfrm>
          <a:prstGeom prst="rect">
            <a:avLst/>
          </a:prstGeom>
          <a:noFill/>
          <a:ln w="9525">
            <a:noFill/>
            <a:miter lim="800000"/>
            <a:headEnd/>
            <a:tailEnd/>
          </a:ln>
        </p:spPr>
        <p:txBody>
          <a:bodyPr/>
          <a:lstStyle/>
          <a:p>
            <a:pPr algn="r"/>
            <a:endParaRPr lang="en-US" sz="1400">
              <a:solidFill>
                <a:schemeClr val="tx1"/>
              </a:solidFill>
            </a:endParaRPr>
          </a:p>
          <a:p>
            <a:pPr algn="r"/>
            <a:endParaRPr lang="en-US" sz="1400">
              <a:solidFill>
                <a:schemeClr val="tx1"/>
              </a:solidFill>
            </a:endParaRPr>
          </a:p>
        </p:txBody>
      </p:sp>
      <p:sp>
        <p:nvSpPr>
          <p:cNvPr id="26632" name="TextBox 8"/>
          <p:cNvSpPr txBox="1">
            <a:spLocks noChangeArrowheads="1"/>
          </p:cNvSpPr>
          <p:nvPr/>
        </p:nvSpPr>
        <p:spPr bwMode="auto">
          <a:xfrm>
            <a:off x="4038600" y="5999163"/>
            <a:ext cx="5029200" cy="554037"/>
          </a:xfrm>
          <a:prstGeom prst="rect">
            <a:avLst/>
          </a:prstGeom>
          <a:noFill/>
          <a:ln w="9525">
            <a:noFill/>
            <a:miter lim="800000"/>
            <a:headEnd/>
            <a:tailEnd/>
          </a:ln>
        </p:spPr>
        <p:txBody>
          <a:bodyPr>
            <a:spAutoFit/>
          </a:bodyPr>
          <a:lstStyle/>
          <a:p>
            <a:r>
              <a:rPr lang="en-US" sz="1000"/>
              <a:t>Disclaimer: This report is released to inform interested parties of research and to encourage discussion of work in progress.  The views expressed are those of the authors and not necessarily those of the U.S. Census Bureau.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685800" y="609600"/>
            <a:ext cx="7772400" cy="838200"/>
          </a:xfrm>
        </p:spPr>
        <p:txBody>
          <a:bodyPr/>
          <a:lstStyle/>
          <a:p>
            <a:pPr algn="l"/>
            <a:r>
              <a:rPr lang="en-US" b="1" smtClean="0">
                <a:solidFill>
                  <a:srgbClr val="0070C0"/>
                </a:solidFill>
              </a:rPr>
              <a:t>Background</a:t>
            </a:r>
          </a:p>
        </p:txBody>
      </p:sp>
      <p:sp>
        <p:nvSpPr>
          <p:cNvPr id="35843" name="Slide Number Placeholder 3"/>
          <p:cNvSpPr>
            <a:spLocks noGrp="1"/>
          </p:cNvSpPr>
          <p:nvPr>
            <p:ph type="sldNum" sz="quarter" idx="10"/>
          </p:nvPr>
        </p:nvSpPr>
        <p:spPr>
          <a:noFill/>
        </p:spPr>
        <p:txBody>
          <a:bodyPr/>
          <a:lstStyle/>
          <a:p>
            <a:fld id="{301E192A-9868-4FB9-B2DC-F0ACB3CE0257}" type="slidenum">
              <a:rPr lang="en-US" smtClean="0"/>
              <a:pPr/>
              <a:t>10</a:t>
            </a:fld>
            <a:endParaRPr lang="en-US" smtClean="0"/>
          </a:p>
        </p:txBody>
      </p:sp>
      <p:sp>
        <p:nvSpPr>
          <p:cNvPr id="35844" name="Content Placeholder 5"/>
          <p:cNvSpPr>
            <a:spLocks noGrp="1"/>
          </p:cNvSpPr>
          <p:nvPr>
            <p:ph idx="1"/>
          </p:nvPr>
        </p:nvSpPr>
        <p:spPr>
          <a:xfrm>
            <a:off x="685800" y="1447800"/>
            <a:ext cx="7620000" cy="2362200"/>
          </a:xfrm>
        </p:spPr>
        <p:txBody>
          <a:bodyPr/>
          <a:lstStyle/>
          <a:p>
            <a:pPr>
              <a:buFontTx/>
              <a:buNone/>
            </a:pPr>
            <a:r>
              <a:rPr lang="en-US" smtClean="0"/>
              <a:t>Types of Local Governments</a:t>
            </a:r>
          </a:p>
          <a:p>
            <a:r>
              <a:rPr lang="en-US" smtClean="0"/>
              <a:t>Counties</a:t>
            </a:r>
          </a:p>
          <a:p>
            <a:r>
              <a:rPr lang="en-US" smtClean="0"/>
              <a:t>Municipalities</a:t>
            </a:r>
          </a:p>
          <a:p>
            <a:r>
              <a:rPr lang="en-US" smtClean="0">
                <a:solidFill>
                  <a:srgbClr val="FF0000"/>
                </a:solidFill>
              </a:rPr>
              <a:t>Townships</a:t>
            </a:r>
          </a:p>
          <a:p>
            <a:r>
              <a:rPr lang="en-US" smtClean="0">
                <a:solidFill>
                  <a:srgbClr val="FF0000"/>
                </a:solidFill>
              </a:rPr>
              <a:t>Special Districts</a:t>
            </a:r>
          </a:p>
          <a:p>
            <a:r>
              <a:rPr lang="en-US" smtClean="0"/>
              <a:t>Schools</a:t>
            </a:r>
          </a:p>
          <a:p>
            <a:endParaRPr lang="en-US" smtClean="0"/>
          </a:p>
          <a:p>
            <a:pPr>
              <a:buFontTx/>
              <a:buNone/>
            </a:pPr>
            <a:endParaRPr lang="en-US" smtClean="0"/>
          </a:p>
        </p:txBody>
      </p:sp>
      <p:pic>
        <p:nvPicPr>
          <p:cNvPr id="35845" name="Picture 3" descr="C:\Users\Hogue1\Pictures\thumbnail[3].jpg"/>
          <p:cNvPicPr>
            <a:picLocks noChangeAspect="1" noChangeArrowheads="1"/>
          </p:cNvPicPr>
          <p:nvPr/>
        </p:nvPicPr>
        <p:blipFill>
          <a:blip r:embed="rId3" cstate="print">
            <a:lum bright="50000" contrast="-76000"/>
          </a:blip>
          <a:srcRect/>
          <a:stretch>
            <a:fillRect/>
          </a:stretch>
        </p:blipFill>
        <p:spPr bwMode="auto">
          <a:xfrm>
            <a:off x="4572000" y="3603625"/>
            <a:ext cx="4038600" cy="25574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0"/>
          </p:nvPr>
        </p:nvSpPr>
        <p:spPr>
          <a:noFill/>
        </p:spPr>
        <p:txBody>
          <a:bodyPr/>
          <a:lstStyle/>
          <a:p>
            <a:fld id="{FD279BCE-50BB-47CF-A997-93F628F8F4AA}" type="slidenum">
              <a:rPr lang="en-US" smtClean="0"/>
              <a:pPr/>
              <a:t>11</a:t>
            </a:fld>
            <a:endParaRPr lang="en-US" smtClean="0"/>
          </a:p>
        </p:txBody>
      </p:sp>
      <p:sp>
        <p:nvSpPr>
          <p:cNvPr id="36867" name="Rectangle 2"/>
          <p:cNvSpPr>
            <a:spLocks noGrp="1" noChangeArrowheads="1"/>
          </p:cNvSpPr>
          <p:nvPr>
            <p:ph type="title"/>
          </p:nvPr>
        </p:nvSpPr>
        <p:spPr>
          <a:xfrm>
            <a:off x="381000" y="0"/>
            <a:ext cx="7772400" cy="990600"/>
          </a:xfrm>
        </p:spPr>
        <p:txBody>
          <a:bodyPr/>
          <a:lstStyle/>
          <a:p>
            <a:pPr algn="l"/>
            <a:r>
              <a:rPr lang="en-US" sz="3600" b="1" smtClean="0">
                <a:solidFill>
                  <a:srgbClr val="0070C0"/>
                </a:solidFill>
              </a:rPr>
              <a:t>Survey Background</a:t>
            </a:r>
            <a:endParaRPr lang="en-US" sz="3600" smtClean="0">
              <a:solidFill>
                <a:srgbClr val="0070C0"/>
              </a:solidFill>
            </a:endParaRPr>
          </a:p>
        </p:txBody>
      </p:sp>
      <p:sp>
        <p:nvSpPr>
          <p:cNvPr id="36868" name="Rectangle 3"/>
          <p:cNvSpPr>
            <a:spLocks noGrp="1" noChangeArrowheads="1"/>
          </p:cNvSpPr>
          <p:nvPr>
            <p:ph type="body" idx="1"/>
          </p:nvPr>
        </p:nvSpPr>
        <p:spPr>
          <a:xfrm>
            <a:off x="228600" y="914400"/>
            <a:ext cx="8534400" cy="5181600"/>
          </a:xfrm>
        </p:spPr>
        <p:txBody>
          <a:bodyPr/>
          <a:lstStyle/>
          <a:p>
            <a:pPr>
              <a:buFontTx/>
              <a:buNone/>
            </a:pPr>
            <a:r>
              <a:rPr lang="en-US" b="1" smtClean="0"/>
              <a:t>Annual Survey of Public Employment and Payroll</a:t>
            </a:r>
          </a:p>
          <a:p>
            <a:r>
              <a:rPr lang="en-US" sz="2400" smtClean="0"/>
              <a:t>Variables of interest: Full-time Employment, Full-time Payroll, Part-time Employment, Part-time Payroll, and Part-time Hours </a:t>
            </a:r>
          </a:p>
          <a:p>
            <a:pPr>
              <a:spcBef>
                <a:spcPct val="0"/>
              </a:spcBef>
              <a:buFontTx/>
              <a:buNone/>
            </a:pPr>
            <a:endParaRPr lang="en-US" sz="2400" smtClean="0"/>
          </a:p>
          <a:p>
            <a:pPr>
              <a:spcBef>
                <a:spcPct val="0"/>
              </a:spcBef>
              <a:buFontTx/>
              <a:buNone/>
            </a:pPr>
            <a:endParaRPr lang="en-US" sz="2400" b="1" smtClean="0"/>
          </a:p>
          <a:p>
            <a:pPr>
              <a:spcBef>
                <a:spcPct val="0"/>
              </a:spcBef>
              <a:buFontTx/>
              <a:buNone/>
            </a:pPr>
            <a:r>
              <a:rPr lang="en-US" b="1" smtClean="0"/>
              <a:t>Stratified PPS Sample  </a:t>
            </a:r>
          </a:p>
          <a:p>
            <a:r>
              <a:rPr lang="en-US" sz="2400" smtClean="0"/>
              <a:t>50 States and Washington, DC</a:t>
            </a:r>
          </a:p>
          <a:p>
            <a:pPr lvl="2"/>
            <a:endParaRPr lang="en-US" sz="2400" smtClean="0"/>
          </a:p>
          <a:p>
            <a:r>
              <a:rPr lang="en-US" sz="2400" smtClean="0"/>
              <a:t>4-6 groups: Counties, Sub-Counties (small, large cities and townships), Special Districts (small, large), and School Districts</a:t>
            </a:r>
            <a:r>
              <a:rPr lang="en-US" sz="2400" smtClean="0">
                <a:ea typeface="Arial Unicode MS" pitchFamily="34" charset="-128"/>
                <a:cs typeface="Arial Unicode MS" pitchFamily="34" charset="-128"/>
              </a:rPr>
              <a:t> </a:t>
            </a:r>
          </a:p>
        </p:txBody>
      </p:sp>
      <p:sp>
        <p:nvSpPr>
          <p:cNvPr id="36869" name="Text Box 6"/>
          <p:cNvSpPr txBox="1">
            <a:spLocks noChangeArrowheads="1"/>
          </p:cNvSpPr>
          <p:nvPr/>
        </p:nvSpPr>
        <p:spPr bwMode="auto">
          <a:xfrm>
            <a:off x="2689225" y="6316663"/>
            <a:ext cx="184150" cy="274637"/>
          </a:xfrm>
          <a:prstGeom prst="rect">
            <a:avLst/>
          </a:prstGeom>
          <a:noFill/>
          <a:ln w="9525">
            <a:noFill/>
            <a:miter lim="800000"/>
            <a:headEnd/>
            <a:tailEnd/>
          </a:ln>
        </p:spPr>
        <p:txBody>
          <a:bodyPr>
            <a:spAutoFit/>
          </a:bodyPr>
          <a:lstStyle/>
          <a:p>
            <a:pPr algn="r">
              <a:spcBef>
                <a:spcPct val="50000"/>
              </a:spcBef>
            </a:pPr>
            <a:endParaRPr lang="en-US" sz="120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Grp="1" noChangeArrowheads="1"/>
          </p:cNvSpPr>
          <p:nvPr>
            <p:ph type="sldNum" sz="quarter" idx="10"/>
          </p:nvPr>
        </p:nvSpPr>
        <p:spPr>
          <a:noFill/>
        </p:spPr>
        <p:txBody>
          <a:bodyPr/>
          <a:lstStyle/>
          <a:p>
            <a:fld id="{DE6C13DD-47CA-4C39-A807-17FF88980576}" type="slidenum">
              <a:rPr lang="en-US" smtClean="0"/>
              <a:pPr/>
              <a:t>12</a:t>
            </a:fld>
            <a:endParaRPr lang="en-US" smtClean="0"/>
          </a:p>
        </p:txBody>
      </p:sp>
      <p:sp>
        <p:nvSpPr>
          <p:cNvPr id="37891" name="Title 1"/>
          <p:cNvSpPr>
            <a:spLocks noGrp="1"/>
          </p:cNvSpPr>
          <p:nvPr>
            <p:ph type="title"/>
          </p:nvPr>
        </p:nvSpPr>
        <p:spPr>
          <a:xfrm>
            <a:off x="381000" y="381000"/>
            <a:ext cx="8458200" cy="1143000"/>
          </a:xfrm>
        </p:spPr>
        <p:txBody>
          <a:bodyPr/>
          <a:lstStyle/>
          <a:p>
            <a:pPr algn="l" eaLnBrk="1" hangingPunct="1"/>
            <a:r>
              <a:rPr lang="en-US" sz="3200" b="1" smtClean="0">
                <a:solidFill>
                  <a:srgbClr val="0070C0"/>
                </a:solidFill>
                <a:ea typeface="ＭＳ Ｐゴシック" pitchFamily="34" charset="-128"/>
              </a:rPr>
              <a:t>Distribution of Frequencies for the 2007 Census of Governments: Employment</a:t>
            </a:r>
          </a:p>
        </p:txBody>
      </p:sp>
      <p:graphicFrame>
        <p:nvGraphicFramePr>
          <p:cNvPr id="30795" name="Group 75"/>
          <p:cNvGraphicFramePr>
            <a:graphicFrameLocks noGrp="1"/>
          </p:cNvGraphicFramePr>
          <p:nvPr>
            <p:ph idx="1"/>
          </p:nvPr>
        </p:nvGraphicFramePr>
        <p:xfrm>
          <a:off x="228600" y="1981200"/>
          <a:ext cx="8610600" cy="3207705"/>
        </p:xfrm>
        <a:graphic>
          <a:graphicData uri="http://schemas.openxmlformats.org/drawingml/2006/table">
            <a:tbl>
              <a:tblPr/>
              <a:tblGrid>
                <a:gridCol w="1847850"/>
                <a:gridCol w="1149350"/>
                <a:gridCol w="1522413"/>
                <a:gridCol w="2022475"/>
                <a:gridCol w="1035050"/>
                <a:gridCol w="1033462"/>
              </a:tblGrid>
              <a:tr h="6318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pitchFamily="34" charset="-128"/>
                        </a:rPr>
                        <a:t>Government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4" charset="-128"/>
                        </a:rPr>
                        <a:t>Total Employees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4" charset="-128"/>
                        </a:rPr>
                        <a:t>Total Payroll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4" charset="-128"/>
                        </a:rPr>
                        <a:t>2008 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4" charset="-128"/>
                        </a:rPr>
                        <a:t>2009  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2"/>
                    </a:solidFill>
                  </a:tcPr>
                </a:tc>
              </a:tr>
              <a:tr h="366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State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5,200,347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$17,788,744,790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r>
              <a:tr h="366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County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3,033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2,928,244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$10,093,125,772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1,436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1,456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FF"/>
                    </a:solidFill>
                  </a:tcPr>
                </a:tc>
              </a:tr>
              <a:tr h="366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Cities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19,492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3,001,417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$11,319,797,633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2,609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3,022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r>
              <a:tr h="3683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Townships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16,519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509,578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$1,398,148,831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1,534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624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8FF"/>
                    </a:solidFill>
                  </a:tcPr>
                </a:tc>
              </a:tr>
              <a:tr h="366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Special Districts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37,381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821,369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$2,651,730,327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3,772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3,204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CDFF"/>
                    </a:solidFill>
                  </a:tcPr>
                </a:tc>
              </a:tr>
              <a:tr h="366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School Districts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E8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13,051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E8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6,925,014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E8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$20,904,942,336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E8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2,054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E8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808080"/>
                          </a:solidFill>
                          <a:effectLst/>
                          <a:latin typeface="Arial" charset="0"/>
                          <a:ea typeface="ＭＳ Ｐゴシック" pitchFamily="34" charset="-128"/>
                        </a:rPr>
                        <a:t>2,108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E8E8FF"/>
                    </a:solidFill>
                  </a:tcPr>
                </a:tc>
              </a:tr>
              <a:tr h="282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4" charset="-128"/>
                        </a:rPr>
                        <a:t>Total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FFFF"/>
                          </a:solidFill>
                          <a:effectLst/>
                          <a:latin typeface="Arial" charset="0"/>
                          <a:ea typeface="ＭＳ Ｐゴシック" pitchFamily="34" charset="-128"/>
                        </a:rPr>
                        <a:t>89,526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4" charset="-128"/>
                        </a:rPr>
                        <a:t>19,385,969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4" charset="-128"/>
                        </a:rPr>
                        <a:t>$64,156,489,693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4" charset="-128"/>
                        </a:rPr>
                        <a:t>11,455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FFFF"/>
                          </a:solidFill>
                          <a:effectLst/>
                          <a:latin typeface="Arial" charset="0"/>
                          <a:ea typeface="ＭＳ Ｐゴシック" pitchFamily="34" charset="-128"/>
                        </a:rPr>
                        <a:t>10,464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bl>
          </a:graphicData>
        </a:graphic>
      </p:graphicFrame>
      <p:sp>
        <p:nvSpPr>
          <p:cNvPr id="37957" name="TextBox 5"/>
          <p:cNvSpPr txBox="1">
            <a:spLocks noChangeArrowheads="1"/>
          </p:cNvSpPr>
          <p:nvPr/>
        </p:nvSpPr>
        <p:spPr bwMode="auto">
          <a:xfrm>
            <a:off x="304800" y="5240338"/>
            <a:ext cx="7010400" cy="246062"/>
          </a:xfrm>
          <a:prstGeom prst="rect">
            <a:avLst/>
          </a:prstGeom>
          <a:noFill/>
          <a:ln w="9525">
            <a:noFill/>
            <a:miter lim="800000"/>
            <a:headEnd/>
            <a:tailEnd/>
          </a:ln>
        </p:spPr>
        <p:txBody>
          <a:bodyPr>
            <a:spAutoFit/>
          </a:bodyPr>
          <a:lstStyle/>
          <a:p>
            <a:r>
              <a:rPr lang="en-US" sz="1000"/>
              <a:t>Source: U.S. Census Bureau, 2007 Census of Governments: Employment</a:t>
            </a:r>
          </a:p>
        </p:txBody>
      </p:sp>
      <p:sp>
        <p:nvSpPr>
          <p:cNvPr id="8" name="Rounded Rectangle 7"/>
          <p:cNvSpPr>
            <a:spLocks noChangeArrowheads="1"/>
          </p:cNvSpPr>
          <p:nvPr/>
        </p:nvSpPr>
        <p:spPr bwMode="auto">
          <a:xfrm>
            <a:off x="228600" y="3733800"/>
            <a:ext cx="8610600" cy="762000"/>
          </a:xfrm>
          <a:prstGeom prst="roundRect">
            <a:avLst>
              <a:gd name="adj" fmla="val 16667"/>
            </a:avLst>
          </a:prstGeom>
          <a:noFill/>
          <a:ln w="12700">
            <a:solidFill>
              <a:srgbClr val="FF0000"/>
            </a:solidFill>
            <a:round/>
            <a:headEnd/>
            <a:tailEnd/>
          </a:ln>
          <a:effectLst>
            <a:outerShdw blurRad="63500" dist="20000" dir="5400000" rotWithShape="0">
              <a:srgbClr val="000000">
                <a:alpha val="37999"/>
              </a:srgbClr>
            </a:outerShdw>
          </a:effectLst>
        </p:spPr>
        <p:txBody>
          <a:bodyPr/>
          <a:lstStyle/>
          <a:p>
            <a:pPr>
              <a:defRPr/>
            </a:pPr>
            <a:endParaRPr lang="en-US">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6"/>
          <p:cNvSpPr>
            <a:spLocks noGrp="1" noChangeArrowheads="1"/>
          </p:cNvSpPr>
          <p:nvPr>
            <p:ph type="sldNum" sz="quarter" idx="10"/>
          </p:nvPr>
        </p:nvSpPr>
        <p:spPr>
          <a:noFill/>
        </p:spPr>
        <p:txBody>
          <a:bodyPr/>
          <a:lstStyle/>
          <a:p>
            <a:fld id="{218553BA-7611-48F2-BF23-522893A071DD}" type="slidenum">
              <a:rPr lang="en-US" smtClean="0"/>
              <a:pPr/>
              <a:t>13</a:t>
            </a:fld>
            <a:endParaRPr lang="en-US" smtClean="0"/>
          </a:p>
        </p:txBody>
      </p:sp>
      <p:sp>
        <p:nvSpPr>
          <p:cNvPr id="38915" name="Title 4"/>
          <p:cNvSpPr>
            <a:spLocks noGrp="1"/>
          </p:cNvSpPr>
          <p:nvPr>
            <p:ph type="title" idx="4294967295"/>
          </p:nvPr>
        </p:nvSpPr>
        <p:spPr/>
        <p:txBody>
          <a:bodyPr/>
          <a:lstStyle/>
          <a:p>
            <a:pPr algn="l"/>
            <a:r>
              <a:rPr lang="en-US" sz="3600" b="1" smtClean="0">
                <a:solidFill>
                  <a:srgbClr val="0070C0"/>
                </a:solidFill>
              </a:rPr>
              <a:t>Characteristics of Special Districts and Townships</a:t>
            </a:r>
          </a:p>
        </p:txBody>
      </p:sp>
      <p:sp>
        <p:nvSpPr>
          <p:cNvPr id="38916" name="Slide Number Placeholder 1"/>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1BA77904-238D-42CD-9D8B-CA9503C5A008}" type="slidenum">
              <a:rPr lang="en-US" sz="1400">
                <a:solidFill>
                  <a:schemeClr val="tx1"/>
                </a:solidFill>
              </a:rPr>
              <a:pPr algn="r"/>
              <a:t>13</a:t>
            </a:fld>
            <a:endParaRPr lang="en-US" sz="1400">
              <a:solidFill>
                <a:schemeClr val="tx1"/>
              </a:solidFill>
            </a:endParaRPr>
          </a:p>
        </p:txBody>
      </p:sp>
      <p:sp>
        <p:nvSpPr>
          <p:cNvPr id="38917" name="TextBox 5"/>
          <p:cNvSpPr txBox="1">
            <a:spLocks noChangeArrowheads="1"/>
          </p:cNvSpPr>
          <p:nvPr/>
        </p:nvSpPr>
        <p:spPr bwMode="auto">
          <a:xfrm>
            <a:off x="685800" y="5334000"/>
            <a:ext cx="3657600" cy="477838"/>
          </a:xfrm>
          <a:prstGeom prst="rect">
            <a:avLst/>
          </a:prstGeom>
          <a:noFill/>
          <a:ln w="9525">
            <a:noFill/>
            <a:miter lim="800000"/>
            <a:headEnd/>
            <a:tailEnd/>
          </a:ln>
        </p:spPr>
        <p:txBody>
          <a:bodyPr>
            <a:spAutoFit/>
          </a:bodyPr>
          <a:lstStyle/>
          <a:p>
            <a:pPr eaLnBrk="0" hangingPunct="0">
              <a:lnSpc>
                <a:spcPts val="3000"/>
              </a:lnSpc>
              <a:spcBef>
                <a:spcPct val="20000"/>
              </a:spcBef>
            </a:pPr>
            <a:r>
              <a:rPr lang="en-US" sz="1200">
                <a:solidFill>
                  <a:schemeClr val="tx1"/>
                </a:solidFill>
              </a:rPr>
              <a:t>Source:  2007 Census of Governments</a:t>
            </a:r>
          </a:p>
        </p:txBody>
      </p:sp>
      <p:pic>
        <p:nvPicPr>
          <p:cNvPr id="38918" name="Picture 7"/>
          <p:cNvPicPr>
            <a:picLocks noChangeAspect="1" noChangeArrowheads="1"/>
          </p:cNvPicPr>
          <p:nvPr/>
        </p:nvPicPr>
        <p:blipFill>
          <a:blip r:embed="rId3" cstate="print"/>
          <a:srcRect/>
          <a:stretch>
            <a:fillRect/>
          </a:stretch>
        </p:blipFill>
        <p:spPr bwMode="auto">
          <a:xfrm>
            <a:off x="685800" y="1704975"/>
            <a:ext cx="7513638" cy="3781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6"/>
          <p:cNvSpPr>
            <a:spLocks noGrp="1" noChangeArrowheads="1"/>
          </p:cNvSpPr>
          <p:nvPr>
            <p:ph type="sldNum" sz="quarter" idx="10"/>
          </p:nvPr>
        </p:nvSpPr>
        <p:spPr>
          <a:noFill/>
        </p:spPr>
        <p:txBody>
          <a:bodyPr/>
          <a:lstStyle/>
          <a:p>
            <a:fld id="{F1A7EF2A-B388-4BDF-9DD8-CE6720D5E974}" type="slidenum">
              <a:rPr lang="en-US" smtClean="0"/>
              <a:pPr/>
              <a:t>14</a:t>
            </a:fld>
            <a:endParaRPr lang="en-US" smtClean="0"/>
          </a:p>
        </p:txBody>
      </p:sp>
      <p:sp>
        <p:nvSpPr>
          <p:cNvPr id="39939" name="Title 1"/>
          <p:cNvSpPr>
            <a:spLocks noGrp="1"/>
          </p:cNvSpPr>
          <p:nvPr>
            <p:ph type="title"/>
          </p:nvPr>
        </p:nvSpPr>
        <p:spPr>
          <a:xfrm>
            <a:off x="685800" y="457200"/>
            <a:ext cx="7772400" cy="838200"/>
          </a:xfrm>
        </p:spPr>
        <p:txBody>
          <a:bodyPr/>
          <a:lstStyle/>
          <a:p>
            <a:pPr algn="l"/>
            <a:r>
              <a:rPr lang="en-US" sz="3200" b="1" smtClean="0">
                <a:solidFill>
                  <a:srgbClr val="0070C0"/>
                </a:solidFill>
              </a:rPr>
              <a:t>What is Cut-off Sampling?</a:t>
            </a:r>
          </a:p>
        </p:txBody>
      </p:sp>
      <p:sp>
        <p:nvSpPr>
          <p:cNvPr id="39940" name="Content Placeholder 2"/>
          <p:cNvSpPr>
            <a:spLocks noGrp="1"/>
          </p:cNvSpPr>
          <p:nvPr>
            <p:ph idx="1"/>
          </p:nvPr>
        </p:nvSpPr>
        <p:spPr>
          <a:xfrm>
            <a:off x="609600" y="1524000"/>
            <a:ext cx="7772400" cy="4419600"/>
          </a:xfrm>
        </p:spPr>
        <p:txBody>
          <a:bodyPr/>
          <a:lstStyle/>
          <a:p>
            <a:r>
              <a:rPr lang="en-US" sz="2400" smtClean="0"/>
              <a:t>Deliberate exclusion of part of the target population from sample selection (Sarndal, 2003)</a:t>
            </a:r>
          </a:p>
          <a:p>
            <a:endParaRPr lang="en-US" sz="2400" smtClean="0"/>
          </a:p>
          <a:p>
            <a:r>
              <a:rPr lang="en-US" sz="2400" smtClean="0"/>
              <a:t>Technique is used for highly skewed establishment surveys</a:t>
            </a:r>
          </a:p>
          <a:p>
            <a:endParaRPr lang="en-US" sz="2400" smtClean="0"/>
          </a:p>
          <a:p>
            <a:r>
              <a:rPr lang="en-US" sz="2400" smtClean="0"/>
              <a:t>Technique is often used by federal statistical agencies when contribution of the excluded units to the total is small or if the inclusion of these units in the sample involves high costs</a:t>
            </a:r>
          </a:p>
        </p:txBody>
      </p:sp>
      <p:sp>
        <p:nvSpPr>
          <p:cNvPr id="39941"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28DD782E-54BF-4ED7-8A3B-B525E936AB3E}" type="slidenum">
              <a:rPr lang="en-US" sz="1400">
                <a:solidFill>
                  <a:schemeClr val="tx1"/>
                </a:solidFill>
              </a:rPr>
              <a:pPr algn="r"/>
              <a:t>14</a:t>
            </a:fld>
            <a:endParaRPr lang="en-US" sz="140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6"/>
          <p:cNvSpPr>
            <a:spLocks noGrp="1" noChangeArrowheads="1"/>
          </p:cNvSpPr>
          <p:nvPr>
            <p:ph type="sldNum" sz="quarter" idx="10"/>
          </p:nvPr>
        </p:nvSpPr>
        <p:spPr>
          <a:noFill/>
        </p:spPr>
        <p:txBody>
          <a:bodyPr/>
          <a:lstStyle/>
          <a:p>
            <a:fld id="{D8EE3783-8255-4FF7-AC59-1E506E45B3F7}" type="slidenum">
              <a:rPr lang="en-US" smtClean="0"/>
              <a:pPr/>
              <a:t>15</a:t>
            </a:fld>
            <a:endParaRPr lang="en-US" smtClean="0"/>
          </a:p>
        </p:txBody>
      </p:sp>
      <p:sp>
        <p:nvSpPr>
          <p:cNvPr id="40963" name="Rectangle 2"/>
          <p:cNvSpPr>
            <a:spLocks noGrp="1" noChangeArrowheads="1"/>
          </p:cNvSpPr>
          <p:nvPr>
            <p:ph type="title"/>
          </p:nvPr>
        </p:nvSpPr>
        <p:spPr>
          <a:xfrm>
            <a:off x="685800" y="609600"/>
            <a:ext cx="7772400" cy="838200"/>
          </a:xfrm>
        </p:spPr>
        <p:txBody>
          <a:bodyPr/>
          <a:lstStyle/>
          <a:p>
            <a:pPr algn="l"/>
            <a:r>
              <a:rPr lang="en-US" sz="3200" b="1" smtClean="0">
                <a:solidFill>
                  <a:srgbClr val="0070C0"/>
                </a:solidFill>
              </a:rPr>
              <a:t>Why do we use Cut-off Sampling?</a:t>
            </a:r>
          </a:p>
        </p:txBody>
      </p:sp>
      <p:sp>
        <p:nvSpPr>
          <p:cNvPr id="40964" name="Rectangle 3"/>
          <p:cNvSpPr>
            <a:spLocks noGrp="1" noChangeArrowheads="1"/>
          </p:cNvSpPr>
          <p:nvPr>
            <p:ph type="body" idx="1"/>
          </p:nvPr>
        </p:nvSpPr>
        <p:spPr>
          <a:xfrm>
            <a:off x="685800" y="1600200"/>
            <a:ext cx="7772400" cy="4267200"/>
          </a:xfrm>
        </p:spPr>
        <p:txBody>
          <a:bodyPr/>
          <a:lstStyle/>
          <a:p>
            <a:r>
              <a:rPr lang="en-US" sz="3200" smtClean="0"/>
              <a:t>Save resources</a:t>
            </a:r>
          </a:p>
          <a:p>
            <a:endParaRPr lang="en-US" sz="3200" smtClean="0"/>
          </a:p>
          <a:p>
            <a:r>
              <a:rPr lang="en-US" sz="3200" smtClean="0"/>
              <a:t>Reduce respondent burden</a:t>
            </a:r>
          </a:p>
          <a:p>
            <a:endParaRPr lang="en-US" sz="3200" smtClean="0"/>
          </a:p>
          <a:p>
            <a:r>
              <a:rPr lang="en-US" sz="3200" smtClean="0"/>
              <a:t>Improve data quality</a:t>
            </a:r>
          </a:p>
          <a:p>
            <a:endParaRPr lang="en-US" sz="3200" smtClean="0"/>
          </a:p>
          <a:p>
            <a:r>
              <a:rPr lang="en-US" sz="3200" smtClean="0"/>
              <a:t>Increase efficiency</a:t>
            </a:r>
          </a:p>
          <a:p>
            <a:pPr eaLnBrk="1" hangingPunct="1">
              <a:lnSpc>
                <a:spcPct val="100000"/>
              </a:lnSpc>
              <a:spcBef>
                <a:spcPct val="0"/>
              </a:spcBef>
              <a:buFontTx/>
              <a:buNone/>
            </a:pPr>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ctrTitle"/>
          </p:nvPr>
        </p:nvSpPr>
        <p:spPr>
          <a:xfrm>
            <a:off x="685800" y="304800"/>
            <a:ext cx="7772400" cy="914400"/>
          </a:xfrm>
        </p:spPr>
        <p:txBody>
          <a:bodyPr/>
          <a:lstStyle/>
          <a:p>
            <a:pPr algn="l"/>
            <a:r>
              <a:rPr lang="en-US" sz="3200" b="1" smtClean="0">
                <a:solidFill>
                  <a:srgbClr val="0070C0"/>
                </a:solidFill>
              </a:rPr>
              <a:t>When do we use Cut-off Sampling?</a:t>
            </a:r>
          </a:p>
        </p:txBody>
      </p:sp>
      <p:sp>
        <p:nvSpPr>
          <p:cNvPr id="41987" name="Subtitle 2"/>
          <p:cNvSpPr>
            <a:spLocks noGrp="1"/>
          </p:cNvSpPr>
          <p:nvPr>
            <p:ph type="subTitle" idx="1"/>
          </p:nvPr>
        </p:nvSpPr>
        <p:spPr>
          <a:xfrm>
            <a:off x="838200" y="1219200"/>
            <a:ext cx="7772400" cy="4419600"/>
          </a:xfrm>
        </p:spPr>
        <p:txBody>
          <a:bodyPr/>
          <a:lstStyle/>
          <a:p>
            <a:pPr algn="l">
              <a:buFontTx/>
              <a:buChar char="•"/>
            </a:pPr>
            <a:endParaRPr lang="en-US" smtClean="0"/>
          </a:p>
          <a:p>
            <a:pPr algn="l">
              <a:buFontTx/>
              <a:buChar char="•"/>
            </a:pPr>
            <a:r>
              <a:rPr lang="en-US" smtClean="0"/>
              <a:t>Data are collected frequently with limited resources</a:t>
            </a:r>
          </a:p>
          <a:p>
            <a:pPr algn="l">
              <a:buFontTx/>
              <a:buChar char="•"/>
            </a:pPr>
            <a:endParaRPr lang="en-US" smtClean="0"/>
          </a:p>
          <a:p>
            <a:pPr algn="l">
              <a:buFontTx/>
              <a:buChar char="•"/>
            </a:pPr>
            <a:r>
              <a:rPr lang="en-US" smtClean="0"/>
              <a:t>Resources prevent the sampler from taking a large sample</a:t>
            </a:r>
          </a:p>
          <a:p>
            <a:pPr algn="l">
              <a:buFontTx/>
              <a:buChar char="•"/>
            </a:pPr>
            <a:endParaRPr lang="en-US" smtClean="0"/>
          </a:p>
          <a:p>
            <a:pPr algn="l">
              <a:buFontTx/>
              <a:buChar char="•"/>
            </a:pPr>
            <a:r>
              <a:rPr lang="en-US" smtClean="0"/>
              <a:t>Good regressor data are available</a:t>
            </a:r>
          </a:p>
        </p:txBody>
      </p:sp>
      <p:sp>
        <p:nvSpPr>
          <p:cNvPr id="41988" name="Slide Number Placeholder 3"/>
          <p:cNvSpPr>
            <a:spLocks noGrp="1"/>
          </p:cNvSpPr>
          <p:nvPr>
            <p:ph type="sldNum" sz="quarter" idx="10"/>
          </p:nvPr>
        </p:nvSpPr>
        <p:spPr>
          <a:noFill/>
        </p:spPr>
        <p:txBody>
          <a:bodyPr/>
          <a:lstStyle/>
          <a:p>
            <a:fld id="{D691D4F1-2207-41A5-BB8C-61D41979D73F}" type="slidenum">
              <a:rPr lang="en-US" smtClean="0"/>
              <a:pPr/>
              <a:t>16</a:t>
            </a:fld>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685800" y="304800"/>
            <a:ext cx="7772400" cy="1447800"/>
          </a:xfrm>
        </p:spPr>
        <p:txBody>
          <a:bodyPr/>
          <a:lstStyle/>
          <a:p>
            <a:pPr algn="l"/>
            <a:r>
              <a:rPr lang="en-US" sz="3600" b="1" smtClean="0">
                <a:solidFill>
                  <a:srgbClr val="0070C0"/>
                </a:solidFill>
              </a:rPr>
              <a:t>Estimation for Cut-off Sampling</a:t>
            </a:r>
          </a:p>
        </p:txBody>
      </p:sp>
      <p:sp>
        <p:nvSpPr>
          <p:cNvPr id="43011" name="Content Placeholder 2"/>
          <p:cNvSpPr>
            <a:spLocks noGrp="1"/>
          </p:cNvSpPr>
          <p:nvPr>
            <p:ph sz="half" idx="1"/>
          </p:nvPr>
        </p:nvSpPr>
        <p:spPr>
          <a:xfrm>
            <a:off x="685800" y="1981200"/>
            <a:ext cx="2819400" cy="4114800"/>
          </a:xfrm>
        </p:spPr>
        <p:txBody>
          <a:bodyPr/>
          <a:lstStyle/>
          <a:p>
            <a:r>
              <a:rPr lang="en-US" smtClean="0"/>
              <a:t>Model-based approach – modeling the excluded elements (Knaub, 2007)</a:t>
            </a:r>
          </a:p>
        </p:txBody>
      </p:sp>
      <p:sp>
        <p:nvSpPr>
          <p:cNvPr id="43012" name="Slide Number Placeholder 4"/>
          <p:cNvSpPr>
            <a:spLocks noGrp="1"/>
          </p:cNvSpPr>
          <p:nvPr>
            <p:ph type="sldNum" sz="quarter" idx="10"/>
          </p:nvPr>
        </p:nvSpPr>
        <p:spPr>
          <a:noFill/>
        </p:spPr>
        <p:txBody>
          <a:bodyPr/>
          <a:lstStyle/>
          <a:p>
            <a:fld id="{ED0D1146-0DCC-46EB-9EBC-8C4AE580B1FE}" type="slidenum">
              <a:rPr lang="en-US" smtClean="0"/>
              <a:pPr/>
              <a:t>17</a:t>
            </a:fld>
            <a:endParaRPr lang="en-US" smtClean="0"/>
          </a:p>
        </p:txBody>
      </p:sp>
      <p:pic>
        <p:nvPicPr>
          <p:cNvPr id="43013" name="Picture 4"/>
          <p:cNvPicPr>
            <a:picLocks noGrp="1" noChangeAspect="1" noChangeArrowheads="1"/>
          </p:cNvPicPr>
          <p:nvPr>
            <p:ph sz="half" idx="2"/>
          </p:nvPr>
        </p:nvPicPr>
        <p:blipFill>
          <a:blip r:embed="rId3" cstate="print"/>
          <a:srcRect/>
          <a:stretch>
            <a:fillRect/>
          </a:stretch>
        </p:blipFill>
        <p:spPr>
          <a:xfrm>
            <a:off x="3505200" y="1219200"/>
            <a:ext cx="5410200" cy="5334000"/>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a:spLocks noGrp="1" noChangeArrowheads="1"/>
          </p:cNvSpPr>
          <p:nvPr>
            <p:ph type="sldNum" sz="quarter" idx="10"/>
          </p:nvPr>
        </p:nvSpPr>
        <p:spPr>
          <a:noFill/>
        </p:spPr>
        <p:txBody>
          <a:bodyPr/>
          <a:lstStyle/>
          <a:p>
            <a:fld id="{EF09AEAB-B707-4A22-8136-883C163457CE}" type="slidenum">
              <a:rPr lang="en-US" smtClean="0"/>
              <a:pPr/>
              <a:t>18</a:t>
            </a:fld>
            <a:endParaRPr lang="en-US" smtClean="0"/>
          </a:p>
        </p:txBody>
      </p:sp>
      <p:sp>
        <p:nvSpPr>
          <p:cNvPr id="44035" name="Rectangle 2"/>
          <p:cNvSpPr>
            <a:spLocks noGrp="1" noChangeArrowheads="1"/>
          </p:cNvSpPr>
          <p:nvPr>
            <p:ph type="title"/>
          </p:nvPr>
        </p:nvSpPr>
        <p:spPr>
          <a:xfrm>
            <a:off x="685800" y="609600"/>
            <a:ext cx="7772400" cy="838200"/>
          </a:xfrm>
        </p:spPr>
        <p:txBody>
          <a:bodyPr/>
          <a:lstStyle/>
          <a:p>
            <a:pPr algn="l"/>
            <a:r>
              <a:rPr lang="en-US" sz="3200" b="1" smtClean="0">
                <a:solidFill>
                  <a:srgbClr val="0070C0"/>
                </a:solidFill>
              </a:rPr>
              <a:t>How do we Select the Cut-off Point?</a:t>
            </a:r>
          </a:p>
        </p:txBody>
      </p:sp>
      <p:sp>
        <p:nvSpPr>
          <p:cNvPr id="44036" name="Rectangle 3"/>
          <p:cNvSpPr>
            <a:spLocks noGrp="1" noChangeArrowheads="1"/>
          </p:cNvSpPr>
          <p:nvPr>
            <p:ph type="body" idx="1"/>
          </p:nvPr>
        </p:nvSpPr>
        <p:spPr>
          <a:xfrm>
            <a:off x="533400" y="1676400"/>
            <a:ext cx="7391400" cy="4114800"/>
          </a:xfrm>
        </p:spPr>
        <p:txBody>
          <a:bodyPr/>
          <a:lstStyle/>
          <a:p>
            <a:pPr eaLnBrk="1" hangingPunct="1">
              <a:lnSpc>
                <a:spcPct val="100000"/>
              </a:lnSpc>
              <a:spcBef>
                <a:spcPct val="0"/>
              </a:spcBef>
            </a:pPr>
            <a:r>
              <a:rPr lang="en-US" sz="2400" smtClean="0"/>
              <a:t>90 percent coverage of attributes </a:t>
            </a:r>
          </a:p>
          <a:p>
            <a:pPr eaLnBrk="1" hangingPunct="1">
              <a:lnSpc>
                <a:spcPct val="100000"/>
              </a:lnSpc>
              <a:spcBef>
                <a:spcPct val="0"/>
              </a:spcBef>
            </a:pPr>
            <a:endParaRPr lang="en-US" sz="2400" smtClean="0"/>
          </a:p>
          <a:p>
            <a:pPr eaLnBrk="1" hangingPunct="1">
              <a:lnSpc>
                <a:spcPct val="100000"/>
              </a:lnSpc>
              <a:spcBef>
                <a:spcPct val="0"/>
              </a:spcBef>
            </a:pPr>
            <a:r>
              <a:rPr lang="en-US" sz="2400" smtClean="0"/>
              <a:t>Cumulative Square Root of Frequency (CSRF) method (Dalenius and Hodges, 1957)</a:t>
            </a:r>
          </a:p>
          <a:p>
            <a:pPr eaLnBrk="1" hangingPunct="1">
              <a:lnSpc>
                <a:spcPct val="100000"/>
              </a:lnSpc>
              <a:spcBef>
                <a:spcPct val="0"/>
              </a:spcBef>
            </a:pPr>
            <a:endParaRPr lang="en-US" sz="2400" smtClean="0"/>
          </a:p>
          <a:p>
            <a:pPr eaLnBrk="1" hangingPunct="1">
              <a:lnSpc>
                <a:spcPct val="100000"/>
              </a:lnSpc>
              <a:spcBef>
                <a:spcPct val="0"/>
              </a:spcBef>
            </a:pPr>
            <a:r>
              <a:rPr lang="en-US" sz="2400" smtClean="0"/>
              <a:t>Modified Geometric method (Gunning and Horgan, 2004) </a:t>
            </a:r>
          </a:p>
          <a:p>
            <a:pPr eaLnBrk="1" hangingPunct="1">
              <a:lnSpc>
                <a:spcPct val="100000"/>
              </a:lnSpc>
              <a:spcBef>
                <a:spcPct val="0"/>
              </a:spcBef>
            </a:pPr>
            <a:endParaRPr lang="en-US" sz="2400" smtClean="0"/>
          </a:p>
          <a:p>
            <a:pPr eaLnBrk="1" hangingPunct="1">
              <a:lnSpc>
                <a:spcPct val="100000"/>
              </a:lnSpc>
              <a:spcBef>
                <a:spcPct val="0"/>
              </a:spcBef>
            </a:pPr>
            <a:r>
              <a:rPr lang="en-US" sz="2400" smtClean="0"/>
              <a:t>Turning points determined by means of a genetic algorithm (Barth and Cheng, 2010)</a:t>
            </a:r>
          </a:p>
          <a:p>
            <a:pPr eaLnBrk="1" hangingPunct="1">
              <a:lnSpc>
                <a:spcPct val="100000"/>
              </a:lnSpc>
              <a:spcBef>
                <a:spcPct val="0"/>
              </a:spcBef>
              <a:buFontTx/>
              <a:buNone/>
            </a:pPr>
            <a:endParaRPr lang="en-US" sz="32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a:spLocks noGrp="1" noChangeArrowheads="1"/>
          </p:cNvSpPr>
          <p:nvPr>
            <p:ph type="sldNum" sz="quarter" idx="10"/>
          </p:nvPr>
        </p:nvSpPr>
        <p:spPr>
          <a:noFill/>
        </p:spPr>
        <p:txBody>
          <a:bodyPr/>
          <a:lstStyle/>
          <a:p>
            <a:fld id="{54AB6CC2-9710-4393-A607-50CD39CDAF5E}" type="slidenum">
              <a:rPr lang="en-US" smtClean="0"/>
              <a:pPr/>
              <a:t>19</a:t>
            </a:fld>
            <a:endParaRPr lang="en-US" smtClean="0"/>
          </a:p>
        </p:txBody>
      </p:sp>
      <p:sp>
        <p:nvSpPr>
          <p:cNvPr id="45059" name="Title 1"/>
          <p:cNvSpPr>
            <a:spLocks noGrp="1"/>
          </p:cNvSpPr>
          <p:nvPr>
            <p:ph type="title"/>
          </p:nvPr>
        </p:nvSpPr>
        <p:spPr>
          <a:xfrm>
            <a:off x="685800" y="838200"/>
            <a:ext cx="7543800" cy="838200"/>
          </a:xfrm>
        </p:spPr>
        <p:txBody>
          <a:bodyPr/>
          <a:lstStyle/>
          <a:p>
            <a:pPr algn="l" eaLnBrk="1" hangingPunct="1"/>
            <a:r>
              <a:rPr lang="en-US" sz="3600" b="1" smtClean="0">
                <a:solidFill>
                  <a:srgbClr val="0070C0"/>
                </a:solidFill>
              </a:rPr>
              <a:t>Modified Cut-off Sampling</a:t>
            </a:r>
          </a:p>
        </p:txBody>
      </p:sp>
      <p:sp>
        <p:nvSpPr>
          <p:cNvPr id="45060" name="Content Placeholder 2"/>
          <p:cNvSpPr>
            <a:spLocks noGrp="1"/>
          </p:cNvSpPr>
          <p:nvPr>
            <p:ph idx="1"/>
          </p:nvPr>
        </p:nvSpPr>
        <p:spPr>
          <a:xfrm>
            <a:off x="609600" y="1981200"/>
            <a:ext cx="6934200" cy="3581400"/>
          </a:xfrm>
        </p:spPr>
        <p:txBody>
          <a:bodyPr/>
          <a:lstStyle/>
          <a:p>
            <a:pPr eaLnBrk="1" hangingPunct="1">
              <a:lnSpc>
                <a:spcPct val="100000"/>
              </a:lnSpc>
              <a:spcBef>
                <a:spcPct val="0"/>
              </a:spcBef>
              <a:buFontTx/>
              <a:buNone/>
            </a:pPr>
            <a:r>
              <a:rPr lang="en-US" sz="2400" smtClean="0"/>
              <a:t>Major Concern: </a:t>
            </a:r>
          </a:p>
          <a:p>
            <a:pPr eaLnBrk="1" hangingPunct="1">
              <a:lnSpc>
                <a:spcPct val="100000"/>
              </a:lnSpc>
              <a:spcBef>
                <a:spcPct val="0"/>
              </a:spcBef>
              <a:buFontTx/>
              <a:buNone/>
            </a:pPr>
            <a:r>
              <a:rPr lang="en-US" sz="2400" smtClean="0"/>
              <a:t>Model may not fit well for the unobserved data</a:t>
            </a:r>
          </a:p>
          <a:p>
            <a:pPr eaLnBrk="1" hangingPunct="1">
              <a:lnSpc>
                <a:spcPct val="100000"/>
              </a:lnSpc>
              <a:spcBef>
                <a:spcPct val="0"/>
              </a:spcBef>
              <a:buFontTx/>
              <a:buNone/>
            </a:pPr>
            <a:endParaRPr lang="en-US" sz="2400" smtClean="0"/>
          </a:p>
          <a:p>
            <a:pPr eaLnBrk="1" hangingPunct="1">
              <a:lnSpc>
                <a:spcPct val="100000"/>
              </a:lnSpc>
              <a:spcBef>
                <a:spcPct val="0"/>
              </a:spcBef>
              <a:buFontTx/>
              <a:buNone/>
            </a:pPr>
            <a:r>
              <a:rPr lang="en-US" sz="2400" smtClean="0"/>
              <a:t>Proposal: </a:t>
            </a:r>
          </a:p>
          <a:p>
            <a:r>
              <a:rPr lang="en-US" sz="2400" smtClean="0"/>
              <a:t>Second sample taken from among those excluded by the cutoff</a:t>
            </a:r>
          </a:p>
          <a:p>
            <a:r>
              <a:rPr lang="en-US" sz="2400" smtClean="0"/>
              <a:t>Alternative sample method based on current stratified probability proportional to size sample design</a:t>
            </a:r>
          </a:p>
        </p:txBody>
      </p:sp>
      <p:sp>
        <p:nvSpPr>
          <p:cNvPr id="45061" name="Slide Number Placeholder 4"/>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C889BC52-17EE-40EF-A6FA-C72BFA6918B0}" type="slidenum">
              <a:rPr lang="en-US" sz="1400">
                <a:solidFill>
                  <a:schemeClr val="tx1"/>
                </a:solidFill>
              </a:rPr>
              <a:pPr algn="r"/>
              <a:t>19</a:t>
            </a:fld>
            <a:endParaRPr lang="en-US" sz="140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85800" y="228600"/>
            <a:ext cx="7772400" cy="1143000"/>
          </a:xfrm>
        </p:spPr>
        <p:txBody>
          <a:bodyPr/>
          <a:lstStyle/>
          <a:p>
            <a:pPr algn="l"/>
            <a:r>
              <a:rPr lang="en-US" b="1" smtClean="0">
                <a:solidFill>
                  <a:srgbClr val="0070C0"/>
                </a:solidFill>
              </a:rPr>
              <a:t>Governments Division</a:t>
            </a:r>
            <a:r>
              <a:rPr lang="en-US" smtClean="0"/>
              <a:t> </a:t>
            </a:r>
            <a:br>
              <a:rPr lang="en-US" smtClean="0"/>
            </a:br>
            <a:r>
              <a:rPr lang="en-US" sz="3600" smtClean="0">
                <a:solidFill>
                  <a:srgbClr val="0070C0"/>
                </a:solidFill>
              </a:rPr>
              <a:t>Statistical Research &amp; Methodology</a:t>
            </a:r>
          </a:p>
        </p:txBody>
      </p:sp>
      <p:graphicFrame>
        <p:nvGraphicFramePr>
          <p:cNvPr id="5" name="Content Placeholder 4"/>
          <p:cNvGraphicFramePr>
            <a:graphicFrameLocks noGrp="1"/>
          </p:cNvGraphicFramePr>
          <p:nvPr>
            <p:ph idx="1"/>
          </p:nvPr>
        </p:nvGraphicFramePr>
        <p:xfrm>
          <a:off x="685800" y="1447800"/>
          <a:ext cx="77724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7652" name="Slide Number Placeholder 3"/>
          <p:cNvSpPr>
            <a:spLocks noGrp="1"/>
          </p:cNvSpPr>
          <p:nvPr>
            <p:ph type="sldNum" sz="quarter" idx="10"/>
          </p:nvPr>
        </p:nvSpPr>
        <p:spPr>
          <a:noFill/>
        </p:spPr>
        <p:txBody>
          <a:bodyPr/>
          <a:lstStyle/>
          <a:p>
            <a:fld id="{D1F6B829-9B83-4424-AE7D-835AE784981F}"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a:spLocks noGrp="1" noChangeArrowheads="1"/>
          </p:cNvSpPr>
          <p:nvPr>
            <p:ph type="sldNum" sz="quarter" idx="10"/>
          </p:nvPr>
        </p:nvSpPr>
        <p:spPr>
          <a:noFill/>
        </p:spPr>
        <p:txBody>
          <a:bodyPr/>
          <a:lstStyle/>
          <a:p>
            <a:fld id="{EAF82496-1845-4ED4-949E-3F9DE56F755A}" type="slidenum">
              <a:rPr lang="en-US" smtClean="0"/>
              <a:pPr/>
              <a:t>20</a:t>
            </a:fld>
            <a:endParaRPr lang="en-US" smtClean="0"/>
          </a:p>
        </p:txBody>
      </p:sp>
      <p:sp>
        <p:nvSpPr>
          <p:cNvPr id="46083"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endParaRPr lang="en-US" sz="1400"/>
          </a:p>
        </p:txBody>
      </p:sp>
      <p:sp>
        <p:nvSpPr>
          <p:cNvPr id="46084" name="Slide Number Placeholder 6"/>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C5A13554-0855-49CF-A40A-630AE12AF02B}" type="slidenum">
              <a:rPr lang="en-US" sz="1400">
                <a:solidFill>
                  <a:schemeClr val="tx1"/>
                </a:solidFill>
              </a:rPr>
              <a:pPr algn="r"/>
              <a:t>20</a:t>
            </a:fld>
            <a:endParaRPr lang="en-US" sz="1400">
              <a:solidFill>
                <a:schemeClr val="tx1"/>
              </a:solidFill>
            </a:endParaRPr>
          </a:p>
        </p:txBody>
      </p:sp>
      <p:pic>
        <p:nvPicPr>
          <p:cNvPr id="46085" name="Picture 7"/>
          <p:cNvPicPr>
            <a:picLocks noGrp="1" noChangeAspect="1" noChangeArrowheads="1"/>
          </p:cNvPicPr>
          <p:nvPr>
            <p:ph idx="1"/>
          </p:nvPr>
        </p:nvPicPr>
        <p:blipFill>
          <a:blip r:embed="rId3" cstate="print"/>
          <a:srcRect/>
          <a:stretch>
            <a:fillRect/>
          </a:stretch>
        </p:blipFill>
        <p:spPr>
          <a:xfrm>
            <a:off x="685800" y="95250"/>
            <a:ext cx="7620000" cy="6076950"/>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6"/>
          <p:cNvSpPr>
            <a:spLocks noGrp="1" noChangeArrowheads="1"/>
          </p:cNvSpPr>
          <p:nvPr>
            <p:ph type="sldNum" sz="quarter" idx="10"/>
          </p:nvPr>
        </p:nvSpPr>
        <p:spPr>
          <a:noFill/>
        </p:spPr>
        <p:txBody>
          <a:bodyPr/>
          <a:lstStyle/>
          <a:p>
            <a:fld id="{64984864-1EB3-45DB-B9CA-3E98F461B9DA}" type="slidenum">
              <a:rPr lang="en-US" smtClean="0"/>
              <a:pPr/>
              <a:t>21</a:t>
            </a:fld>
            <a:endParaRPr lang="en-US" smtClean="0"/>
          </a:p>
        </p:txBody>
      </p:sp>
      <p:sp>
        <p:nvSpPr>
          <p:cNvPr id="47107" name="Rectangle 2"/>
          <p:cNvSpPr>
            <a:spLocks noGrp="1" noChangeArrowheads="1"/>
          </p:cNvSpPr>
          <p:nvPr>
            <p:ph type="title"/>
          </p:nvPr>
        </p:nvSpPr>
        <p:spPr>
          <a:xfrm>
            <a:off x="457200" y="609600"/>
            <a:ext cx="8077200" cy="1143000"/>
          </a:xfrm>
        </p:spPr>
        <p:txBody>
          <a:bodyPr/>
          <a:lstStyle/>
          <a:p>
            <a:pPr algn="l" eaLnBrk="1" hangingPunct="1"/>
            <a:r>
              <a:rPr lang="en-US" sz="3600" b="1" smtClean="0">
                <a:solidFill>
                  <a:srgbClr val="0070C0"/>
                </a:solidFill>
              </a:rPr>
              <a:t>Key Variables for Employment Survey</a:t>
            </a:r>
          </a:p>
        </p:txBody>
      </p:sp>
      <p:sp>
        <p:nvSpPr>
          <p:cNvPr id="47108" name="Rectangle 3"/>
          <p:cNvSpPr>
            <a:spLocks noGrp="1" noChangeArrowheads="1"/>
          </p:cNvSpPr>
          <p:nvPr>
            <p:ph type="body" idx="1"/>
          </p:nvPr>
        </p:nvSpPr>
        <p:spPr/>
        <p:txBody>
          <a:bodyPr/>
          <a:lstStyle/>
          <a:p>
            <a:pPr eaLnBrk="1" hangingPunct="1"/>
            <a:r>
              <a:rPr lang="en-US" smtClean="0"/>
              <a:t>The size variable used in PPS sampling is </a:t>
            </a:r>
          </a:p>
          <a:p>
            <a:pPr eaLnBrk="1" hangingPunct="1">
              <a:buFontTx/>
              <a:buNone/>
            </a:pPr>
            <a:r>
              <a:rPr lang="en-US" smtClean="0"/>
              <a:t>	Z=TOTAL PAY from the 2007 Census</a:t>
            </a:r>
          </a:p>
          <a:p>
            <a:pPr eaLnBrk="1" hangingPunct="1"/>
            <a:r>
              <a:rPr lang="en-US" smtClean="0"/>
              <a:t>The survey response attributes Y: </a:t>
            </a:r>
          </a:p>
          <a:p>
            <a:pPr lvl="1" eaLnBrk="1" hangingPunct="1"/>
            <a:r>
              <a:rPr lang="en-US" smtClean="0"/>
              <a:t>Full-time Employment </a:t>
            </a:r>
          </a:p>
          <a:p>
            <a:pPr lvl="1" eaLnBrk="1" hangingPunct="1"/>
            <a:r>
              <a:rPr lang="en-US" smtClean="0"/>
              <a:t>Full-time Pay </a:t>
            </a:r>
          </a:p>
          <a:p>
            <a:pPr lvl="1" eaLnBrk="1" hangingPunct="1"/>
            <a:r>
              <a:rPr lang="en-US" smtClean="0"/>
              <a:t>Part-Time Employment </a:t>
            </a:r>
          </a:p>
          <a:p>
            <a:pPr lvl="1" eaLnBrk="1" hangingPunct="1"/>
            <a:r>
              <a:rPr lang="en-US" smtClean="0"/>
              <a:t>Part-Time Pay</a:t>
            </a:r>
          </a:p>
          <a:p>
            <a:pPr eaLnBrk="1" hangingPunct="1"/>
            <a:r>
              <a:rPr lang="en-US" smtClean="0"/>
              <a:t>The regression predictor X is the same variable as Y from the 2007 Census</a:t>
            </a:r>
          </a:p>
        </p:txBody>
      </p:sp>
      <p:sp>
        <p:nvSpPr>
          <p:cNvPr id="47109" name="Slide Number Placeholder 4"/>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6A970B33-A1F8-4AB9-A524-294E6477AFB1}" type="slidenum">
              <a:rPr lang="en-US" sz="1400">
                <a:solidFill>
                  <a:schemeClr val="tx1"/>
                </a:solidFill>
              </a:rPr>
              <a:pPr algn="r"/>
              <a:t>21</a:t>
            </a:fld>
            <a:endParaRPr lang="en-US" sz="140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6"/>
          <p:cNvSpPr>
            <a:spLocks noGrp="1" noChangeArrowheads="1"/>
          </p:cNvSpPr>
          <p:nvPr>
            <p:ph type="sldNum" sz="quarter" idx="10"/>
          </p:nvPr>
        </p:nvSpPr>
        <p:spPr>
          <a:noFill/>
        </p:spPr>
        <p:txBody>
          <a:bodyPr/>
          <a:lstStyle/>
          <a:p>
            <a:fld id="{2DBC8649-E2CF-4671-82E8-F6BBA3158D46}" type="slidenum">
              <a:rPr lang="en-US" smtClean="0"/>
              <a:pPr/>
              <a:t>22</a:t>
            </a:fld>
            <a:endParaRPr lang="en-US" smtClean="0"/>
          </a:p>
        </p:txBody>
      </p:sp>
      <p:sp>
        <p:nvSpPr>
          <p:cNvPr id="48131" name="Title 1"/>
          <p:cNvSpPr>
            <a:spLocks noGrp="1"/>
          </p:cNvSpPr>
          <p:nvPr>
            <p:ph type="title"/>
          </p:nvPr>
        </p:nvSpPr>
        <p:spPr>
          <a:xfrm>
            <a:off x="457200" y="838200"/>
            <a:ext cx="7772400" cy="838200"/>
          </a:xfrm>
        </p:spPr>
        <p:txBody>
          <a:bodyPr/>
          <a:lstStyle/>
          <a:p>
            <a:pPr algn="l" eaLnBrk="1" hangingPunct="1"/>
            <a:r>
              <a:rPr lang="en-US" sz="3600" b="1" smtClean="0">
                <a:solidFill>
                  <a:srgbClr val="0070C0"/>
                </a:solidFill>
              </a:rPr>
              <a:t>Modified Cut-off Sample Design</a:t>
            </a:r>
          </a:p>
        </p:txBody>
      </p:sp>
      <p:sp>
        <p:nvSpPr>
          <p:cNvPr id="48132" name="Content Placeholder 2"/>
          <p:cNvSpPr>
            <a:spLocks noGrp="1"/>
          </p:cNvSpPr>
          <p:nvPr>
            <p:ph idx="1"/>
          </p:nvPr>
        </p:nvSpPr>
        <p:spPr>
          <a:xfrm>
            <a:off x="457200" y="1828800"/>
            <a:ext cx="7924800" cy="3962400"/>
          </a:xfrm>
        </p:spPr>
        <p:txBody>
          <a:bodyPr/>
          <a:lstStyle/>
          <a:p>
            <a:pPr eaLnBrk="1" hangingPunct="1">
              <a:buFontTx/>
              <a:buNone/>
            </a:pPr>
            <a:r>
              <a:rPr lang="en-US" b="1" smtClean="0"/>
              <a:t>Two-stage approach:</a:t>
            </a:r>
          </a:p>
          <a:p>
            <a:pPr eaLnBrk="1" hangingPunct="1">
              <a:buFontTx/>
              <a:buNone/>
            </a:pPr>
            <a:endParaRPr lang="en-US" smtClean="0"/>
          </a:p>
          <a:p>
            <a:pPr eaLnBrk="1" hangingPunct="1"/>
            <a:r>
              <a:rPr lang="en-US" smtClean="0"/>
              <a:t>First stage: Select a stratified PPS based on Total Pay</a:t>
            </a:r>
          </a:p>
          <a:p>
            <a:pPr eaLnBrk="1" hangingPunct="1"/>
            <a:endParaRPr lang="en-US" smtClean="0"/>
          </a:p>
          <a:p>
            <a:pPr eaLnBrk="1" hangingPunct="1"/>
            <a:r>
              <a:rPr lang="en-US" smtClean="0"/>
              <a:t>Second stage: Construct the cut-off point to distinguish small and large size units for special districts and for cities and townships (sub-counties) with some conditions</a:t>
            </a:r>
          </a:p>
        </p:txBody>
      </p:sp>
      <p:sp>
        <p:nvSpPr>
          <p:cNvPr id="48133" name="Slide Number Placeholder 4"/>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4FF47920-9E20-4FD8-9126-5B53A8E325F2}" type="slidenum">
              <a:rPr lang="en-US" sz="1400">
                <a:solidFill>
                  <a:schemeClr val="tx1"/>
                </a:solidFill>
              </a:rPr>
              <a:pPr algn="r"/>
              <a:t>22</a:t>
            </a:fld>
            <a:endParaRPr lang="en-US" sz="1400">
              <a:solidFill>
                <a:schemeClr val="tx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p:cNvSpPr>
            <a:spLocks noGrp="1" noChangeArrowheads="1"/>
          </p:cNvSpPr>
          <p:nvPr>
            <p:ph type="sldNum" sz="quarter" idx="10"/>
          </p:nvPr>
        </p:nvSpPr>
        <p:spPr>
          <a:noFill/>
        </p:spPr>
        <p:txBody>
          <a:bodyPr/>
          <a:lstStyle/>
          <a:p>
            <a:fld id="{E79B7586-33C2-43EA-80AB-C6856DB46651}" type="slidenum">
              <a:rPr lang="en-US" smtClean="0"/>
              <a:pPr/>
              <a:t>23</a:t>
            </a:fld>
            <a:endParaRPr lang="en-US" smtClean="0"/>
          </a:p>
        </p:txBody>
      </p:sp>
      <p:sp>
        <p:nvSpPr>
          <p:cNvPr id="49155" name="Title 1"/>
          <p:cNvSpPr>
            <a:spLocks noGrp="1"/>
          </p:cNvSpPr>
          <p:nvPr>
            <p:ph type="title"/>
          </p:nvPr>
        </p:nvSpPr>
        <p:spPr>
          <a:xfrm>
            <a:off x="685800" y="304800"/>
            <a:ext cx="7772400" cy="762000"/>
          </a:xfrm>
        </p:spPr>
        <p:txBody>
          <a:bodyPr/>
          <a:lstStyle/>
          <a:p>
            <a:pPr algn="l"/>
            <a:r>
              <a:rPr lang="en-US" sz="3600" b="1" smtClean="0">
                <a:solidFill>
                  <a:srgbClr val="0070C0"/>
                </a:solidFill>
              </a:rPr>
              <a:t>Notation</a:t>
            </a:r>
          </a:p>
        </p:txBody>
      </p:sp>
      <p:sp>
        <p:nvSpPr>
          <p:cNvPr id="49156" name="Content Placeholder 2"/>
          <p:cNvSpPr>
            <a:spLocks noGrp="1"/>
          </p:cNvSpPr>
          <p:nvPr>
            <p:ph idx="1"/>
          </p:nvPr>
        </p:nvSpPr>
        <p:spPr>
          <a:xfrm>
            <a:off x="685800" y="1219200"/>
            <a:ext cx="7772400" cy="4572000"/>
          </a:xfrm>
        </p:spPr>
        <p:txBody>
          <a:bodyPr/>
          <a:lstStyle/>
          <a:p>
            <a:r>
              <a:rPr lang="en-US" sz="2400" smtClean="0"/>
              <a:t>S = Overall sample</a:t>
            </a:r>
          </a:p>
          <a:p>
            <a:r>
              <a:rPr lang="en-US" sz="2400" smtClean="0"/>
              <a:t>S</a:t>
            </a:r>
            <a:r>
              <a:rPr lang="en-US" sz="2400" baseline="-25000" smtClean="0"/>
              <a:t>1</a:t>
            </a:r>
            <a:r>
              <a:rPr lang="en-US" sz="2400" smtClean="0"/>
              <a:t>= Small stratum sample </a:t>
            </a:r>
          </a:p>
          <a:p>
            <a:r>
              <a:rPr lang="en-US" sz="2400" smtClean="0"/>
              <a:t>n</a:t>
            </a:r>
            <a:r>
              <a:rPr lang="en-US" sz="2400" baseline="-25000" smtClean="0"/>
              <a:t>1</a:t>
            </a:r>
            <a:r>
              <a:rPr lang="en-US" sz="2400" smtClean="0"/>
              <a:t> = Sample size of S</a:t>
            </a:r>
            <a:r>
              <a:rPr lang="en-US" sz="2400" baseline="-25000" smtClean="0"/>
              <a:t>1</a:t>
            </a:r>
            <a:endParaRPr lang="en-US" sz="2400" smtClean="0"/>
          </a:p>
          <a:p>
            <a:r>
              <a:rPr lang="en-US" sz="2400" smtClean="0"/>
              <a:t>S</a:t>
            </a:r>
            <a:r>
              <a:rPr lang="en-US" sz="2400" baseline="-25000" smtClean="0"/>
              <a:t>2</a:t>
            </a:r>
            <a:r>
              <a:rPr lang="en-US" sz="2400" smtClean="0"/>
              <a:t> = Large stratum sample</a:t>
            </a:r>
          </a:p>
          <a:p>
            <a:r>
              <a:rPr lang="en-US" sz="2400" smtClean="0"/>
              <a:t>n</a:t>
            </a:r>
            <a:r>
              <a:rPr lang="en-US" sz="2400" baseline="-25000" smtClean="0"/>
              <a:t>2</a:t>
            </a:r>
            <a:r>
              <a:rPr lang="en-US" sz="2400" smtClean="0"/>
              <a:t> = Sample size of S</a:t>
            </a:r>
            <a:r>
              <a:rPr lang="en-US" sz="2400" baseline="-25000" smtClean="0"/>
              <a:t>2</a:t>
            </a:r>
            <a:endParaRPr lang="en-US" sz="2400" smtClean="0"/>
          </a:p>
          <a:p>
            <a:r>
              <a:rPr lang="en-US" sz="2400" smtClean="0"/>
              <a:t>c = Cut-off point between S</a:t>
            </a:r>
            <a:r>
              <a:rPr lang="en-US" sz="2400" baseline="-25000" smtClean="0"/>
              <a:t>1</a:t>
            </a:r>
            <a:r>
              <a:rPr lang="en-US" sz="2400" smtClean="0"/>
              <a:t> and S</a:t>
            </a:r>
            <a:r>
              <a:rPr lang="en-US" sz="2400" baseline="-25000" smtClean="0"/>
              <a:t>2</a:t>
            </a:r>
            <a:endParaRPr lang="en-US" sz="2400" smtClean="0"/>
          </a:p>
          <a:p>
            <a:r>
              <a:rPr lang="en-US" sz="2400" smtClean="0"/>
              <a:t>p = Percent of reduction in S</a:t>
            </a:r>
            <a:r>
              <a:rPr lang="en-US" sz="2400" baseline="-25000" smtClean="0"/>
              <a:t>1</a:t>
            </a:r>
            <a:r>
              <a:rPr lang="en-US" sz="2400" smtClean="0"/>
              <a:t> </a:t>
            </a:r>
          </a:p>
          <a:p>
            <a:r>
              <a:rPr lang="en-US" sz="2400" smtClean="0"/>
              <a:t>S</a:t>
            </a:r>
            <a:r>
              <a:rPr lang="en-US" sz="2400" baseline="-25000" smtClean="0"/>
              <a:t>1</a:t>
            </a:r>
            <a:r>
              <a:rPr lang="en-US" sz="2400" smtClean="0"/>
              <a:t>* = Sub-sample of S</a:t>
            </a:r>
            <a:r>
              <a:rPr lang="en-US" sz="2400" baseline="-25000" smtClean="0"/>
              <a:t>1</a:t>
            </a:r>
            <a:endParaRPr lang="en-US" sz="2400" smtClean="0"/>
          </a:p>
          <a:p>
            <a:r>
              <a:rPr lang="en-US" sz="2400" smtClean="0"/>
              <a:t>n</a:t>
            </a:r>
            <a:r>
              <a:rPr lang="en-US" sz="2400" baseline="-25000" smtClean="0"/>
              <a:t>1</a:t>
            </a:r>
            <a:r>
              <a:rPr lang="en-US" sz="2400" smtClean="0"/>
              <a:t>* = pn</a:t>
            </a:r>
            <a:r>
              <a:rPr lang="en-US" sz="2400" baseline="-25000" smtClean="0"/>
              <a:t>1</a:t>
            </a:r>
            <a:endParaRPr lang="en-US" smtClean="0"/>
          </a:p>
        </p:txBody>
      </p:sp>
      <p:sp>
        <p:nvSpPr>
          <p:cNvPr id="49157"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E9C0916B-56C1-4522-BB74-A28B3CE63A30}" type="slidenum">
              <a:rPr lang="en-US" sz="1400">
                <a:solidFill>
                  <a:schemeClr val="tx1"/>
                </a:solidFill>
              </a:rPr>
              <a:pPr algn="r"/>
              <a:t>23</a:t>
            </a:fld>
            <a:endParaRPr lang="en-US" sz="140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6"/>
          <p:cNvSpPr>
            <a:spLocks noGrp="1" noChangeArrowheads="1"/>
          </p:cNvSpPr>
          <p:nvPr>
            <p:ph type="sldNum" sz="quarter" idx="10"/>
          </p:nvPr>
        </p:nvSpPr>
        <p:spPr>
          <a:noFill/>
        </p:spPr>
        <p:txBody>
          <a:bodyPr/>
          <a:lstStyle/>
          <a:p>
            <a:fld id="{80E5585A-CBD9-42D8-830F-1DC1018AE7B5}" type="slidenum">
              <a:rPr lang="en-US" smtClean="0"/>
              <a:pPr/>
              <a:t>24</a:t>
            </a:fld>
            <a:endParaRPr lang="en-US" smtClean="0"/>
          </a:p>
        </p:txBody>
      </p:sp>
      <p:sp>
        <p:nvSpPr>
          <p:cNvPr id="1029" name="Title 1"/>
          <p:cNvSpPr>
            <a:spLocks noGrp="1"/>
          </p:cNvSpPr>
          <p:nvPr>
            <p:ph type="title" idx="4294967295"/>
          </p:nvPr>
        </p:nvSpPr>
        <p:spPr/>
        <p:txBody>
          <a:bodyPr/>
          <a:lstStyle/>
          <a:p>
            <a:pPr algn="l"/>
            <a:r>
              <a:rPr lang="en-US" sz="3600" b="1" smtClean="0">
                <a:solidFill>
                  <a:srgbClr val="0070C0"/>
                </a:solidFill>
              </a:rPr>
              <a:t>Modified Cutoff Sample Method</a:t>
            </a:r>
          </a:p>
        </p:txBody>
      </p:sp>
      <p:sp>
        <p:nvSpPr>
          <p:cNvPr id="1030" name="Content Placeholder 2"/>
          <p:cNvSpPr>
            <a:spLocks noGrp="1"/>
          </p:cNvSpPr>
          <p:nvPr>
            <p:ph idx="4294967295"/>
          </p:nvPr>
        </p:nvSpPr>
        <p:spPr/>
        <p:txBody>
          <a:bodyPr/>
          <a:lstStyle/>
          <a:p>
            <a:pPr>
              <a:buFontTx/>
              <a:buNone/>
            </a:pPr>
            <a:r>
              <a:rPr lang="en-US" sz="3200" b="1" smtClean="0"/>
              <a:t>Lemma 1:</a:t>
            </a:r>
            <a:r>
              <a:rPr lang="en-US" sz="3200" smtClean="0"/>
              <a:t> </a:t>
            </a:r>
          </a:p>
          <a:p>
            <a:pPr>
              <a:buFontTx/>
              <a:buNone/>
            </a:pPr>
            <a:r>
              <a:rPr lang="en-US" smtClean="0"/>
              <a:t>Let S be a probability proportional to size (PPS) sample with sample size n drawn from universe U with known size N.  Suppose		     is selected by simple random sampling, choosing m out of n.  Then,     is a PPS sample.</a:t>
            </a:r>
            <a:endParaRPr lang="en-US" b="1" smtClean="0"/>
          </a:p>
        </p:txBody>
      </p:sp>
      <p:sp>
        <p:nvSpPr>
          <p:cNvPr id="1031"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D0CD7227-CA5A-4FCE-937A-C7E1DBC053A6}" type="slidenum">
              <a:rPr lang="en-US" sz="1400">
                <a:solidFill>
                  <a:schemeClr val="tx1"/>
                </a:solidFill>
              </a:rPr>
              <a:pPr algn="r"/>
              <a:t>24</a:t>
            </a:fld>
            <a:endParaRPr lang="en-US" sz="1400">
              <a:solidFill>
                <a:schemeClr val="tx1"/>
              </a:solidFill>
            </a:endParaRPr>
          </a:p>
        </p:txBody>
      </p:sp>
      <p:graphicFrame>
        <p:nvGraphicFramePr>
          <p:cNvPr id="1026" name="Object 2"/>
          <p:cNvGraphicFramePr>
            <a:graphicFrameLocks noChangeAspect="1"/>
          </p:cNvGraphicFramePr>
          <p:nvPr/>
        </p:nvGraphicFramePr>
        <p:xfrm>
          <a:off x="1143000" y="3657600"/>
          <a:ext cx="914400" cy="433388"/>
        </p:xfrm>
        <a:graphic>
          <a:graphicData uri="http://schemas.openxmlformats.org/presentationml/2006/ole">
            <p:oleObj spid="_x0000_s1026" name="Equation" r:id="rId4" imgW="482400" imgH="228600" progId="Equation.3">
              <p:embed/>
            </p:oleObj>
          </a:graphicData>
        </a:graphic>
      </p:graphicFrame>
      <p:graphicFrame>
        <p:nvGraphicFramePr>
          <p:cNvPr id="1027" name="Object 3"/>
          <p:cNvGraphicFramePr>
            <a:graphicFrameLocks noChangeAspect="1"/>
          </p:cNvGraphicFramePr>
          <p:nvPr/>
        </p:nvGraphicFramePr>
        <p:xfrm>
          <a:off x="7086600" y="3962400"/>
          <a:ext cx="381000" cy="428625"/>
        </p:xfrm>
        <a:graphic>
          <a:graphicData uri="http://schemas.openxmlformats.org/presentationml/2006/ole">
            <p:oleObj spid="_x0000_s1027" name="Equation" r:id="rId5" imgW="203040" imgH="228600" progId="Equation.3">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6"/>
          <p:cNvSpPr>
            <a:spLocks noGrp="1" noChangeArrowheads="1"/>
          </p:cNvSpPr>
          <p:nvPr>
            <p:ph type="sldNum" sz="quarter" idx="10"/>
          </p:nvPr>
        </p:nvSpPr>
        <p:spPr>
          <a:noFill/>
        </p:spPr>
        <p:txBody>
          <a:bodyPr/>
          <a:lstStyle/>
          <a:p>
            <a:fld id="{0AA74806-D784-46AC-A90E-EC3BDE83AF68}" type="slidenum">
              <a:rPr lang="en-US" smtClean="0"/>
              <a:pPr/>
              <a:t>25</a:t>
            </a:fld>
            <a:endParaRPr lang="en-US" smtClean="0"/>
          </a:p>
        </p:txBody>
      </p:sp>
      <p:sp>
        <p:nvSpPr>
          <p:cNvPr id="50179" name="Rectangle 2"/>
          <p:cNvSpPr>
            <a:spLocks noGrp="1" noChangeArrowheads="1"/>
          </p:cNvSpPr>
          <p:nvPr>
            <p:ph type="title"/>
          </p:nvPr>
        </p:nvSpPr>
        <p:spPr/>
        <p:txBody>
          <a:bodyPr/>
          <a:lstStyle/>
          <a:p>
            <a:pPr algn="l"/>
            <a:r>
              <a:rPr lang="en-US" sz="3600" b="1" smtClean="0">
                <a:solidFill>
                  <a:srgbClr val="0070C0"/>
                </a:solidFill>
              </a:rPr>
              <a:t>How do we Select the Parameters of Modified Cut-off Sampling?</a:t>
            </a:r>
          </a:p>
        </p:txBody>
      </p:sp>
      <p:sp>
        <p:nvSpPr>
          <p:cNvPr id="50180" name="Rectangle 3"/>
          <p:cNvSpPr>
            <a:spLocks noGrp="1" noChangeArrowheads="1"/>
          </p:cNvSpPr>
          <p:nvPr>
            <p:ph type="body" idx="1"/>
          </p:nvPr>
        </p:nvSpPr>
        <p:spPr>
          <a:xfrm>
            <a:off x="685800" y="2286000"/>
            <a:ext cx="7772400" cy="3810000"/>
          </a:xfrm>
        </p:spPr>
        <p:txBody>
          <a:bodyPr/>
          <a:lstStyle/>
          <a:p>
            <a:pPr marL="533400" indent="-533400"/>
            <a:r>
              <a:rPr lang="en-US" smtClean="0"/>
              <a:t>Cumulative Square Root Frequency for reducing samples (Barth, Cheng, and Hogue, 2009) </a:t>
            </a:r>
          </a:p>
          <a:p>
            <a:pPr marL="533400" indent="-533400">
              <a:buFontTx/>
              <a:buNone/>
            </a:pPr>
            <a:endParaRPr lang="en-US" smtClean="0"/>
          </a:p>
          <a:p>
            <a:pPr marL="533400" indent="-533400"/>
            <a:r>
              <a:rPr lang="en-US" smtClean="0"/>
              <a:t>Optimum on the mean square error with a penalty cost function (Corcoran and Cheng, 2010)</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6"/>
          <p:cNvSpPr>
            <a:spLocks noGrp="1" noChangeArrowheads="1"/>
          </p:cNvSpPr>
          <p:nvPr>
            <p:ph type="sldNum" sz="quarter" idx="10"/>
          </p:nvPr>
        </p:nvSpPr>
        <p:spPr>
          <a:noFill/>
        </p:spPr>
        <p:txBody>
          <a:bodyPr/>
          <a:lstStyle/>
          <a:p>
            <a:fld id="{96B80F8D-76D2-439F-9B14-382E245E53E7}" type="slidenum">
              <a:rPr lang="en-US" smtClean="0"/>
              <a:pPr/>
              <a:t>26</a:t>
            </a:fld>
            <a:endParaRPr lang="en-US" smtClean="0"/>
          </a:p>
        </p:txBody>
      </p:sp>
      <p:sp>
        <p:nvSpPr>
          <p:cNvPr id="2053" name="Title 1"/>
          <p:cNvSpPr>
            <a:spLocks noGrp="1"/>
          </p:cNvSpPr>
          <p:nvPr>
            <p:ph type="title"/>
          </p:nvPr>
        </p:nvSpPr>
        <p:spPr>
          <a:xfrm>
            <a:off x="685800" y="609600"/>
            <a:ext cx="7772400" cy="609600"/>
          </a:xfrm>
        </p:spPr>
        <p:txBody>
          <a:bodyPr/>
          <a:lstStyle/>
          <a:p>
            <a:pPr algn="l"/>
            <a:r>
              <a:rPr lang="en-US" sz="3600" b="1" smtClean="0">
                <a:solidFill>
                  <a:srgbClr val="0070C0"/>
                </a:solidFill>
              </a:rPr>
              <a:t>Model Assisted Approach </a:t>
            </a:r>
            <a:endParaRPr lang="en-US" sz="3600" smtClean="0"/>
          </a:p>
        </p:txBody>
      </p:sp>
      <p:sp>
        <p:nvSpPr>
          <p:cNvPr id="2054" name="Content Placeholder 2"/>
          <p:cNvSpPr>
            <a:spLocks noGrp="1"/>
          </p:cNvSpPr>
          <p:nvPr>
            <p:ph idx="1"/>
          </p:nvPr>
        </p:nvSpPr>
        <p:spPr>
          <a:xfrm>
            <a:off x="609600" y="1371600"/>
            <a:ext cx="7772400" cy="4724400"/>
          </a:xfrm>
        </p:spPr>
        <p:txBody>
          <a:bodyPr/>
          <a:lstStyle/>
          <a:p>
            <a:pPr>
              <a:spcBef>
                <a:spcPct val="0"/>
              </a:spcBef>
            </a:pPr>
            <a:r>
              <a:rPr lang="en-US" smtClean="0"/>
              <a:t>Modified cut-off sample is stratified PPS sample</a:t>
            </a:r>
            <a:r>
              <a:rPr lang="en-US" b="1" smtClean="0"/>
              <a:t>   </a:t>
            </a:r>
          </a:p>
          <a:p>
            <a:pPr lvl="2"/>
            <a:r>
              <a:rPr lang="en-US" smtClean="0"/>
              <a:t>50 States and Washington, DC</a:t>
            </a:r>
          </a:p>
          <a:p>
            <a:pPr lvl="2"/>
            <a:r>
              <a:rPr lang="en-US" smtClean="0"/>
              <a:t>4-6 modified governmental types: Counties, Sub-Counties (small, large), Special Districts (small, large), and School Districts</a:t>
            </a:r>
            <a:r>
              <a:rPr lang="en-US" smtClean="0">
                <a:ea typeface="Arial Unicode MS" pitchFamily="34" charset="-128"/>
                <a:cs typeface="Arial Unicode MS" pitchFamily="34" charset="-128"/>
              </a:rPr>
              <a:t> </a:t>
            </a:r>
          </a:p>
          <a:p>
            <a:endParaRPr lang="en-US" sz="1400" smtClean="0"/>
          </a:p>
          <a:p>
            <a:r>
              <a:rPr lang="en-CA" smtClean="0"/>
              <a:t>A simple linear regression model:</a:t>
            </a:r>
            <a:endParaRPr lang="en-US" smtClean="0"/>
          </a:p>
          <a:p>
            <a:endParaRPr lang="en-US" sz="1200" smtClean="0"/>
          </a:p>
          <a:p>
            <a:pPr>
              <a:buFontTx/>
              <a:buNone/>
            </a:pPr>
            <a:r>
              <a:rPr lang="en-US" sz="1200" smtClean="0"/>
              <a:t>          </a:t>
            </a:r>
          </a:p>
          <a:p>
            <a:pPr>
              <a:buFontTx/>
              <a:buNone/>
            </a:pPr>
            <a:r>
              <a:rPr lang="en-US" smtClean="0"/>
              <a:t> </a:t>
            </a:r>
            <a:r>
              <a:rPr lang="en-US" sz="2400" smtClean="0"/>
              <a:t>Where</a:t>
            </a:r>
          </a:p>
        </p:txBody>
      </p:sp>
      <p:sp>
        <p:nvSpPr>
          <p:cNvPr id="2055"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53380655-E1B4-4654-9AF4-776033D71532}" type="slidenum">
              <a:rPr lang="en-US" sz="1400">
                <a:solidFill>
                  <a:schemeClr val="tx1"/>
                </a:solidFill>
              </a:rPr>
              <a:pPr algn="r"/>
              <a:t>26</a:t>
            </a:fld>
            <a:endParaRPr lang="en-US" sz="1400">
              <a:solidFill>
                <a:schemeClr val="tx1"/>
              </a:solidFill>
            </a:endParaRPr>
          </a:p>
        </p:txBody>
      </p:sp>
      <p:graphicFrame>
        <p:nvGraphicFramePr>
          <p:cNvPr id="2050" name="Object 2"/>
          <p:cNvGraphicFramePr>
            <a:graphicFrameLocks noChangeAspect="1"/>
          </p:cNvGraphicFramePr>
          <p:nvPr/>
        </p:nvGraphicFramePr>
        <p:xfrm>
          <a:off x="2692400" y="4402138"/>
          <a:ext cx="2844800" cy="568325"/>
        </p:xfrm>
        <a:graphic>
          <a:graphicData uri="http://schemas.openxmlformats.org/presentationml/2006/ole">
            <p:oleObj spid="_x0000_s2050" name="Equation" r:id="rId4" imgW="1523880" imgH="241200" progId="Equation.3">
              <p:embed/>
            </p:oleObj>
          </a:graphicData>
        </a:graphic>
      </p:graphicFrame>
      <p:graphicFrame>
        <p:nvGraphicFramePr>
          <p:cNvPr id="2051" name="Object 3"/>
          <p:cNvGraphicFramePr>
            <a:graphicFrameLocks noChangeAspect="1"/>
          </p:cNvGraphicFramePr>
          <p:nvPr/>
        </p:nvGraphicFramePr>
        <p:xfrm>
          <a:off x="1752600" y="5181600"/>
          <a:ext cx="5715000" cy="561975"/>
        </p:xfrm>
        <a:graphic>
          <a:graphicData uri="http://schemas.openxmlformats.org/presentationml/2006/ole">
            <p:oleObj spid="_x0000_s2051" name="Equation" r:id="rId5" imgW="3352680" imgH="355320" progId="Equation.3">
              <p:embed/>
            </p:oleObj>
          </a:graphicData>
        </a:graphic>
      </p:graphicFrame>
      <p:sp>
        <p:nvSpPr>
          <p:cNvPr id="2056"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057"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6"/>
          <p:cNvSpPr>
            <a:spLocks noGrp="1" noChangeArrowheads="1"/>
          </p:cNvSpPr>
          <p:nvPr>
            <p:ph type="sldNum" sz="quarter" idx="10"/>
          </p:nvPr>
        </p:nvSpPr>
        <p:spPr>
          <a:noFill/>
        </p:spPr>
        <p:txBody>
          <a:bodyPr/>
          <a:lstStyle/>
          <a:p>
            <a:fld id="{A2B2A139-753A-460D-811D-B27A3C757093}" type="slidenum">
              <a:rPr lang="en-US" smtClean="0"/>
              <a:pPr/>
              <a:t>27</a:t>
            </a:fld>
            <a:endParaRPr lang="en-US" smtClean="0"/>
          </a:p>
        </p:txBody>
      </p:sp>
      <p:sp>
        <p:nvSpPr>
          <p:cNvPr id="3080" name="Title 1"/>
          <p:cNvSpPr>
            <a:spLocks noGrp="1"/>
          </p:cNvSpPr>
          <p:nvPr>
            <p:ph type="title"/>
          </p:nvPr>
        </p:nvSpPr>
        <p:spPr>
          <a:xfrm>
            <a:off x="381000" y="533400"/>
            <a:ext cx="8458200" cy="914400"/>
          </a:xfrm>
        </p:spPr>
        <p:txBody>
          <a:bodyPr/>
          <a:lstStyle/>
          <a:p>
            <a:pPr algn="l"/>
            <a:r>
              <a:rPr lang="en-US" sz="3600" b="1" smtClean="0">
                <a:solidFill>
                  <a:srgbClr val="0070C0"/>
                </a:solidFill>
              </a:rPr>
              <a:t>Model Assisted Approach (continued)</a:t>
            </a:r>
            <a:endParaRPr lang="en-US" sz="3600" smtClean="0"/>
          </a:p>
        </p:txBody>
      </p:sp>
      <p:sp>
        <p:nvSpPr>
          <p:cNvPr id="3081" name="Content Placeholder 2"/>
          <p:cNvSpPr>
            <a:spLocks noGrp="1"/>
          </p:cNvSpPr>
          <p:nvPr>
            <p:ph idx="1"/>
          </p:nvPr>
        </p:nvSpPr>
        <p:spPr>
          <a:xfrm>
            <a:off x="685800" y="1600200"/>
            <a:ext cx="8001000" cy="4495800"/>
          </a:xfrm>
        </p:spPr>
        <p:txBody>
          <a:bodyPr/>
          <a:lstStyle/>
          <a:p>
            <a:r>
              <a:rPr lang="en-CA" smtClean="0"/>
              <a:t>For fixed g and h, the least square estimate of the linear regression coefficient is:</a:t>
            </a:r>
          </a:p>
          <a:p>
            <a:endParaRPr lang="en-CA" smtClean="0"/>
          </a:p>
          <a:p>
            <a:endParaRPr lang="en-US" sz="2400" smtClean="0"/>
          </a:p>
          <a:p>
            <a:pPr>
              <a:buFontTx/>
              <a:buNone/>
            </a:pPr>
            <a:r>
              <a:rPr lang="en-US" sz="2400" smtClean="0"/>
              <a:t>where                                      and </a:t>
            </a:r>
          </a:p>
          <a:p>
            <a:endParaRPr lang="en-US" smtClean="0"/>
          </a:p>
          <a:p>
            <a:r>
              <a:rPr lang="en-US" smtClean="0"/>
              <a:t>Assisted by the sample design, we replaced     by </a:t>
            </a:r>
          </a:p>
          <a:p>
            <a:pPr>
              <a:buFontTx/>
              <a:buNone/>
            </a:pPr>
            <a:endParaRPr lang="en-US" smtClean="0"/>
          </a:p>
          <a:p>
            <a:endParaRPr lang="en-US" sz="2400" smtClean="0"/>
          </a:p>
          <a:p>
            <a:endParaRPr lang="en-US" sz="2400" smtClean="0"/>
          </a:p>
          <a:p>
            <a:endParaRPr lang="en-US" sz="3200" smtClean="0"/>
          </a:p>
        </p:txBody>
      </p:sp>
      <p:sp>
        <p:nvSpPr>
          <p:cNvPr id="3082"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1030196B-14FC-4C04-AEDC-14F50D6CDCDE}" type="slidenum">
              <a:rPr lang="en-US" sz="1400">
                <a:solidFill>
                  <a:schemeClr val="tx1"/>
                </a:solidFill>
              </a:rPr>
              <a:pPr algn="r"/>
              <a:t>27</a:t>
            </a:fld>
            <a:endParaRPr lang="en-US" sz="1400">
              <a:solidFill>
                <a:schemeClr val="tx1"/>
              </a:solidFill>
            </a:endParaRPr>
          </a:p>
        </p:txBody>
      </p:sp>
      <p:graphicFrame>
        <p:nvGraphicFramePr>
          <p:cNvPr id="3074" name="Object 5"/>
          <p:cNvGraphicFramePr>
            <a:graphicFrameLocks noChangeAspect="1"/>
          </p:cNvGraphicFramePr>
          <p:nvPr/>
        </p:nvGraphicFramePr>
        <p:xfrm>
          <a:off x="8153400" y="4229100"/>
          <a:ext cx="317500" cy="495300"/>
        </p:xfrm>
        <a:graphic>
          <a:graphicData uri="http://schemas.openxmlformats.org/presentationml/2006/ole">
            <p:oleObj spid="_x0000_s3074" name="Equation" r:id="rId4" imgW="317160" imgH="495000" progId="Equation.3">
              <p:embed/>
            </p:oleObj>
          </a:graphicData>
        </a:graphic>
      </p:graphicFrame>
      <p:graphicFrame>
        <p:nvGraphicFramePr>
          <p:cNvPr id="3075" name="Object 9"/>
          <p:cNvGraphicFramePr>
            <a:graphicFrameLocks noChangeAspect="1"/>
          </p:cNvGraphicFramePr>
          <p:nvPr/>
        </p:nvGraphicFramePr>
        <p:xfrm>
          <a:off x="3152775" y="2368550"/>
          <a:ext cx="1619250" cy="823913"/>
        </p:xfrm>
        <a:graphic>
          <a:graphicData uri="http://schemas.openxmlformats.org/presentationml/2006/ole">
            <p:oleObj spid="_x0000_s3075" name="Equation" r:id="rId5" imgW="1066680" imgH="723600" progId="Equation.3">
              <p:embed/>
            </p:oleObj>
          </a:graphicData>
        </a:graphic>
      </p:graphicFrame>
      <p:graphicFrame>
        <p:nvGraphicFramePr>
          <p:cNvPr id="3076" name="Object 10"/>
          <p:cNvGraphicFramePr>
            <a:graphicFrameLocks noChangeAspect="1"/>
          </p:cNvGraphicFramePr>
          <p:nvPr/>
        </p:nvGraphicFramePr>
        <p:xfrm>
          <a:off x="2819400" y="4800600"/>
          <a:ext cx="2705100" cy="1143000"/>
        </p:xfrm>
        <a:graphic>
          <a:graphicData uri="http://schemas.openxmlformats.org/presentationml/2006/ole">
            <p:oleObj spid="_x0000_s3076" name="Equation" r:id="rId6" imgW="2476440" imgH="914400" progId="Equation.3">
              <p:embed/>
            </p:oleObj>
          </a:graphicData>
        </a:graphic>
      </p:graphicFrame>
      <p:graphicFrame>
        <p:nvGraphicFramePr>
          <p:cNvPr id="3077" name="Object 5"/>
          <p:cNvGraphicFramePr>
            <a:graphicFrameLocks noChangeAspect="1"/>
          </p:cNvGraphicFramePr>
          <p:nvPr/>
        </p:nvGraphicFramePr>
        <p:xfrm>
          <a:off x="1776413" y="3429000"/>
          <a:ext cx="2871787" cy="444500"/>
        </p:xfrm>
        <a:graphic>
          <a:graphicData uri="http://schemas.openxmlformats.org/presentationml/2006/ole">
            <p:oleObj spid="_x0000_s3077" name="Equation" r:id="rId7" imgW="3492360" imgH="444240" progId="Equation.3">
              <p:embed/>
            </p:oleObj>
          </a:graphicData>
        </a:graphic>
      </p:graphicFrame>
      <p:graphicFrame>
        <p:nvGraphicFramePr>
          <p:cNvPr id="3078" name="Object 6"/>
          <p:cNvGraphicFramePr>
            <a:graphicFrameLocks noChangeAspect="1"/>
          </p:cNvGraphicFramePr>
          <p:nvPr/>
        </p:nvGraphicFramePr>
        <p:xfrm>
          <a:off x="5486400" y="3429000"/>
          <a:ext cx="2882900" cy="457200"/>
        </p:xfrm>
        <a:graphic>
          <a:graphicData uri="http://schemas.openxmlformats.org/presentationml/2006/ole">
            <p:oleObj spid="_x0000_s3078" name="Equation" r:id="rId8" imgW="2882880" imgH="457200" progId="Equation.3">
              <p:embed/>
            </p:oleObj>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Grp="1" noChangeArrowheads="1"/>
          </p:cNvSpPr>
          <p:nvPr>
            <p:ph type="sldNum" sz="quarter" idx="10"/>
          </p:nvPr>
        </p:nvSpPr>
        <p:spPr>
          <a:noFill/>
        </p:spPr>
        <p:txBody>
          <a:bodyPr/>
          <a:lstStyle/>
          <a:p>
            <a:fld id="{B511A951-18D2-4E23-ACBB-CE34E1E3976F}" type="slidenum">
              <a:rPr lang="en-US" smtClean="0"/>
              <a:pPr/>
              <a:t>28</a:t>
            </a:fld>
            <a:endParaRPr lang="en-US" smtClean="0"/>
          </a:p>
        </p:txBody>
      </p:sp>
      <p:sp>
        <p:nvSpPr>
          <p:cNvPr id="4103" name="Title 1"/>
          <p:cNvSpPr>
            <a:spLocks noGrp="1"/>
          </p:cNvSpPr>
          <p:nvPr>
            <p:ph type="title"/>
          </p:nvPr>
        </p:nvSpPr>
        <p:spPr>
          <a:xfrm>
            <a:off x="381000" y="609600"/>
            <a:ext cx="8610600" cy="838200"/>
          </a:xfrm>
        </p:spPr>
        <p:txBody>
          <a:bodyPr/>
          <a:lstStyle/>
          <a:p>
            <a:pPr algn="l"/>
            <a:r>
              <a:rPr lang="en-US" sz="3600" b="1" smtClean="0">
                <a:solidFill>
                  <a:srgbClr val="0070C0"/>
                </a:solidFill>
              </a:rPr>
              <a:t>Model Assisted Approach (continued)</a:t>
            </a:r>
            <a:endParaRPr lang="en-US" sz="3600" smtClean="0"/>
          </a:p>
        </p:txBody>
      </p:sp>
      <p:sp>
        <p:nvSpPr>
          <p:cNvPr id="4104" name="Content Placeholder 2"/>
          <p:cNvSpPr>
            <a:spLocks noGrp="1"/>
          </p:cNvSpPr>
          <p:nvPr>
            <p:ph idx="1"/>
          </p:nvPr>
        </p:nvSpPr>
        <p:spPr/>
        <p:txBody>
          <a:bodyPr/>
          <a:lstStyle/>
          <a:p>
            <a:r>
              <a:rPr lang="en-US" smtClean="0"/>
              <a:t>Model assisted estimator or weighted regression (GREG) estimator is</a:t>
            </a:r>
          </a:p>
          <a:p>
            <a:endParaRPr lang="en-US" smtClean="0"/>
          </a:p>
          <a:p>
            <a:endParaRPr lang="en-US" sz="2400" smtClean="0"/>
          </a:p>
          <a:p>
            <a:endParaRPr lang="en-US" smtClean="0"/>
          </a:p>
          <a:p>
            <a:pPr>
              <a:buFontTx/>
              <a:buNone/>
            </a:pPr>
            <a:r>
              <a:rPr lang="en-US" smtClean="0"/>
              <a:t>  where</a:t>
            </a:r>
            <a:r>
              <a:rPr lang="en-US" sz="2400" smtClean="0"/>
              <a:t>                 ,                       , </a:t>
            </a:r>
            <a:r>
              <a:rPr lang="en-US" smtClean="0"/>
              <a:t>and</a:t>
            </a:r>
            <a:r>
              <a:rPr lang="en-US" sz="2400" smtClean="0"/>
              <a:t>  </a:t>
            </a:r>
          </a:p>
        </p:txBody>
      </p:sp>
      <p:sp>
        <p:nvSpPr>
          <p:cNvPr id="4105"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A82AA683-4FDC-4D85-A81E-3013735B1242}" type="slidenum">
              <a:rPr lang="en-US" sz="1400">
                <a:solidFill>
                  <a:schemeClr val="tx1"/>
                </a:solidFill>
              </a:rPr>
              <a:pPr algn="r"/>
              <a:t>28</a:t>
            </a:fld>
            <a:endParaRPr lang="en-US" sz="1400">
              <a:solidFill>
                <a:schemeClr val="tx1"/>
              </a:solidFill>
            </a:endParaRPr>
          </a:p>
        </p:txBody>
      </p:sp>
      <p:graphicFrame>
        <p:nvGraphicFramePr>
          <p:cNvPr id="4098" name="Object 9"/>
          <p:cNvGraphicFramePr>
            <a:graphicFrameLocks noChangeAspect="1"/>
          </p:cNvGraphicFramePr>
          <p:nvPr/>
        </p:nvGraphicFramePr>
        <p:xfrm>
          <a:off x="2408238" y="3124200"/>
          <a:ext cx="3260725" cy="609600"/>
        </p:xfrm>
        <a:graphic>
          <a:graphicData uri="http://schemas.openxmlformats.org/presentationml/2006/ole">
            <p:oleObj spid="_x0000_s4098" name="Equation" r:id="rId4" imgW="1358640" imgH="253800" progId="Equation.3">
              <p:embed/>
            </p:oleObj>
          </a:graphicData>
        </a:graphic>
      </p:graphicFrame>
      <p:graphicFrame>
        <p:nvGraphicFramePr>
          <p:cNvPr id="4099" name="Object 10"/>
          <p:cNvGraphicFramePr>
            <a:graphicFrameLocks noChangeAspect="1"/>
          </p:cNvGraphicFramePr>
          <p:nvPr/>
        </p:nvGraphicFramePr>
        <p:xfrm>
          <a:off x="2133600" y="4191000"/>
          <a:ext cx="1270000" cy="685800"/>
        </p:xfrm>
        <a:graphic>
          <a:graphicData uri="http://schemas.openxmlformats.org/presentationml/2006/ole">
            <p:oleObj spid="_x0000_s4099" name="Equation" r:id="rId5" imgW="634680" imgH="342720" progId="Equation.3">
              <p:embed/>
            </p:oleObj>
          </a:graphicData>
        </a:graphic>
      </p:graphicFrame>
      <p:graphicFrame>
        <p:nvGraphicFramePr>
          <p:cNvPr id="4100" name="Object 11"/>
          <p:cNvGraphicFramePr>
            <a:graphicFrameLocks noChangeAspect="1"/>
          </p:cNvGraphicFramePr>
          <p:nvPr/>
        </p:nvGraphicFramePr>
        <p:xfrm>
          <a:off x="3657600" y="3962400"/>
          <a:ext cx="1447800" cy="846138"/>
        </p:xfrm>
        <a:graphic>
          <a:graphicData uri="http://schemas.openxmlformats.org/presentationml/2006/ole">
            <p:oleObj spid="_x0000_s4100" name="Equation" r:id="rId6" imgW="736560" imgH="431640" progId="Equation.3">
              <p:embed/>
            </p:oleObj>
          </a:graphicData>
        </a:graphic>
      </p:graphicFrame>
      <p:graphicFrame>
        <p:nvGraphicFramePr>
          <p:cNvPr id="4101" name="Object 12"/>
          <p:cNvGraphicFramePr>
            <a:graphicFrameLocks noChangeAspect="1"/>
          </p:cNvGraphicFramePr>
          <p:nvPr/>
        </p:nvGraphicFramePr>
        <p:xfrm>
          <a:off x="6494463" y="4038600"/>
          <a:ext cx="1452562" cy="914400"/>
        </p:xfrm>
        <a:graphic>
          <a:graphicData uri="http://schemas.openxmlformats.org/presentationml/2006/ole">
            <p:oleObj spid="_x0000_s4101" name="Equation" r:id="rId7" imgW="685800" imgH="431640" progId="Equation.3">
              <p:embed/>
            </p:oleObj>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6"/>
          <p:cNvSpPr>
            <a:spLocks noGrp="1" noChangeArrowheads="1"/>
          </p:cNvSpPr>
          <p:nvPr>
            <p:ph type="sldNum" sz="quarter" idx="10"/>
          </p:nvPr>
        </p:nvSpPr>
        <p:spPr>
          <a:noFill/>
        </p:spPr>
        <p:txBody>
          <a:bodyPr/>
          <a:lstStyle/>
          <a:p>
            <a:fld id="{B5B9B666-E65D-4C74-AB73-D9FA0D9FFF6B}" type="slidenum">
              <a:rPr lang="en-US" smtClean="0"/>
              <a:pPr/>
              <a:t>29</a:t>
            </a:fld>
            <a:endParaRPr lang="en-US" smtClean="0"/>
          </a:p>
        </p:txBody>
      </p:sp>
      <p:sp>
        <p:nvSpPr>
          <p:cNvPr id="51203"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9E31CFA9-0924-4E28-8773-3480F1914B80}" type="slidenum">
              <a:rPr lang="en-US" sz="1400">
                <a:solidFill>
                  <a:schemeClr val="tx1"/>
                </a:solidFill>
              </a:rPr>
              <a:pPr algn="r"/>
              <a:t>29</a:t>
            </a:fld>
            <a:endParaRPr lang="en-US" sz="1400">
              <a:solidFill>
                <a:schemeClr val="tx1"/>
              </a:solidFill>
            </a:endParaRPr>
          </a:p>
        </p:txBody>
      </p:sp>
      <p:sp>
        <p:nvSpPr>
          <p:cNvPr id="51204"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endParaRPr lang="en-US" sz="1400"/>
          </a:p>
        </p:txBody>
      </p:sp>
      <p:sp>
        <p:nvSpPr>
          <p:cNvPr id="51205" name="Rectangle 1026"/>
          <p:cNvSpPr>
            <a:spLocks noGrp="1" noChangeArrowheads="1"/>
          </p:cNvSpPr>
          <p:nvPr>
            <p:ph type="title"/>
          </p:nvPr>
        </p:nvSpPr>
        <p:spPr>
          <a:xfrm>
            <a:off x="381000" y="609600"/>
            <a:ext cx="7772400" cy="762000"/>
          </a:xfrm>
        </p:spPr>
        <p:txBody>
          <a:bodyPr/>
          <a:lstStyle/>
          <a:p>
            <a:pPr algn="l" eaLnBrk="1" hangingPunct="1"/>
            <a:r>
              <a:rPr lang="en-US" sz="3600" b="1" smtClean="0">
                <a:solidFill>
                  <a:srgbClr val="0070C0"/>
                </a:solidFill>
              </a:rPr>
              <a:t>Decision-based Approach</a:t>
            </a:r>
          </a:p>
        </p:txBody>
      </p:sp>
      <p:sp>
        <p:nvSpPr>
          <p:cNvPr id="51206" name="Rectangle 1027"/>
          <p:cNvSpPr>
            <a:spLocks noGrp="1" noChangeArrowheads="1"/>
          </p:cNvSpPr>
          <p:nvPr>
            <p:ph type="body" idx="1"/>
          </p:nvPr>
        </p:nvSpPr>
        <p:spPr>
          <a:xfrm>
            <a:off x="457200" y="1524000"/>
            <a:ext cx="7543800" cy="4419600"/>
          </a:xfrm>
        </p:spPr>
        <p:txBody>
          <a:bodyPr/>
          <a:lstStyle/>
          <a:p>
            <a:pPr>
              <a:buFontTx/>
              <a:buNone/>
            </a:pPr>
            <a:r>
              <a:rPr lang="en-US" b="1" smtClean="0"/>
              <a:t>Idea: </a:t>
            </a:r>
            <a:r>
              <a:rPr lang="en-US" smtClean="0"/>
              <a:t>Test the equality of the model parameters to determine whether we combine data in different strata in order to improve the precision of estimates.</a:t>
            </a:r>
          </a:p>
          <a:p>
            <a:pPr eaLnBrk="1" hangingPunct="1">
              <a:lnSpc>
                <a:spcPct val="90000"/>
              </a:lnSpc>
              <a:buClr>
                <a:schemeClr val="accent2"/>
              </a:buClr>
              <a:buSzPct val="80000"/>
              <a:buFont typeface="Wingdings" pitchFamily="2" charset="2"/>
              <a:buNone/>
            </a:pPr>
            <a:endParaRPr lang="en-CA" smtClean="0"/>
          </a:p>
          <a:p>
            <a:pPr eaLnBrk="1" hangingPunct="1">
              <a:lnSpc>
                <a:spcPct val="90000"/>
              </a:lnSpc>
              <a:buClr>
                <a:schemeClr val="accent2"/>
              </a:buClr>
              <a:buSzPct val="80000"/>
              <a:buFont typeface="Wingdings" pitchFamily="2" charset="2"/>
              <a:buNone/>
            </a:pPr>
            <a:r>
              <a:rPr lang="en-CA" smtClean="0"/>
              <a:t>Analyze data using resulting stratified design with a linear regression estimator (using the previous Census value as a predictor) within each stratum (Cheng, Corcoran, Barth, and Hogue, 2009)</a:t>
            </a:r>
          </a:p>
        </p:txBody>
      </p:sp>
      <p:sp>
        <p:nvSpPr>
          <p:cNvPr id="51207" name="Rectangle 1029"/>
          <p:cNvSpPr>
            <a:spLocks noChangeArrowheads="1"/>
          </p:cNvSpPr>
          <p:nvPr/>
        </p:nvSpPr>
        <p:spPr bwMode="auto">
          <a:xfrm>
            <a:off x="0" y="3309938"/>
            <a:ext cx="9144000" cy="0"/>
          </a:xfrm>
          <a:prstGeom prst="rect">
            <a:avLst/>
          </a:prstGeom>
          <a:noFill/>
          <a:ln w="9525">
            <a:noFill/>
            <a:miter lim="800000"/>
            <a:headEnd/>
            <a:tailEnd/>
          </a:ln>
        </p:spPr>
        <p:txBody>
          <a:bodyPr wrap="none" anchor="ctr">
            <a:spAutoFit/>
          </a:bodyPr>
          <a:lstStyle/>
          <a:p>
            <a:endParaRPr lang="en-US"/>
          </a:p>
        </p:txBody>
      </p:sp>
      <p:sp>
        <p:nvSpPr>
          <p:cNvPr id="51208" name="Rectangle 1031"/>
          <p:cNvSpPr>
            <a:spLocks noChangeArrowheads="1"/>
          </p:cNvSpPr>
          <p:nvPr/>
        </p:nvSpPr>
        <p:spPr bwMode="auto">
          <a:xfrm>
            <a:off x="0" y="3309938"/>
            <a:ext cx="9144000" cy="0"/>
          </a:xfrm>
          <a:prstGeom prst="rect">
            <a:avLst/>
          </a:prstGeom>
          <a:noFill/>
          <a:ln w="9525">
            <a:noFill/>
            <a:miter lim="800000"/>
            <a:headEnd/>
            <a:tailEnd/>
          </a:ln>
        </p:spPr>
        <p:txBody>
          <a:bodyPr wrap="none" anchor="ctr">
            <a:spAutoFit/>
          </a:bodyPr>
          <a:lstStyle/>
          <a:p>
            <a:endParaRPr lang="en-US"/>
          </a:p>
        </p:txBody>
      </p:sp>
      <p:sp>
        <p:nvSpPr>
          <p:cNvPr id="51209" name="Rectangle 1037"/>
          <p:cNvSpPr>
            <a:spLocks noChangeArrowheads="1"/>
          </p:cNvSpPr>
          <p:nvPr/>
        </p:nvSpPr>
        <p:spPr bwMode="auto">
          <a:xfrm>
            <a:off x="0" y="3319463"/>
            <a:ext cx="9144000" cy="0"/>
          </a:xfrm>
          <a:prstGeom prst="rect">
            <a:avLst/>
          </a:prstGeom>
          <a:noFill/>
          <a:ln w="9525">
            <a:noFill/>
            <a:miter lim="800000"/>
            <a:headEnd/>
            <a:tailEnd/>
          </a:ln>
        </p:spPr>
        <p:txBody>
          <a:bodyPr wrap="none" anchor="ctr">
            <a:spAutoFit/>
          </a:bodyPr>
          <a:lstStyle/>
          <a:p>
            <a:endParaRPr lang="en-US"/>
          </a:p>
        </p:txBody>
      </p:sp>
      <p:sp>
        <p:nvSpPr>
          <p:cNvPr id="51210" name="Rectangle 103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51211" name="Rectangle 1041"/>
          <p:cNvSpPr>
            <a:spLocks noChangeArrowheads="1"/>
          </p:cNvSpPr>
          <p:nvPr/>
        </p:nvSpPr>
        <p:spPr bwMode="auto">
          <a:xfrm>
            <a:off x="0" y="3429000"/>
            <a:ext cx="9144000" cy="0"/>
          </a:xfrm>
          <a:prstGeom prst="rect">
            <a:avLst/>
          </a:prstGeom>
          <a:noFill/>
          <a:ln w="9525">
            <a:noFill/>
            <a:miter lim="800000"/>
            <a:headEnd/>
            <a:tailEnd/>
          </a:ln>
        </p:spPr>
        <p:txBody>
          <a:bodyPr wrap="none" anchor="ctr">
            <a:spAutoFit/>
          </a:bodyPr>
          <a:lstStyle/>
          <a:p>
            <a:endParaRPr lang="en-US"/>
          </a:p>
        </p:txBody>
      </p:sp>
      <p:sp>
        <p:nvSpPr>
          <p:cNvPr id="51212" name="Slide Number Placeholder 12"/>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F771F4BF-67B9-4A43-BB01-9D3A27C48FEE}" type="slidenum">
              <a:rPr lang="en-US" sz="1400">
                <a:solidFill>
                  <a:schemeClr val="tx1"/>
                </a:solidFill>
              </a:rPr>
              <a:pPr algn="r"/>
              <a:t>29</a:t>
            </a:fld>
            <a:endParaRPr lang="en-US" sz="140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B9164C2A-F566-4D3F-9421-2C0B5C07188E}" type="slidenum">
              <a:rPr lang="en-US" smtClean="0"/>
              <a:pPr/>
              <a:t>3</a:t>
            </a:fld>
            <a:endParaRPr lang="en-US" smtClean="0"/>
          </a:p>
        </p:txBody>
      </p:sp>
      <p:sp>
        <p:nvSpPr>
          <p:cNvPr id="28675" name="Rectangle 2"/>
          <p:cNvSpPr>
            <a:spLocks noGrp="1" noChangeArrowheads="1"/>
          </p:cNvSpPr>
          <p:nvPr>
            <p:ph type="title"/>
          </p:nvPr>
        </p:nvSpPr>
        <p:spPr>
          <a:xfrm>
            <a:off x="228600" y="304800"/>
            <a:ext cx="7772400" cy="1143000"/>
          </a:xfrm>
        </p:spPr>
        <p:txBody>
          <a:bodyPr/>
          <a:lstStyle/>
          <a:p>
            <a:pPr algn="l" eaLnBrk="1" hangingPunct="1"/>
            <a:r>
              <a:rPr lang="en-US" sz="3200" b="1" smtClean="0">
                <a:solidFill>
                  <a:srgbClr val="0070C0"/>
                </a:solidFill>
              </a:rPr>
              <a:t>Committee on National Statistics Recommendations on Government Statistics</a:t>
            </a:r>
          </a:p>
        </p:txBody>
      </p:sp>
      <p:sp>
        <p:nvSpPr>
          <p:cNvPr id="28676" name="Rectangle 3"/>
          <p:cNvSpPr>
            <a:spLocks noGrp="1" noChangeArrowheads="1"/>
          </p:cNvSpPr>
          <p:nvPr>
            <p:ph type="body" idx="1"/>
          </p:nvPr>
        </p:nvSpPr>
        <p:spPr>
          <a:xfrm>
            <a:off x="533400" y="1981200"/>
            <a:ext cx="4800600" cy="3733800"/>
          </a:xfrm>
        </p:spPr>
        <p:txBody>
          <a:bodyPr/>
          <a:lstStyle/>
          <a:p>
            <a:pPr eaLnBrk="1" hangingPunct="1"/>
            <a:r>
              <a:rPr lang="en-US" sz="2400" smtClean="0"/>
              <a:t>Issued 21 recommendations in 2007</a:t>
            </a:r>
          </a:p>
          <a:p>
            <a:pPr eaLnBrk="1" hangingPunct="1"/>
            <a:endParaRPr lang="en-US" sz="2400" smtClean="0"/>
          </a:p>
          <a:p>
            <a:pPr eaLnBrk="1" hangingPunct="1"/>
            <a:r>
              <a:rPr lang="en-US" sz="2400" smtClean="0"/>
              <a:t>Contained 13 recommendations that dealt with issues affecting sample design and processing of survey data</a:t>
            </a:r>
          </a:p>
        </p:txBody>
      </p:sp>
      <p:pic>
        <p:nvPicPr>
          <p:cNvPr id="28677" name="Picture 5"/>
          <p:cNvPicPr>
            <a:picLocks noChangeAspect="1" noChangeArrowheads="1"/>
          </p:cNvPicPr>
          <p:nvPr/>
        </p:nvPicPr>
        <p:blipFill>
          <a:blip r:embed="rId3" cstate="print"/>
          <a:srcRect/>
          <a:stretch>
            <a:fillRect/>
          </a:stretch>
        </p:blipFill>
        <p:spPr bwMode="auto">
          <a:xfrm>
            <a:off x="5562600" y="1524000"/>
            <a:ext cx="2943225" cy="442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6"/>
          <p:cNvSpPr>
            <a:spLocks noGrp="1" noChangeArrowheads="1"/>
          </p:cNvSpPr>
          <p:nvPr>
            <p:ph type="sldNum" sz="quarter" idx="10"/>
          </p:nvPr>
        </p:nvSpPr>
        <p:spPr>
          <a:noFill/>
        </p:spPr>
        <p:txBody>
          <a:bodyPr/>
          <a:lstStyle/>
          <a:p>
            <a:fld id="{5F8D803D-536B-423E-A902-301BEE6E06F9}" type="slidenum">
              <a:rPr lang="en-US" smtClean="0"/>
              <a:pPr/>
              <a:t>30</a:t>
            </a:fld>
            <a:endParaRPr lang="en-US" smtClean="0"/>
          </a:p>
        </p:txBody>
      </p:sp>
      <p:sp>
        <p:nvSpPr>
          <p:cNvPr id="5125"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355D661B-1E0E-4851-899A-080F493A606E}" type="slidenum">
              <a:rPr lang="en-US" sz="1400">
                <a:solidFill>
                  <a:schemeClr val="tx1"/>
                </a:solidFill>
              </a:rPr>
              <a:pPr algn="r"/>
              <a:t>30</a:t>
            </a:fld>
            <a:endParaRPr lang="en-US" sz="1400">
              <a:solidFill>
                <a:schemeClr val="tx1"/>
              </a:solidFill>
            </a:endParaRPr>
          </a:p>
        </p:txBody>
      </p:sp>
      <p:sp>
        <p:nvSpPr>
          <p:cNvPr id="5126" name="Title 1"/>
          <p:cNvSpPr>
            <a:spLocks noGrp="1"/>
          </p:cNvSpPr>
          <p:nvPr>
            <p:ph type="title" idx="4294967295"/>
          </p:nvPr>
        </p:nvSpPr>
        <p:spPr>
          <a:xfrm>
            <a:off x="533400" y="609600"/>
            <a:ext cx="7924800" cy="762000"/>
          </a:xfrm>
        </p:spPr>
        <p:txBody>
          <a:bodyPr/>
          <a:lstStyle/>
          <a:p>
            <a:pPr algn="l"/>
            <a:r>
              <a:rPr lang="en-US" sz="3600" b="1" smtClean="0">
                <a:solidFill>
                  <a:srgbClr val="0070C0"/>
                </a:solidFill>
              </a:rPr>
              <a:t>Decision-based Approach</a:t>
            </a:r>
          </a:p>
        </p:txBody>
      </p:sp>
      <p:sp>
        <p:nvSpPr>
          <p:cNvPr id="5127" name="Content Placeholder 2"/>
          <p:cNvSpPr>
            <a:spLocks noGrp="1"/>
          </p:cNvSpPr>
          <p:nvPr>
            <p:ph idx="4294967295"/>
          </p:nvPr>
        </p:nvSpPr>
        <p:spPr>
          <a:xfrm>
            <a:off x="609600" y="1447800"/>
            <a:ext cx="7772400" cy="4724400"/>
          </a:xfrm>
        </p:spPr>
        <p:txBody>
          <a:bodyPr/>
          <a:lstStyle/>
          <a:p>
            <a:pPr>
              <a:buFontTx/>
              <a:buNone/>
            </a:pPr>
            <a:r>
              <a:rPr lang="en-US" b="1" smtClean="0"/>
              <a:t>Lemma 2: </a:t>
            </a:r>
          </a:p>
          <a:p>
            <a:pPr>
              <a:buFontTx/>
              <a:buNone/>
            </a:pPr>
            <a:r>
              <a:rPr lang="en-US" smtClean="0"/>
              <a:t>When we fit 2 linear models for 2 separate data sets, if   	     and  	  , then the variance of the coefficient estimates is smaller for the combined model fit than for two separate stratum models when the combined model is correct.</a:t>
            </a:r>
          </a:p>
          <a:p>
            <a:pPr>
              <a:buFontTx/>
              <a:buNone/>
            </a:pPr>
            <a:endParaRPr lang="en-US" sz="1400" smtClean="0"/>
          </a:p>
          <a:p>
            <a:pPr>
              <a:buFontTx/>
              <a:buNone/>
            </a:pPr>
            <a:r>
              <a:rPr lang="en-US" smtClean="0"/>
              <a:t>Test the equality of regression lines</a:t>
            </a:r>
          </a:p>
          <a:p>
            <a:r>
              <a:rPr lang="en-US" smtClean="0"/>
              <a:t>Slopes</a:t>
            </a:r>
          </a:p>
          <a:p>
            <a:r>
              <a:rPr lang="en-US" smtClean="0"/>
              <a:t>Elevation (y-intercepts)</a:t>
            </a:r>
          </a:p>
        </p:txBody>
      </p:sp>
      <p:sp>
        <p:nvSpPr>
          <p:cNvPr id="5128"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7E3A7315-1CEA-4329-8952-2CF9AE9D8305}" type="slidenum">
              <a:rPr lang="en-US" sz="1400">
                <a:solidFill>
                  <a:schemeClr val="tx1"/>
                </a:solidFill>
              </a:rPr>
              <a:pPr algn="r"/>
              <a:t>30</a:t>
            </a:fld>
            <a:endParaRPr lang="en-US" sz="1400">
              <a:solidFill>
                <a:schemeClr val="tx1"/>
              </a:solidFill>
            </a:endParaRPr>
          </a:p>
        </p:txBody>
      </p:sp>
      <p:graphicFrame>
        <p:nvGraphicFramePr>
          <p:cNvPr id="5122" name="Object 2"/>
          <p:cNvGraphicFramePr>
            <a:graphicFrameLocks noChangeAspect="1"/>
          </p:cNvGraphicFramePr>
          <p:nvPr/>
        </p:nvGraphicFramePr>
        <p:xfrm>
          <a:off x="2057400" y="2286000"/>
          <a:ext cx="941388" cy="457200"/>
        </p:xfrm>
        <a:graphic>
          <a:graphicData uri="http://schemas.openxmlformats.org/presentationml/2006/ole">
            <p:oleObj spid="_x0000_s5122" name="Equation" r:id="rId4" imgW="444240" imgH="215640" progId="Equation.3">
              <p:embed/>
            </p:oleObj>
          </a:graphicData>
        </a:graphic>
      </p:graphicFrame>
      <p:graphicFrame>
        <p:nvGraphicFramePr>
          <p:cNvPr id="5123" name="Object 3"/>
          <p:cNvGraphicFramePr>
            <a:graphicFrameLocks noChangeAspect="1"/>
          </p:cNvGraphicFramePr>
          <p:nvPr/>
        </p:nvGraphicFramePr>
        <p:xfrm>
          <a:off x="3657600" y="2286000"/>
          <a:ext cx="887413" cy="457200"/>
        </p:xfrm>
        <a:graphic>
          <a:graphicData uri="http://schemas.openxmlformats.org/presentationml/2006/ole">
            <p:oleObj spid="_x0000_s5123" name="Equation" r:id="rId5" imgW="419040" imgH="215640" progId="Equation.3">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6"/>
          <p:cNvSpPr>
            <a:spLocks noGrp="1" noChangeArrowheads="1"/>
          </p:cNvSpPr>
          <p:nvPr>
            <p:ph type="sldNum" sz="quarter" idx="10"/>
          </p:nvPr>
        </p:nvSpPr>
        <p:spPr>
          <a:noFill/>
        </p:spPr>
        <p:txBody>
          <a:bodyPr/>
          <a:lstStyle/>
          <a:p>
            <a:fld id="{3365C975-D557-4133-9843-AD8842465432}" type="slidenum">
              <a:rPr lang="en-US" smtClean="0"/>
              <a:pPr/>
              <a:t>31</a:t>
            </a:fld>
            <a:endParaRPr lang="en-US" smtClean="0"/>
          </a:p>
        </p:txBody>
      </p:sp>
      <p:sp>
        <p:nvSpPr>
          <p:cNvPr id="6150"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F0B5BD8D-9941-4EB3-BE0C-FA3A0E47175A}" type="slidenum">
              <a:rPr lang="en-US" sz="1400">
                <a:solidFill>
                  <a:schemeClr val="tx1"/>
                </a:solidFill>
              </a:rPr>
              <a:pPr algn="r"/>
              <a:t>31</a:t>
            </a:fld>
            <a:endParaRPr lang="en-US" sz="1400">
              <a:solidFill>
                <a:schemeClr val="tx1"/>
              </a:solidFill>
            </a:endParaRPr>
          </a:p>
        </p:txBody>
      </p:sp>
      <p:sp>
        <p:nvSpPr>
          <p:cNvPr id="6151" name="Title 1"/>
          <p:cNvSpPr>
            <a:spLocks noGrp="1"/>
          </p:cNvSpPr>
          <p:nvPr>
            <p:ph type="title" idx="4294967295"/>
          </p:nvPr>
        </p:nvSpPr>
        <p:spPr>
          <a:xfrm>
            <a:off x="685800" y="152400"/>
            <a:ext cx="7772400" cy="1219200"/>
          </a:xfrm>
        </p:spPr>
        <p:txBody>
          <a:bodyPr/>
          <a:lstStyle/>
          <a:p>
            <a:pPr algn="l"/>
            <a:r>
              <a:rPr lang="en-US" sz="3600" b="1" smtClean="0">
                <a:solidFill>
                  <a:srgbClr val="0070C0"/>
                </a:solidFill>
              </a:rPr>
              <a:t>Test of Equal Slopes (Zar, 1999)</a:t>
            </a:r>
          </a:p>
        </p:txBody>
      </p:sp>
      <p:sp>
        <p:nvSpPr>
          <p:cNvPr id="6152"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491FCAA7-C7A5-4E64-B541-0F112CD59589}" type="slidenum">
              <a:rPr lang="en-US" sz="1400">
                <a:solidFill>
                  <a:schemeClr val="tx1"/>
                </a:solidFill>
              </a:rPr>
              <a:pPr algn="r"/>
              <a:t>31</a:t>
            </a:fld>
            <a:endParaRPr lang="en-US" sz="1400">
              <a:solidFill>
                <a:schemeClr val="tx1"/>
              </a:solidFill>
            </a:endParaRPr>
          </a:p>
        </p:txBody>
      </p:sp>
      <p:graphicFrame>
        <p:nvGraphicFramePr>
          <p:cNvPr id="6146" name="Content Placeholder 9"/>
          <p:cNvGraphicFramePr>
            <a:graphicFrameLocks noChangeAspect="1"/>
          </p:cNvGraphicFramePr>
          <p:nvPr>
            <p:ph idx="4294967295"/>
          </p:nvPr>
        </p:nvGraphicFramePr>
        <p:xfrm>
          <a:off x="1143000" y="1417638"/>
          <a:ext cx="4495800" cy="2576512"/>
        </p:xfrm>
        <a:graphic>
          <a:graphicData uri="http://schemas.openxmlformats.org/presentationml/2006/ole">
            <p:oleObj spid="_x0000_s6146" name="Equation" r:id="rId4" imgW="1726920" imgH="990360" progId="Equation.3">
              <p:embed/>
            </p:oleObj>
          </a:graphicData>
        </a:graphic>
      </p:graphicFrame>
      <p:graphicFrame>
        <p:nvGraphicFramePr>
          <p:cNvPr id="6147" name="Object 6"/>
          <p:cNvGraphicFramePr>
            <a:graphicFrameLocks noChangeAspect="1"/>
          </p:cNvGraphicFramePr>
          <p:nvPr/>
        </p:nvGraphicFramePr>
        <p:xfrm>
          <a:off x="731838" y="4759325"/>
          <a:ext cx="3136900" cy="1071563"/>
        </p:xfrm>
        <a:graphic>
          <a:graphicData uri="http://schemas.openxmlformats.org/presentationml/2006/ole">
            <p:oleObj spid="_x0000_s6147" name="Equation" r:id="rId5" imgW="1930320" imgH="571320" progId="Equation.3">
              <p:embed/>
            </p:oleObj>
          </a:graphicData>
        </a:graphic>
      </p:graphicFrame>
      <p:sp>
        <p:nvSpPr>
          <p:cNvPr id="6153" name="TextBox 5"/>
          <p:cNvSpPr txBox="1">
            <a:spLocks noChangeArrowheads="1"/>
          </p:cNvSpPr>
          <p:nvPr/>
        </p:nvSpPr>
        <p:spPr bwMode="auto">
          <a:xfrm>
            <a:off x="609600" y="4267200"/>
            <a:ext cx="1905000" cy="477838"/>
          </a:xfrm>
          <a:prstGeom prst="rect">
            <a:avLst/>
          </a:prstGeom>
          <a:noFill/>
          <a:ln w="9525">
            <a:noFill/>
            <a:miter lim="800000"/>
            <a:headEnd/>
            <a:tailEnd/>
          </a:ln>
        </p:spPr>
        <p:txBody>
          <a:bodyPr>
            <a:spAutoFit/>
          </a:bodyPr>
          <a:lstStyle/>
          <a:p>
            <a:pPr eaLnBrk="0" hangingPunct="0">
              <a:lnSpc>
                <a:spcPts val="3000"/>
              </a:lnSpc>
              <a:spcBef>
                <a:spcPct val="20000"/>
              </a:spcBef>
            </a:pPr>
            <a:r>
              <a:rPr lang="en-US" sz="2800">
                <a:solidFill>
                  <a:schemeClr val="tx1"/>
                </a:solidFill>
              </a:rPr>
              <a:t>where</a:t>
            </a:r>
          </a:p>
        </p:txBody>
      </p:sp>
      <p:sp>
        <p:nvSpPr>
          <p:cNvPr id="6154" name="TextBox 6"/>
          <p:cNvSpPr txBox="1">
            <a:spLocks noChangeArrowheads="1"/>
          </p:cNvSpPr>
          <p:nvPr/>
        </p:nvSpPr>
        <p:spPr bwMode="auto">
          <a:xfrm>
            <a:off x="3886200" y="5029200"/>
            <a:ext cx="914400" cy="477838"/>
          </a:xfrm>
          <a:prstGeom prst="rect">
            <a:avLst/>
          </a:prstGeom>
          <a:noFill/>
          <a:ln w="9525">
            <a:noFill/>
            <a:miter lim="800000"/>
            <a:headEnd/>
            <a:tailEnd/>
          </a:ln>
        </p:spPr>
        <p:txBody>
          <a:bodyPr>
            <a:spAutoFit/>
          </a:bodyPr>
          <a:lstStyle/>
          <a:p>
            <a:pPr eaLnBrk="0" hangingPunct="0">
              <a:lnSpc>
                <a:spcPts val="3000"/>
              </a:lnSpc>
              <a:spcBef>
                <a:spcPct val="20000"/>
              </a:spcBef>
            </a:pPr>
            <a:r>
              <a:rPr lang="en-US" sz="2800">
                <a:solidFill>
                  <a:schemeClr val="tx1"/>
                </a:solidFill>
              </a:rPr>
              <a:t>and</a:t>
            </a:r>
          </a:p>
        </p:txBody>
      </p:sp>
      <p:graphicFrame>
        <p:nvGraphicFramePr>
          <p:cNvPr id="6148" name="Object 7"/>
          <p:cNvGraphicFramePr>
            <a:graphicFrameLocks noChangeAspect="1"/>
          </p:cNvGraphicFramePr>
          <p:nvPr/>
        </p:nvGraphicFramePr>
        <p:xfrm>
          <a:off x="4699000" y="4800600"/>
          <a:ext cx="3911600" cy="838200"/>
        </p:xfrm>
        <a:graphic>
          <a:graphicData uri="http://schemas.openxmlformats.org/presentationml/2006/ole">
            <p:oleObj spid="_x0000_s6148" name="Equation" r:id="rId6" imgW="2844720" imgH="609480" progId="Equation.3">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6"/>
          <p:cNvSpPr>
            <a:spLocks noGrp="1" noChangeArrowheads="1"/>
          </p:cNvSpPr>
          <p:nvPr>
            <p:ph type="sldNum" sz="quarter" idx="10"/>
          </p:nvPr>
        </p:nvSpPr>
        <p:spPr>
          <a:noFill/>
        </p:spPr>
        <p:txBody>
          <a:bodyPr/>
          <a:lstStyle/>
          <a:p>
            <a:fld id="{C60E74CA-635F-43DE-A0C1-B8C4253E3350}" type="slidenum">
              <a:rPr lang="en-US" smtClean="0"/>
              <a:pPr/>
              <a:t>32</a:t>
            </a:fld>
            <a:endParaRPr lang="en-US" smtClean="0"/>
          </a:p>
        </p:txBody>
      </p:sp>
      <p:sp>
        <p:nvSpPr>
          <p:cNvPr id="7174"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57E311BD-60CD-4F24-986A-19EB5A11B012}" type="slidenum">
              <a:rPr lang="en-US" sz="1400">
                <a:solidFill>
                  <a:schemeClr val="tx1"/>
                </a:solidFill>
              </a:rPr>
              <a:pPr algn="r"/>
              <a:t>32</a:t>
            </a:fld>
            <a:endParaRPr lang="en-US" sz="1400">
              <a:solidFill>
                <a:schemeClr val="tx1"/>
              </a:solidFill>
            </a:endParaRPr>
          </a:p>
        </p:txBody>
      </p:sp>
      <p:sp>
        <p:nvSpPr>
          <p:cNvPr id="7175" name="Title 1"/>
          <p:cNvSpPr>
            <a:spLocks noGrp="1"/>
          </p:cNvSpPr>
          <p:nvPr>
            <p:ph type="title" idx="4294967295"/>
          </p:nvPr>
        </p:nvSpPr>
        <p:spPr>
          <a:xfrm>
            <a:off x="685800" y="381000"/>
            <a:ext cx="7772400" cy="838200"/>
          </a:xfrm>
        </p:spPr>
        <p:txBody>
          <a:bodyPr/>
          <a:lstStyle/>
          <a:p>
            <a:pPr algn="l"/>
            <a:r>
              <a:rPr lang="en-US" sz="3600" b="1" smtClean="0">
                <a:solidFill>
                  <a:srgbClr val="0070C0"/>
                </a:solidFill>
              </a:rPr>
              <a:t>Test of Equal Elevation</a:t>
            </a:r>
          </a:p>
        </p:txBody>
      </p:sp>
      <p:sp>
        <p:nvSpPr>
          <p:cNvPr id="7176"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313048FC-BC25-4D21-A690-CC17FE6036C3}" type="slidenum">
              <a:rPr lang="en-US" sz="1400">
                <a:solidFill>
                  <a:schemeClr val="tx1"/>
                </a:solidFill>
              </a:rPr>
              <a:pPr algn="r"/>
              <a:t>32</a:t>
            </a:fld>
            <a:endParaRPr lang="en-US" sz="1400">
              <a:solidFill>
                <a:schemeClr val="tx1"/>
              </a:solidFill>
            </a:endParaRPr>
          </a:p>
        </p:txBody>
      </p:sp>
      <p:graphicFrame>
        <p:nvGraphicFramePr>
          <p:cNvPr id="7170" name="Content Placeholder 4"/>
          <p:cNvGraphicFramePr>
            <a:graphicFrameLocks noChangeAspect="1"/>
          </p:cNvGraphicFramePr>
          <p:nvPr>
            <p:ph idx="4294967295"/>
          </p:nvPr>
        </p:nvGraphicFramePr>
        <p:xfrm>
          <a:off x="614363" y="1885950"/>
          <a:ext cx="7081837" cy="1695450"/>
        </p:xfrm>
        <a:graphic>
          <a:graphicData uri="http://schemas.openxmlformats.org/presentationml/2006/ole">
            <p:oleObj spid="_x0000_s7170" name="Equation" r:id="rId4" imgW="3555720" imgH="850680" progId="Equation.3">
              <p:embed/>
            </p:oleObj>
          </a:graphicData>
        </a:graphic>
      </p:graphicFrame>
      <p:graphicFrame>
        <p:nvGraphicFramePr>
          <p:cNvPr id="7171" name="Object 3"/>
          <p:cNvGraphicFramePr>
            <a:graphicFrameLocks noChangeAspect="1"/>
          </p:cNvGraphicFramePr>
          <p:nvPr/>
        </p:nvGraphicFramePr>
        <p:xfrm>
          <a:off x="1295400" y="3835400"/>
          <a:ext cx="1473200" cy="508000"/>
        </p:xfrm>
        <a:graphic>
          <a:graphicData uri="http://schemas.openxmlformats.org/presentationml/2006/ole">
            <p:oleObj spid="_x0000_s7171" name="Equation" r:id="rId5" imgW="736560" imgH="253800" progId="Equation.3">
              <p:embed/>
            </p:oleObj>
          </a:graphicData>
        </a:graphic>
      </p:graphicFrame>
      <p:graphicFrame>
        <p:nvGraphicFramePr>
          <p:cNvPr id="7172" name="Object 4"/>
          <p:cNvGraphicFramePr>
            <a:graphicFrameLocks noChangeAspect="1"/>
          </p:cNvGraphicFramePr>
          <p:nvPr/>
        </p:nvGraphicFramePr>
        <p:xfrm>
          <a:off x="2093913" y="4343400"/>
          <a:ext cx="5262562" cy="1295400"/>
        </p:xfrm>
        <a:graphic>
          <a:graphicData uri="http://schemas.openxmlformats.org/presentationml/2006/ole">
            <p:oleObj spid="_x0000_s7172" name="Equation" r:id="rId6" imgW="3352680" imgH="825480" progId="Equation.3">
              <p:embed/>
            </p:oleObj>
          </a:graphicData>
        </a:graphic>
      </p:graphicFrame>
      <p:sp>
        <p:nvSpPr>
          <p:cNvPr id="7177" name="TextBox 7"/>
          <p:cNvSpPr txBox="1">
            <a:spLocks noChangeArrowheads="1"/>
          </p:cNvSpPr>
          <p:nvPr/>
        </p:nvSpPr>
        <p:spPr bwMode="auto">
          <a:xfrm>
            <a:off x="914400" y="4953000"/>
            <a:ext cx="1219200" cy="477838"/>
          </a:xfrm>
          <a:prstGeom prst="rect">
            <a:avLst/>
          </a:prstGeom>
          <a:noFill/>
          <a:ln w="9525">
            <a:noFill/>
            <a:miter lim="800000"/>
            <a:headEnd/>
            <a:tailEnd/>
          </a:ln>
        </p:spPr>
        <p:txBody>
          <a:bodyPr>
            <a:spAutoFit/>
          </a:bodyPr>
          <a:lstStyle/>
          <a:p>
            <a:pPr eaLnBrk="0" hangingPunct="0">
              <a:lnSpc>
                <a:spcPts val="3000"/>
              </a:lnSpc>
              <a:spcBef>
                <a:spcPct val="20000"/>
              </a:spcBef>
            </a:pPr>
            <a:r>
              <a:rPr lang="en-US" sz="2800">
                <a:solidFill>
                  <a:schemeClr val="tx1"/>
                </a:solidFill>
              </a:rPr>
              <a:t>where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6"/>
          <p:cNvSpPr>
            <a:spLocks noGrp="1" noChangeArrowheads="1"/>
          </p:cNvSpPr>
          <p:nvPr>
            <p:ph type="sldNum" sz="quarter" idx="10"/>
          </p:nvPr>
        </p:nvSpPr>
        <p:spPr>
          <a:noFill/>
        </p:spPr>
        <p:txBody>
          <a:bodyPr/>
          <a:lstStyle/>
          <a:p>
            <a:fld id="{955ABBEF-C481-4906-9AE5-71D0213B3446}" type="slidenum">
              <a:rPr lang="en-US" smtClean="0"/>
              <a:pPr/>
              <a:t>33</a:t>
            </a:fld>
            <a:endParaRPr lang="en-US" smtClean="0"/>
          </a:p>
        </p:txBody>
      </p:sp>
      <p:sp>
        <p:nvSpPr>
          <p:cNvPr id="8196"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918DC190-ED4D-40DE-B438-6544930B5528}" type="slidenum">
              <a:rPr lang="en-US" sz="1400">
                <a:solidFill>
                  <a:schemeClr val="tx1"/>
                </a:solidFill>
              </a:rPr>
              <a:pPr algn="r"/>
              <a:t>33</a:t>
            </a:fld>
            <a:endParaRPr lang="en-US" sz="1400">
              <a:solidFill>
                <a:schemeClr val="tx1"/>
              </a:solidFill>
            </a:endParaRPr>
          </a:p>
        </p:txBody>
      </p:sp>
      <p:sp>
        <p:nvSpPr>
          <p:cNvPr id="8197" name="Title 1"/>
          <p:cNvSpPr>
            <a:spLocks noGrp="1"/>
          </p:cNvSpPr>
          <p:nvPr>
            <p:ph type="title" idx="4294967295"/>
          </p:nvPr>
        </p:nvSpPr>
        <p:spPr>
          <a:xfrm>
            <a:off x="685800" y="228600"/>
            <a:ext cx="7772400" cy="914400"/>
          </a:xfrm>
        </p:spPr>
        <p:txBody>
          <a:bodyPr/>
          <a:lstStyle/>
          <a:p>
            <a:pPr algn="l"/>
            <a:r>
              <a:rPr lang="en-US" sz="3600" b="1" smtClean="0">
                <a:solidFill>
                  <a:srgbClr val="0070C0"/>
                </a:solidFill>
              </a:rPr>
              <a:t>More than Two Regression Lines</a:t>
            </a:r>
          </a:p>
        </p:txBody>
      </p:sp>
      <p:sp>
        <p:nvSpPr>
          <p:cNvPr id="8198"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FD81D9E4-3A29-4AD7-88E6-9887E0DFA9E6}" type="slidenum">
              <a:rPr lang="en-US" sz="1400">
                <a:solidFill>
                  <a:schemeClr val="tx1"/>
                </a:solidFill>
              </a:rPr>
              <a:pPr algn="r"/>
              <a:t>33</a:t>
            </a:fld>
            <a:endParaRPr lang="en-US" sz="1400">
              <a:solidFill>
                <a:schemeClr val="tx1"/>
              </a:solidFill>
            </a:endParaRPr>
          </a:p>
        </p:txBody>
      </p:sp>
      <p:graphicFrame>
        <p:nvGraphicFramePr>
          <p:cNvPr id="8194" name="Content Placeholder 4"/>
          <p:cNvGraphicFramePr>
            <a:graphicFrameLocks noChangeAspect="1"/>
          </p:cNvGraphicFramePr>
          <p:nvPr>
            <p:ph idx="4294967295"/>
          </p:nvPr>
        </p:nvGraphicFramePr>
        <p:xfrm>
          <a:off x="838200" y="1143000"/>
          <a:ext cx="4527550" cy="3224213"/>
        </p:xfrm>
        <a:graphic>
          <a:graphicData uri="http://schemas.openxmlformats.org/presentationml/2006/ole">
            <p:oleObj spid="_x0000_s8194" name="Equation" r:id="rId4" imgW="1854000" imgH="1320480" progId="Equation.3">
              <p:embed/>
            </p:oleObj>
          </a:graphicData>
        </a:graphic>
      </p:graphicFrame>
      <p:sp>
        <p:nvSpPr>
          <p:cNvPr id="8199" name="TextBox 5"/>
          <p:cNvSpPr txBox="1">
            <a:spLocks noChangeArrowheads="1"/>
          </p:cNvSpPr>
          <p:nvPr/>
        </p:nvSpPr>
        <p:spPr bwMode="auto">
          <a:xfrm>
            <a:off x="762000" y="4876800"/>
            <a:ext cx="7315200" cy="862013"/>
          </a:xfrm>
          <a:prstGeom prst="rect">
            <a:avLst/>
          </a:prstGeom>
          <a:noFill/>
          <a:ln w="9525">
            <a:noFill/>
            <a:miter lim="800000"/>
            <a:headEnd/>
            <a:tailEnd/>
          </a:ln>
        </p:spPr>
        <p:txBody>
          <a:bodyPr>
            <a:spAutoFit/>
          </a:bodyPr>
          <a:lstStyle/>
          <a:p>
            <a:pPr eaLnBrk="0" hangingPunct="0">
              <a:lnSpc>
                <a:spcPts val="3000"/>
              </a:lnSpc>
              <a:spcBef>
                <a:spcPct val="20000"/>
              </a:spcBef>
              <a:buFontTx/>
              <a:buChar char="•"/>
            </a:pPr>
            <a:r>
              <a:rPr lang="en-US" sz="2800">
                <a:solidFill>
                  <a:schemeClr val="tx1"/>
                </a:solidFill>
              </a:rPr>
              <a:t>If rejected, k-1 multiple comparisons are possible.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6"/>
          <p:cNvSpPr>
            <a:spLocks noGrp="1" noChangeArrowheads="1"/>
          </p:cNvSpPr>
          <p:nvPr>
            <p:ph type="sldNum" sz="quarter" idx="10"/>
          </p:nvPr>
        </p:nvSpPr>
        <p:spPr>
          <a:noFill/>
        </p:spPr>
        <p:txBody>
          <a:bodyPr/>
          <a:lstStyle/>
          <a:p>
            <a:fld id="{F0B4A4A0-D4F5-4A4A-9688-CF14F6466F5D}" type="slidenum">
              <a:rPr lang="en-US" smtClean="0"/>
              <a:pPr/>
              <a:t>34</a:t>
            </a:fld>
            <a:endParaRPr lang="en-US" smtClean="0"/>
          </a:p>
        </p:txBody>
      </p:sp>
      <p:sp>
        <p:nvSpPr>
          <p:cNvPr id="9222" name="Rectangle 16"/>
          <p:cNvSpPr>
            <a:spLocks noGrp="1" noChangeArrowheads="1"/>
          </p:cNvSpPr>
          <p:nvPr>
            <p:ph type="title"/>
          </p:nvPr>
        </p:nvSpPr>
        <p:spPr>
          <a:xfrm>
            <a:off x="685800" y="609600"/>
            <a:ext cx="7772400" cy="762000"/>
          </a:xfrm>
        </p:spPr>
        <p:txBody>
          <a:bodyPr/>
          <a:lstStyle/>
          <a:p>
            <a:pPr algn="l"/>
            <a:r>
              <a:rPr lang="en-US" sz="3600" b="1" smtClean="0">
                <a:solidFill>
                  <a:srgbClr val="0070C0"/>
                </a:solidFill>
              </a:rPr>
              <a:t>Test of Null Hypothesis</a:t>
            </a:r>
          </a:p>
        </p:txBody>
      </p:sp>
      <p:sp>
        <p:nvSpPr>
          <p:cNvPr id="9223" name="Rectangle 3"/>
          <p:cNvSpPr>
            <a:spLocks noGrp="1" noChangeArrowheads="1"/>
          </p:cNvSpPr>
          <p:nvPr>
            <p:ph type="body" sz="half" idx="1"/>
          </p:nvPr>
        </p:nvSpPr>
        <p:spPr>
          <a:xfrm>
            <a:off x="685800" y="1752600"/>
            <a:ext cx="7848600" cy="4343400"/>
          </a:xfrm>
        </p:spPr>
        <p:txBody>
          <a:bodyPr/>
          <a:lstStyle/>
          <a:p>
            <a:pPr>
              <a:buFontTx/>
              <a:buNone/>
            </a:pPr>
            <a:r>
              <a:rPr lang="en-US" smtClean="0"/>
              <a:t>Data analysis: Null hypothesis of equality of intercepts cannot be rejected if null hypothesis of equality of slopes cannot be rejected.</a:t>
            </a:r>
          </a:p>
          <a:p>
            <a:pPr>
              <a:buFontTx/>
              <a:buNone/>
            </a:pPr>
            <a:endParaRPr lang="en-US" sz="800" smtClean="0"/>
          </a:p>
          <a:p>
            <a:pPr>
              <a:buFontTx/>
              <a:buNone/>
            </a:pPr>
            <a:r>
              <a:rPr lang="en-CA" smtClean="0"/>
              <a:t>The model-assisted slope estimator,   , can be expressed within each stratum using the PPS design weights as</a:t>
            </a:r>
          </a:p>
          <a:p>
            <a:pPr>
              <a:buFontTx/>
              <a:buNone/>
            </a:pPr>
            <a:endParaRPr lang="en-CA" smtClean="0"/>
          </a:p>
          <a:p>
            <a:pPr>
              <a:buFontTx/>
              <a:buNone/>
            </a:pPr>
            <a:endParaRPr lang="en-US" sz="1600" smtClean="0"/>
          </a:p>
          <a:p>
            <a:pPr>
              <a:buFontTx/>
              <a:buNone/>
            </a:pPr>
            <a:r>
              <a:rPr lang="en-US" smtClean="0"/>
              <a:t>where  </a:t>
            </a:r>
          </a:p>
          <a:p>
            <a:pPr>
              <a:buFontTx/>
              <a:buNone/>
            </a:pPr>
            <a:endParaRPr lang="en-US" smtClean="0"/>
          </a:p>
          <a:p>
            <a:pPr>
              <a:buFontTx/>
              <a:buNone/>
            </a:pPr>
            <a:endParaRPr lang="en-US" sz="2400" smtClean="0"/>
          </a:p>
        </p:txBody>
      </p:sp>
      <p:sp>
        <p:nvSpPr>
          <p:cNvPr id="9224"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9225"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9226" name="Rectangle 8"/>
          <p:cNvSpPr>
            <a:spLocks noChangeArrowheads="1"/>
          </p:cNvSpPr>
          <p:nvPr/>
        </p:nvSpPr>
        <p:spPr bwMode="auto">
          <a:xfrm>
            <a:off x="0" y="428625"/>
            <a:ext cx="9144000" cy="0"/>
          </a:xfrm>
          <a:prstGeom prst="rect">
            <a:avLst/>
          </a:prstGeom>
          <a:noFill/>
          <a:ln w="9525">
            <a:noFill/>
            <a:miter lim="800000"/>
            <a:headEnd/>
            <a:tailEnd/>
          </a:ln>
        </p:spPr>
        <p:txBody>
          <a:bodyPr wrap="none" anchor="ctr">
            <a:spAutoFit/>
          </a:bodyPr>
          <a:lstStyle/>
          <a:p>
            <a:pPr eaLnBrk="0" hangingPunct="0"/>
            <a:endParaRPr lang="en-US"/>
          </a:p>
        </p:txBody>
      </p:sp>
      <p:graphicFrame>
        <p:nvGraphicFramePr>
          <p:cNvPr id="9218" name="Object 19"/>
          <p:cNvGraphicFramePr>
            <a:graphicFrameLocks noChangeAspect="1"/>
          </p:cNvGraphicFramePr>
          <p:nvPr/>
        </p:nvGraphicFramePr>
        <p:xfrm>
          <a:off x="6553200" y="3352800"/>
          <a:ext cx="241300" cy="495300"/>
        </p:xfrm>
        <a:graphic>
          <a:graphicData uri="http://schemas.openxmlformats.org/presentationml/2006/ole">
            <p:oleObj spid="_x0000_s9218" name="Equation" r:id="rId4" imgW="241200" imgH="495000" progId="Equation.3">
              <p:embed/>
            </p:oleObj>
          </a:graphicData>
        </a:graphic>
      </p:graphicFrame>
      <p:graphicFrame>
        <p:nvGraphicFramePr>
          <p:cNvPr id="9219" name="Object 20"/>
          <p:cNvGraphicFramePr>
            <a:graphicFrameLocks noChangeAspect="1"/>
          </p:cNvGraphicFramePr>
          <p:nvPr/>
        </p:nvGraphicFramePr>
        <p:xfrm>
          <a:off x="1981200" y="5407025"/>
          <a:ext cx="1371600" cy="765175"/>
        </p:xfrm>
        <a:graphic>
          <a:graphicData uri="http://schemas.openxmlformats.org/presentationml/2006/ole">
            <p:oleObj spid="_x0000_s9219" name="Equation" r:id="rId5" imgW="672840" imgH="431640" progId="Equation.3">
              <p:embed/>
            </p:oleObj>
          </a:graphicData>
        </a:graphic>
      </p:graphicFrame>
      <p:graphicFrame>
        <p:nvGraphicFramePr>
          <p:cNvPr id="9220" name="Object 21"/>
          <p:cNvGraphicFramePr>
            <a:graphicFrameLocks noChangeAspect="1"/>
          </p:cNvGraphicFramePr>
          <p:nvPr/>
        </p:nvGraphicFramePr>
        <p:xfrm>
          <a:off x="1981200" y="4495800"/>
          <a:ext cx="5105400" cy="946150"/>
        </p:xfrm>
        <a:graphic>
          <a:graphicData uri="http://schemas.openxmlformats.org/presentationml/2006/ole">
            <p:oleObj spid="_x0000_s9220" name="Equation" r:id="rId6" imgW="4368600" imgH="672840" progId="Equation.3">
              <p:embed/>
            </p:oleObj>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6"/>
          <p:cNvSpPr>
            <a:spLocks noGrp="1" noChangeArrowheads="1"/>
          </p:cNvSpPr>
          <p:nvPr>
            <p:ph type="sldNum" sz="quarter" idx="10"/>
          </p:nvPr>
        </p:nvSpPr>
        <p:spPr>
          <a:noFill/>
        </p:spPr>
        <p:txBody>
          <a:bodyPr/>
          <a:lstStyle/>
          <a:p>
            <a:fld id="{A2A72446-259C-40FF-8E5A-0007CBFFFA69}" type="slidenum">
              <a:rPr lang="en-US" smtClean="0"/>
              <a:pPr/>
              <a:t>35</a:t>
            </a:fld>
            <a:endParaRPr lang="en-US" smtClean="0"/>
          </a:p>
        </p:txBody>
      </p:sp>
      <p:sp>
        <p:nvSpPr>
          <p:cNvPr id="10247" name="Rectangle 5"/>
          <p:cNvSpPr>
            <a:spLocks noGrp="1" noChangeArrowheads="1"/>
          </p:cNvSpPr>
          <p:nvPr>
            <p:ph type="title"/>
          </p:nvPr>
        </p:nvSpPr>
        <p:spPr/>
        <p:txBody>
          <a:bodyPr/>
          <a:lstStyle/>
          <a:p>
            <a:pPr algn="l"/>
            <a:r>
              <a:rPr lang="en-US" sz="3200" b="1" smtClean="0">
                <a:solidFill>
                  <a:srgbClr val="0070C0"/>
                </a:solidFill>
              </a:rPr>
              <a:t>Test of Null Hypothesis (continued)</a:t>
            </a:r>
          </a:p>
        </p:txBody>
      </p:sp>
      <p:sp>
        <p:nvSpPr>
          <p:cNvPr id="10248" name="Rectangle 3"/>
          <p:cNvSpPr>
            <a:spLocks noGrp="1" noChangeArrowheads="1"/>
          </p:cNvSpPr>
          <p:nvPr>
            <p:ph type="body" sz="half" idx="1"/>
          </p:nvPr>
        </p:nvSpPr>
        <p:spPr>
          <a:xfrm>
            <a:off x="609600" y="1524000"/>
            <a:ext cx="7772400" cy="4648200"/>
          </a:xfrm>
        </p:spPr>
        <p:txBody>
          <a:bodyPr/>
          <a:lstStyle/>
          <a:p>
            <a:r>
              <a:rPr lang="en-US" smtClean="0"/>
              <a:t>In large samples,   </a:t>
            </a:r>
            <a:r>
              <a:rPr lang="en-CA" smtClean="0"/>
              <a:t> </a:t>
            </a:r>
            <a:r>
              <a:rPr lang="en-US" smtClean="0"/>
              <a:t>is approximately normally distributed with mean  b  and a theoretical variance denoted    . </a:t>
            </a:r>
          </a:p>
          <a:p>
            <a:endParaRPr lang="en-US" sz="1000" smtClean="0"/>
          </a:p>
          <a:p>
            <a:r>
              <a:rPr lang="en-US" smtClean="0"/>
              <a:t>The test statistic becomes</a:t>
            </a:r>
            <a:r>
              <a:rPr lang="en-US" sz="2400" smtClean="0"/>
              <a:t> </a:t>
            </a:r>
          </a:p>
          <a:p>
            <a:pPr lvl="3">
              <a:buFontTx/>
              <a:buNone/>
            </a:pPr>
            <a:endParaRPr lang="en-US" sz="1600" smtClean="0"/>
          </a:p>
          <a:p>
            <a:pPr lvl="3">
              <a:buFontTx/>
              <a:buNone/>
            </a:pPr>
            <a:endParaRPr lang="en-US" sz="1600" smtClean="0"/>
          </a:p>
          <a:p>
            <a:pPr lvl="3">
              <a:buFontTx/>
              <a:buNone/>
            </a:pPr>
            <a:endParaRPr lang="en-US" sz="2400" smtClean="0"/>
          </a:p>
          <a:p>
            <a:r>
              <a:rPr lang="en-US" smtClean="0"/>
              <a:t>If the P value is less than 0.05, we reject the null hypothesis and conclude that the regression slopes are significantly different.</a:t>
            </a:r>
          </a:p>
        </p:txBody>
      </p:sp>
      <p:graphicFrame>
        <p:nvGraphicFramePr>
          <p:cNvPr id="10242" name="Object 10"/>
          <p:cNvGraphicFramePr>
            <a:graphicFrameLocks noChangeAspect="1"/>
          </p:cNvGraphicFramePr>
          <p:nvPr>
            <p:ph sz="quarter" idx="2"/>
          </p:nvPr>
        </p:nvGraphicFramePr>
        <p:xfrm>
          <a:off x="3810000" y="2286000"/>
          <a:ext cx="396875" cy="457200"/>
        </p:xfrm>
        <a:graphic>
          <a:graphicData uri="http://schemas.openxmlformats.org/presentationml/2006/ole">
            <p:oleObj spid="_x0000_s10242" name="Equation" r:id="rId4" imgW="164880" imgH="190440" progId="Equation.3">
              <p:embed/>
            </p:oleObj>
          </a:graphicData>
        </a:graphic>
      </p:graphicFrame>
      <p:sp>
        <p:nvSpPr>
          <p:cNvPr id="10249"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10243" name="Object 16"/>
          <p:cNvGraphicFramePr>
            <a:graphicFrameLocks noChangeAspect="1"/>
          </p:cNvGraphicFramePr>
          <p:nvPr/>
        </p:nvGraphicFramePr>
        <p:xfrm>
          <a:off x="3810000" y="1447800"/>
          <a:ext cx="304800" cy="552450"/>
        </p:xfrm>
        <a:graphic>
          <a:graphicData uri="http://schemas.openxmlformats.org/presentationml/2006/ole">
            <p:oleObj spid="_x0000_s10243" name="Equation" r:id="rId5" imgW="241200" imgH="495000" progId="Equation.3">
              <p:embed/>
            </p:oleObj>
          </a:graphicData>
        </a:graphic>
      </p:graphicFrame>
      <p:graphicFrame>
        <p:nvGraphicFramePr>
          <p:cNvPr id="10244" name="Object 17"/>
          <p:cNvGraphicFramePr>
            <a:graphicFrameLocks noChangeAspect="1"/>
          </p:cNvGraphicFramePr>
          <p:nvPr/>
        </p:nvGraphicFramePr>
        <p:xfrm>
          <a:off x="1981200" y="3748088"/>
          <a:ext cx="3733800" cy="747712"/>
        </p:xfrm>
        <a:graphic>
          <a:graphicData uri="http://schemas.openxmlformats.org/presentationml/2006/ole">
            <p:oleObj spid="_x0000_s10244" name="Equation" r:id="rId6" imgW="1549080" imgH="304560" progId="Equation.3">
              <p:embed/>
            </p:oleObj>
          </a:graphicData>
        </a:graphic>
      </p:graphicFrame>
      <p:graphicFrame>
        <p:nvGraphicFramePr>
          <p:cNvPr id="10245" name="Object 9"/>
          <p:cNvGraphicFramePr>
            <a:graphicFrameLocks noChangeAspect="1"/>
          </p:cNvGraphicFramePr>
          <p:nvPr/>
        </p:nvGraphicFramePr>
        <p:xfrm>
          <a:off x="6705600" y="4025900"/>
          <a:ext cx="1631950" cy="469900"/>
        </p:xfrm>
        <a:graphic>
          <a:graphicData uri="http://schemas.openxmlformats.org/presentationml/2006/ole">
            <p:oleObj spid="_x0000_s10245" name="Equation" r:id="rId7" imgW="838080" imgH="241200" progId="Equation.3">
              <p:embed/>
            </p:oleObj>
          </a:graphicData>
        </a:graphic>
      </p:graphicFrame>
      <p:sp>
        <p:nvSpPr>
          <p:cNvPr id="10250" name="TextBox 9"/>
          <p:cNvSpPr txBox="1">
            <a:spLocks noChangeArrowheads="1"/>
          </p:cNvSpPr>
          <p:nvPr/>
        </p:nvSpPr>
        <p:spPr bwMode="auto">
          <a:xfrm>
            <a:off x="5715000" y="3957638"/>
            <a:ext cx="1371600" cy="461962"/>
          </a:xfrm>
          <a:prstGeom prst="rect">
            <a:avLst/>
          </a:prstGeom>
          <a:noFill/>
          <a:ln w="9525">
            <a:noFill/>
            <a:miter lim="800000"/>
            <a:headEnd/>
            <a:tailEnd/>
          </a:ln>
        </p:spPr>
        <p:txBody>
          <a:bodyPr>
            <a:spAutoFit/>
          </a:bodyPr>
          <a:lstStyle/>
          <a:p>
            <a:r>
              <a:rPr lang="en-US" sz="2400"/>
              <a:t>where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6"/>
          <p:cNvSpPr>
            <a:spLocks noGrp="1" noChangeArrowheads="1"/>
          </p:cNvSpPr>
          <p:nvPr>
            <p:ph type="sldNum" sz="quarter" idx="10"/>
          </p:nvPr>
        </p:nvSpPr>
        <p:spPr>
          <a:noFill/>
        </p:spPr>
        <p:txBody>
          <a:bodyPr/>
          <a:lstStyle/>
          <a:p>
            <a:fld id="{8A38D495-D77D-4606-83B0-554EAE2D2C8F}" type="slidenum">
              <a:rPr lang="en-US" smtClean="0"/>
              <a:pPr/>
              <a:t>36</a:t>
            </a:fld>
            <a:endParaRPr lang="en-US" smtClean="0"/>
          </a:p>
        </p:txBody>
      </p:sp>
      <p:sp>
        <p:nvSpPr>
          <p:cNvPr id="11268"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E832970E-6C1D-4C47-9715-294D4F79479B}" type="slidenum">
              <a:rPr lang="en-US" sz="1400">
                <a:solidFill>
                  <a:schemeClr val="tx1"/>
                </a:solidFill>
              </a:rPr>
              <a:pPr algn="r"/>
              <a:t>36</a:t>
            </a:fld>
            <a:endParaRPr lang="en-US" sz="1400">
              <a:solidFill>
                <a:schemeClr val="tx1"/>
              </a:solidFill>
            </a:endParaRPr>
          </a:p>
        </p:txBody>
      </p:sp>
      <p:sp>
        <p:nvSpPr>
          <p:cNvPr id="11269" name="Title 1"/>
          <p:cNvSpPr>
            <a:spLocks noGrp="1"/>
          </p:cNvSpPr>
          <p:nvPr>
            <p:ph type="title"/>
          </p:nvPr>
        </p:nvSpPr>
        <p:spPr/>
        <p:txBody>
          <a:bodyPr/>
          <a:lstStyle/>
          <a:p>
            <a:pPr algn="l" eaLnBrk="1" hangingPunct="1"/>
            <a:r>
              <a:rPr lang="en-US" sz="3600" b="1" smtClean="0">
                <a:solidFill>
                  <a:srgbClr val="0070C0"/>
                </a:solidFill>
              </a:rPr>
              <a:t>Decision-based Estimation</a:t>
            </a:r>
          </a:p>
        </p:txBody>
      </p:sp>
      <p:sp>
        <p:nvSpPr>
          <p:cNvPr id="11270" name="Content Placeholder 2"/>
          <p:cNvSpPr>
            <a:spLocks noGrp="1"/>
          </p:cNvSpPr>
          <p:nvPr>
            <p:ph idx="1"/>
          </p:nvPr>
        </p:nvSpPr>
        <p:spPr>
          <a:xfrm>
            <a:off x="609600" y="1905000"/>
            <a:ext cx="7772400" cy="3657600"/>
          </a:xfrm>
        </p:spPr>
        <p:txBody>
          <a:bodyPr/>
          <a:lstStyle/>
          <a:p>
            <a:pPr eaLnBrk="1" hangingPunct="1"/>
            <a:r>
              <a:rPr lang="en-US" smtClean="0"/>
              <a:t>Null hypothesis:  </a:t>
            </a:r>
          </a:p>
          <a:p>
            <a:pPr eaLnBrk="1" hangingPunct="1"/>
            <a:endParaRPr lang="en-US" smtClean="0"/>
          </a:p>
          <a:p>
            <a:pPr eaLnBrk="1" hangingPunct="1"/>
            <a:r>
              <a:rPr lang="en-US" smtClean="0"/>
              <a:t>The decision-based estimator:</a:t>
            </a:r>
          </a:p>
          <a:p>
            <a:pPr eaLnBrk="1" hangingPunct="1"/>
            <a:endParaRPr lang="en-US" smtClean="0"/>
          </a:p>
          <a:p>
            <a:pPr eaLnBrk="1" hangingPunct="1"/>
            <a:endParaRPr lang="en-US" smtClean="0"/>
          </a:p>
        </p:txBody>
      </p:sp>
      <p:sp>
        <p:nvSpPr>
          <p:cNvPr id="11271"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endParaRPr lang="en-US" sz="1400"/>
          </a:p>
        </p:txBody>
      </p:sp>
      <p:sp>
        <p:nvSpPr>
          <p:cNvPr id="11272" name="Rectangle 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11273" name="Rectangle 8"/>
          <p:cNvSpPr>
            <a:spLocks noChangeArrowheads="1"/>
          </p:cNvSpPr>
          <p:nvPr/>
        </p:nvSpPr>
        <p:spPr bwMode="auto">
          <a:xfrm>
            <a:off x="0" y="86677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11274" name="Rectangle 1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11275" name="Picture 9"/>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657600" y="1905000"/>
            <a:ext cx="1752600" cy="533400"/>
          </a:xfrm>
          <a:prstGeom prst="rect">
            <a:avLst/>
          </a:prstGeom>
          <a:noFill/>
          <a:ln w="9525">
            <a:noFill/>
            <a:miter lim="800000"/>
            <a:headEnd/>
            <a:tailEnd/>
          </a:ln>
        </p:spPr>
      </p:pic>
      <p:sp>
        <p:nvSpPr>
          <p:cNvPr id="11276" name="Rectangle 11"/>
          <p:cNvSpPr>
            <a:spLocks noChangeArrowheads="1"/>
          </p:cNvSpPr>
          <p:nvPr/>
        </p:nvSpPr>
        <p:spPr bwMode="auto">
          <a:xfrm>
            <a:off x="0" y="866775"/>
            <a:ext cx="9144000" cy="0"/>
          </a:xfrm>
          <a:prstGeom prst="rect">
            <a:avLst/>
          </a:prstGeom>
          <a:noFill/>
          <a:ln w="9525">
            <a:noFill/>
            <a:miter lim="800000"/>
            <a:headEnd/>
            <a:tailEnd/>
          </a:ln>
        </p:spPr>
        <p:txBody>
          <a:bodyPr wrap="none" anchor="ctr">
            <a:spAutoFit/>
          </a:bodyPr>
          <a:lstStyle/>
          <a:p>
            <a:pPr eaLnBrk="0" hangingPunct="0"/>
            <a:endParaRPr lang="en-US"/>
          </a:p>
        </p:txBody>
      </p:sp>
      <p:graphicFrame>
        <p:nvGraphicFramePr>
          <p:cNvPr id="11266" name="Object 12"/>
          <p:cNvGraphicFramePr>
            <a:graphicFrameLocks noChangeAspect="1"/>
          </p:cNvGraphicFramePr>
          <p:nvPr/>
        </p:nvGraphicFramePr>
        <p:xfrm>
          <a:off x="1227138" y="3352800"/>
          <a:ext cx="3068637" cy="1447800"/>
        </p:xfrm>
        <a:graphic>
          <a:graphicData uri="http://schemas.openxmlformats.org/presentationml/2006/ole">
            <p:oleObj spid="_x0000_s11266" name="Equation" r:id="rId5" imgW="1130040" imgH="533160" progId="Equation.COEE2">
              <p:embed/>
            </p:oleObj>
          </a:graphicData>
        </a:graphic>
      </p:graphicFrame>
      <p:sp>
        <p:nvSpPr>
          <p:cNvPr id="11277" name="TextBox 12"/>
          <p:cNvSpPr txBox="1">
            <a:spLocks noChangeArrowheads="1"/>
          </p:cNvSpPr>
          <p:nvPr/>
        </p:nvSpPr>
        <p:spPr bwMode="auto">
          <a:xfrm>
            <a:off x="4572000" y="3482975"/>
            <a:ext cx="4343400" cy="1241425"/>
          </a:xfrm>
          <a:prstGeom prst="rect">
            <a:avLst/>
          </a:prstGeom>
          <a:noFill/>
          <a:ln w="9525">
            <a:noFill/>
            <a:miter lim="800000"/>
            <a:headEnd/>
            <a:tailEnd/>
          </a:ln>
        </p:spPr>
        <p:txBody>
          <a:bodyPr>
            <a:spAutoFit/>
          </a:bodyPr>
          <a:lstStyle/>
          <a:p>
            <a:r>
              <a:rPr lang="en-US" sz="2800"/>
              <a:t>If reject H</a:t>
            </a:r>
            <a:r>
              <a:rPr lang="en-US" sz="2800" baseline="-25000"/>
              <a:t>0</a:t>
            </a:r>
          </a:p>
          <a:p>
            <a:endParaRPr lang="en-US" sz="2800" baseline="-25000"/>
          </a:p>
          <a:p>
            <a:r>
              <a:rPr lang="en-US" sz="2800"/>
              <a:t>If cannot reject H</a:t>
            </a:r>
            <a:r>
              <a:rPr lang="en-US" sz="2800" baseline="-25000"/>
              <a:t>0</a:t>
            </a:r>
            <a:endParaRPr lang="en-US" sz="2800"/>
          </a:p>
        </p:txBody>
      </p:sp>
      <p:sp>
        <p:nvSpPr>
          <p:cNvPr id="11278" name="Slide Number Placeholder 1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79F62410-4467-4FF3-AAB5-B84C39F4EFDA}" type="slidenum">
              <a:rPr lang="en-US" sz="1400">
                <a:solidFill>
                  <a:schemeClr val="tx1"/>
                </a:solidFill>
              </a:rPr>
              <a:pPr algn="r"/>
              <a:t>36</a:t>
            </a:fld>
            <a:endParaRPr lang="en-US" sz="1400">
              <a:solidFill>
                <a:schemeClr val="tx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sldNum" sz="quarter" idx="10"/>
          </p:nvPr>
        </p:nvSpPr>
        <p:spPr>
          <a:noFill/>
        </p:spPr>
        <p:txBody>
          <a:bodyPr/>
          <a:lstStyle/>
          <a:p>
            <a:fld id="{F2B99EA1-75F2-41AE-A45F-88972A096C09}" type="slidenum">
              <a:rPr lang="en-US" smtClean="0"/>
              <a:pPr/>
              <a:t>37</a:t>
            </a:fld>
            <a:endParaRPr lang="en-US" smtClean="0"/>
          </a:p>
        </p:txBody>
      </p:sp>
      <p:sp>
        <p:nvSpPr>
          <p:cNvPr id="12292"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7DDF0D06-627C-4430-9C5E-E3BA95D1A4A5}" type="slidenum">
              <a:rPr lang="en-US" sz="1400">
                <a:solidFill>
                  <a:schemeClr val="tx1"/>
                </a:solidFill>
              </a:rPr>
              <a:pPr algn="r"/>
              <a:t>37</a:t>
            </a:fld>
            <a:endParaRPr lang="en-US" sz="1400">
              <a:solidFill>
                <a:schemeClr val="tx1"/>
              </a:solidFill>
            </a:endParaRPr>
          </a:p>
        </p:txBody>
      </p:sp>
      <p:sp>
        <p:nvSpPr>
          <p:cNvPr id="12293" name="Title 1"/>
          <p:cNvSpPr>
            <a:spLocks noGrp="1"/>
          </p:cNvSpPr>
          <p:nvPr>
            <p:ph type="title"/>
          </p:nvPr>
        </p:nvSpPr>
        <p:spPr/>
        <p:txBody>
          <a:bodyPr/>
          <a:lstStyle/>
          <a:p>
            <a:pPr eaLnBrk="1" hangingPunct="1"/>
            <a:endParaRPr lang="en-US" smtClean="0"/>
          </a:p>
        </p:txBody>
      </p:sp>
      <p:sp>
        <p:nvSpPr>
          <p:cNvPr id="12294" name="Content Placeholder 2"/>
          <p:cNvSpPr>
            <a:spLocks noGrp="1"/>
          </p:cNvSpPr>
          <p:nvPr>
            <p:ph idx="1"/>
          </p:nvPr>
        </p:nvSpPr>
        <p:spPr/>
        <p:txBody>
          <a:bodyPr/>
          <a:lstStyle/>
          <a:p>
            <a:pPr>
              <a:buFontTx/>
              <a:buNone/>
            </a:pPr>
            <a:r>
              <a:rPr lang="en-US" smtClean="0"/>
              <a:t>     </a:t>
            </a:r>
          </a:p>
        </p:txBody>
      </p:sp>
      <p:sp>
        <p:nvSpPr>
          <p:cNvPr id="12295"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endParaRPr lang="en-US" sz="1400"/>
          </a:p>
        </p:txBody>
      </p:sp>
      <p:sp>
        <p:nvSpPr>
          <p:cNvPr id="12296" name="Slide Number Placeholder 7"/>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9DB5E807-7CF6-47D7-8C6B-E0ACAE48E807}" type="slidenum">
              <a:rPr lang="en-US" sz="1400">
                <a:solidFill>
                  <a:schemeClr val="tx1"/>
                </a:solidFill>
              </a:rPr>
              <a:pPr algn="r"/>
              <a:t>37</a:t>
            </a:fld>
            <a:endParaRPr lang="en-US" sz="1400">
              <a:solidFill>
                <a:schemeClr val="tx1"/>
              </a:solidFill>
            </a:endParaRPr>
          </a:p>
        </p:txBody>
      </p:sp>
      <p:graphicFrame>
        <p:nvGraphicFramePr>
          <p:cNvPr id="12290" name="Object 3"/>
          <p:cNvGraphicFramePr>
            <a:graphicFrameLocks noChangeAspect="1"/>
          </p:cNvGraphicFramePr>
          <p:nvPr/>
        </p:nvGraphicFramePr>
        <p:xfrm>
          <a:off x="533400" y="381000"/>
          <a:ext cx="7924800" cy="5867400"/>
        </p:xfrm>
        <a:graphic>
          <a:graphicData uri="http://schemas.openxmlformats.org/presentationml/2006/ole">
            <p:oleObj spid="_x0000_s12290" name="Acrobat Document" r:id="rId4" imgW="3600298" imgH="3600298" progId="AcroExch.Document.7">
              <p:embed/>
            </p:oleObj>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6"/>
          <p:cNvSpPr>
            <a:spLocks noGrp="1" noChangeArrowheads="1"/>
          </p:cNvSpPr>
          <p:nvPr>
            <p:ph type="sldNum" sz="quarter" idx="10"/>
          </p:nvPr>
        </p:nvSpPr>
        <p:spPr>
          <a:noFill/>
        </p:spPr>
        <p:txBody>
          <a:bodyPr/>
          <a:lstStyle/>
          <a:p>
            <a:fld id="{26A40667-A83B-4D0E-ABC3-1EA2925F00A9}" type="slidenum">
              <a:rPr lang="en-US" smtClean="0"/>
              <a:pPr/>
              <a:t>38</a:t>
            </a:fld>
            <a:endParaRPr lang="en-US" smtClean="0"/>
          </a:p>
        </p:txBody>
      </p:sp>
      <p:sp>
        <p:nvSpPr>
          <p:cNvPr id="13316"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F5E0EF89-3D14-4CB3-A77C-9E1ECAA0343C}" type="slidenum">
              <a:rPr lang="en-US" sz="1400">
                <a:solidFill>
                  <a:schemeClr val="tx1"/>
                </a:solidFill>
              </a:rPr>
              <a:pPr algn="r"/>
              <a:t>38</a:t>
            </a:fld>
            <a:endParaRPr lang="en-US" sz="1400">
              <a:solidFill>
                <a:schemeClr val="tx1"/>
              </a:solidFill>
            </a:endParaRPr>
          </a:p>
        </p:txBody>
      </p:sp>
      <p:sp>
        <p:nvSpPr>
          <p:cNvPr id="13317" name="Title 1"/>
          <p:cNvSpPr>
            <a:spLocks noGrp="1"/>
          </p:cNvSpPr>
          <p:nvPr>
            <p:ph type="title"/>
          </p:nvPr>
        </p:nvSpPr>
        <p:spPr/>
        <p:txBody>
          <a:bodyPr/>
          <a:lstStyle/>
          <a:p>
            <a:pPr eaLnBrk="1" hangingPunct="1"/>
            <a:endParaRPr lang="en-US" smtClean="0"/>
          </a:p>
        </p:txBody>
      </p:sp>
      <p:sp>
        <p:nvSpPr>
          <p:cNvPr id="13318" name="Content Placeholder 2"/>
          <p:cNvSpPr>
            <a:spLocks noGrp="1"/>
          </p:cNvSpPr>
          <p:nvPr>
            <p:ph idx="1"/>
          </p:nvPr>
        </p:nvSpPr>
        <p:spPr/>
        <p:txBody>
          <a:bodyPr/>
          <a:lstStyle/>
          <a:p>
            <a:pPr eaLnBrk="1" hangingPunct="1"/>
            <a:endParaRPr lang="en-US" smtClean="0"/>
          </a:p>
        </p:txBody>
      </p:sp>
      <p:sp>
        <p:nvSpPr>
          <p:cNvPr id="13319"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endParaRPr lang="en-US" sz="1400"/>
          </a:p>
        </p:txBody>
      </p:sp>
      <p:sp>
        <p:nvSpPr>
          <p:cNvPr id="13320" name="Slide Number Placeholder 7"/>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3A966B28-60BE-4BBE-A4D7-B819F22BFC1B}" type="slidenum">
              <a:rPr lang="en-US" sz="1400">
                <a:solidFill>
                  <a:schemeClr val="tx1"/>
                </a:solidFill>
              </a:rPr>
              <a:pPr algn="r"/>
              <a:t>38</a:t>
            </a:fld>
            <a:endParaRPr lang="en-US" sz="1400">
              <a:solidFill>
                <a:schemeClr val="tx1"/>
              </a:solidFill>
            </a:endParaRPr>
          </a:p>
        </p:txBody>
      </p:sp>
      <p:graphicFrame>
        <p:nvGraphicFramePr>
          <p:cNvPr id="13314" name="Object 8"/>
          <p:cNvGraphicFramePr>
            <a:graphicFrameLocks noChangeAspect="1"/>
          </p:cNvGraphicFramePr>
          <p:nvPr/>
        </p:nvGraphicFramePr>
        <p:xfrm>
          <a:off x="685800" y="0"/>
          <a:ext cx="7772400" cy="6096000"/>
        </p:xfrm>
        <a:graphic>
          <a:graphicData uri="http://schemas.openxmlformats.org/presentationml/2006/ole">
            <p:oleObj spid="_x0000_s13314" name="Acrobat Document" r:id="rId4" imgW="3600298" imgH="3600298" progId="AcroExch.Document.7">
              <p:embed/>
            </p:oleObj>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6"/>
          <p:cNvSpPr>
            <a:spLocks noGrp="1" noChangeArrowheads="1"/>
          </p:cNvSpPr>
          <p:nvPr>
            <p:ph type="sldNum" sz="quarter" idx="10"/>
          </p:nvPr>
        </p:nvSpPr>
        <p:spPr>
          <a:noFill/>
        </p:spPr>
        <p:txBody>
          <a:bodyPr/>
          <a:lstStyle/>
          <a:p>
            <a:fld id="{65D2993A-65B2-46F1-B57B-17D9B11AA0B5}" type="slidenum">
              <a:rPr lang="en-US" smtClean="0"/>
              <a:pPr/>
              <a:t>39</a:t>
            </a:fld>
            <a:endParaRPr lang="en-US" smtClean="0"/>
          </a:p>
        </p:txBody>
      </p:sp>
      <p:sp>
        <p:nvSpPr>
          <p:cNvPr id="52227" name="Rectangle 2"/>
          <p:cNvSpPr>
            <a:spLocks noGrp="1" noChangeArrowheads="1"/>
          </p:cNvSpPr>
          <p:nvPr>
            <p:ph type="title"/>
          </p:nvPr>
        </p:nvSpPr>
        <p:spPr/>
        <p:txBody>
          <a:bodyPr/>
          <a:lstStyle/>
          <a:p>
            <a:pPr algn="l"/>
            <a:r>
              <a:rPr lang="en-US" sz="3200" b="1" smtClean="0">
                <a:solidFill>
                  <a:srgbClr val="0070C0"/>
                </a:solidFill>
              </a:rPr>
              <a:t>Test results for decision-based method</a:t>
            </a:r>
          </a:p>
        </p:txBody>
      </p:sp>
      <p:graphicFrame>
        <p:nvGraphicFramePr>
          <p:cNvPr id="113926" name="Group 262"/>
          <p:cNvGraphicFramePr>
            <a:graphicFrameLocks noGrp="1"/>
          </p:cNvGraphicFramePr>
          <p:nvPr>
            <p:ph sz="half" idx="2"/>
          </p:nvPr>
        </p:nvGraphicFramePr>
        <p:xfrm>
          <a:off x="914400" y="1676400"/>
          <a:ext cx="7543800" cy="4059238"/>
        </p:xfrm>
        <a:graphic>
          <a:graphicData uri="http://schemas.openxmlformats.org/drawingml/2006/table">
            <a:tbl>
              <a:tblPr/>
              <a:tblGrid>
                <a:gridCol w="1600200"/>
                <a:gridCol w="990600"/>
                <a:gridCol w="990600"/>
                <a:gridCol w="990600"/>
                <a:gridCol w="990600"/>
                <a:gridCol w="990600"/>
                <a:gridCol w="990600"/>
              </a:tblGrid>
              <a:tr h="381000">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 </a:t>
                      </a:r>
                      <a:endParaRPr kumimoji="0" lang="en-US" sz="1400" b="0" i="0" u="none" strike="noStrike" cap="none" normalizeH="0" baseline="0" dirty="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pitchFamily="34" charset="0"/>
                          <a:cs typeface="Arial" pitchFamily="34" charset="0"/>
                        </a:rPr>
                        <a:t>FT_Pay</a:t>
                      </a:r>
                      <a:endParaRPr kumimoji="0" lang="en-US" sz="2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pitchFamily="34" charset="0"/>
                          <a:cs typeface="Arial" pitchFamily="34" charset="0"/>
                        </a:rPr>
                        <a:t>FT_Emp</a:t>
                      </a:r>
                      <a:endParaRPr kumimoji="0" lang="en-US" sz="2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Arial" pitchFamily="34" charset="0"/>
                          <a:cs typeface="Arial" pitchFamily="34" charset="0"/>
                        </a:rPr>
                        <a:t>PT_Pay</a:t>
                      </a:r>
                      <a:endParaRPr kumimoji="0" lang="en-US" sz="2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458788">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a:t>
                      </a:r>
                      <a:r>
                        <a:rPr kumimoji="0" lang="en-US" sz="1800" b="1" i="0" u="none" strike="noStrike" cap="none" normalizeH="0" baseline="0" dirty="0" err="1" smtClean="0">
                          <a:ln>
                            <a:noFill/>
                          </a:ln>
                          <a:solidFill>
                            <a:schemeClr val="tx1"/>
                          </a:solidFill>
                          <a:effectLst/>
                          <a:latin typeface="Arial" pitchFamily="34" charset="0"/>
                          <a:cs typeface="Arial" pitchFamily="34" charset="0"/>
                        </a:rPr>
                        <a:t>State,Type</a:t>
                      </a:r>
                      <a:r>
                        <a:rPr kumimoji="0" lang="en-US" sz="1800" b="1" i="0" u="none" strike="noStrike" cap="none" normalizeH="0" baseline="0" dirty="0" smtClean="0">
                          <a:ln>
                            <a:noFill/>
                          </a:ln>
                          <a:solidFill>
                            <a:schemeClr val="tx1"/>
                          </a:solidFill>
                          <a:effectLst/>
                          <a:latin typeface="Arial" pitchFamily="34" charset="0"/>
                          <a:cs typeface="Arial" pitchFamily="34" charset="0"/>
                        </a:rPr>
                        <a:t>)</a:t>
                      </a:r>
                      <a:endParaRPr kumimoji="0" lang="en-US" sz="1800" b="1" i="0" u="none" strike="noStrike" cap="none" normalizeH="0" baseline="0" dirty="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Test-Stat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Decision</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Test-Stat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Decision</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Test-Stat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Decision</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38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(AL, </a:t>
                      </a:r>
                      <a:r>
                        <a:rPr kumimoji="0" lang="en-US" sz="1400" b="1" i="0" u="none" strike="noStrike" cap="none" normalizeH="0" baseline="0" dirty="0" err="1" smtClean="0">
                          <a:ln>
                            <a:noFill/>
                          </a:ln>
                          <a:solidFill>
                            <a:schemeClr val="tx1"/>
                          </a:solidFill>
                          <a:effectLst/>
                          <a:latin typeface="Arial" pitchFamily="34" charset="0"/>
                          <a:cs typeface="Arial" pitchFamily="34" charset="0"/>
                        </a:rPr>
                        <a:t>SubCounty</a:t>
                      </a:r>
                      <a:r>
                        <a:rPr kumimoji="0" lang="en-US" sz="1400" b="1" i="0" u="none" strike="noStrike" cap="none" normalizeH="0" baseline="0" dirty="0" smtClean="0">
                          <a:ln>
                            <a:noFill/>
                          </a:ln>
                          <a:solidFill>
                            <a:schemeClr val="tx1"/>
                          </a:solidFill>
                          <a:effectLst/>
                          <a:latin typeface="Arial" pitchFamily="34" charset="0"/>
                          <a:cs typeface="Arial" pitchFamily="34" charset="0"/>
                        </a:rPr>
                        <a:t>)</a:t>
                      </a:r>
                      <a:endParaRPr kumimoji="0" lang="en-US" sz="1400" b="1" i="0" u="none" strike="noStrike" cap="none" normalizeH="0" baseline="0" dirty="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2.06</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Reject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2.04</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Reject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3.62</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Reject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38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(CA, </a:t>
                      </a:r>
                      <a:r>
                        <a:rPr kumimoji="0" lang="en-US" sz="1400" b="1" i="0" u="none" strike="noStrike" cap="none" normalizeH="0" baseline="0" dirty="0" err="1" smtClean="0">
                          <a:ln>
                            <a:noFill/>
                          </a:ln>
                          <a:solidFill>
                            <a:schemeClr val="tx1"/>
                          </a:solidFill>
                          <a:effectLst/>
                          <a:latin typeface="Arial" pitchFamily="34" charset="0"/>
                          <a:cs typeface="Arial" pitchFamily="34" charset="0"/>
                        </a:rPr>
                        <a:t>SpecDist</a:t>
                      </a:r>
                      <a:r>
                        <a:rPr kumimoji="0" lang="en-US" sz="1400" b="1" i="0" u="none" strike="noStrike" cap="none" normalizeH="0" baseline="0" dirty="0" smtClean="0">
                          <a:ln>
                            <a:noFill/>
                          </a:ln>
                          <a:solidFill>
                            <a:schemeClr val="tx1"/>
                          </a:solidFill>
                          <a:effectLst/>
                          <a:latin typeface="Arial" pitchFamily="34" charset="0"/>
                          <a:cs typeface="Arial" pitchFamily="34" charset="0"/>
                        </a:rPr>
                        <a:t>)</a:t>
                      </a:r>
                      <a:endParaRPr kumimoji="0" lang="en-US" sz="1400" b="1" i="0" u="none" strike="noStrike" cap="none" normalizeH="0" baseline="0" dirty="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0.98</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Accept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1.02</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Accept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0.29</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Accept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38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(PA, </a:t>
                      </a:r>
                      <a:r>
                        <a:rPr kumimoji="0" lang="en-US" sz="1400" b="1" i="0" u="none" strike="noStrike" cap="none" normalizeH="0" baseline="0" dirty="0" err="1" smtClean="0">
                          <a:ln>
                            <a:noFill/>
                          </a:ln>
                          <a:solidFill>
                            <a:schemeClr val="tx1"/>
                          </a:solidFill>
                          <a:effectLst/>
                          <a:latin typeface="Arial" pitchFamily="34" charset="0"/>
                          <a:cs typeface="Arial" pitchFamily="34" charset="0"/>
                        </a:rPr>
                        <a:t>SubCounty</a:t>
                      </a:r>
                      <a:r>
                        <a:rPr kumimoji="0" lang="en-US" sz="1400" b="1" i="0" u="none" strike="noStrike" cap="none" normalizeH="0" baseline="0" dirty="0" smtClean="0">
                          <a:ln>
                            <a:noFill/>
                          </a:ln>
                          <a:solidFill>
                            <a:schemeClr val="tx1"/>
                          </a:solidFill>
                          <a:effectLst/>
                          <a:latin typeface="Arial" pitchFamily="34" charset="0"/>
                          <a:cs typeface="Arial" pitchFamily="34" charset="0"/>
                        </a:rPr>
                        <a:t>)</a:t>
                      </a:r>
                      <a:endParaRPr kumimoji="0" lang="en-US" sz="1400" b="1" i="0" u="none" strike="noStrike" cap="none" normalizeH="0" baseline="0" dirty="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0.54</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Accept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0.62</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Accept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0.08</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Accept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38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(PA, </a:t>
                      </a:r>
                      <a:r>
                        <a:rPr kumimoji="0" lang="en-US" sz="1400" b="1" i="0" u="none" strike="noStrike" cap="none" normalizeH="0" baseline="0" dirty="0" err="1" smtClean="0">
                          <a:ln>
                            <a:noFill/>
                          </a:ln>
                          <a:solidFill>
                            <a:schemeClr val="tx1"/>
                          </a:solidFill>
                          <a:effectLst/>
                          <a:latin typeface="Arial" pitchFamily="34" charset="0"/>
                          <a:cs typeface="Arial" pitchFamily="34" charset="0"/>
                        </a:rPr>
                        <a:t>SpecDist</a:t>
                      </a:r>
                      <a:r>
                        <a:rPr kumimoji="0" lang="en-US" sz="1400" b="1" i="0" u="none" strike="noStrike" cap="none" normalizeH="0" baseline="0" dirty="0" smtClean="0">
                          <a:ln>
                            <a:noFill/>
                          </a:ln>
                          <a:solidFill>
                            <a:schemeClr val="tx1"/>
                          </a:solidFill>
                          <a:effectLst/>
                          <a:latin typeface="Arial" pitchFamily="34" charset="0"/>
                          <a:cs typeface="Arial" pitchFamily="34" charset="0"/>
                        </a:rPr>
                        <a:t>)</a:t>
                      </a:r>
                      <a:endParaRPr kumimoji="0" lang="en-US" sz="1400" b="1" i="0" u="none" strike="noStrike" cap="none" normalizeH="0" baseline="0" dirty="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0.24</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Accept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0.65</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Accept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1.09</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Accept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38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(WI, </a:t>
                      </a:r>
                      <a:r>
                        <a:rPr kumimoji="0" lang="en-US" sz="1400" b="1" i="0" u="none" strike="noStrike" cap="none" normalizeH="0" baseline="0" dirty="0" err="1" smtClean="0">
                          <a:ln>
                            <a:noFill/>
                          </a:ln>
                          <a:solidFill>
                            <a:schemeClr val="tx1"/>
                          </a:solidFill>
                          <a:effectLst/>
                          <a:latin typeface="Arial" pitchFamily="34" charset="0"/>
                          <a:cs typeface="Arial" pitchFamily="34" charset="0"/>
                        </a:rPr>
                        <a:t>SubCounty</a:t>
                      </a:r>
                      <a:r>
                        <a:rPr kumimoji="0" lang="en-US" sz="1400" b="1" i="0" u="none" strike="noStrike" cap="none" normalizeH="0" baseline="0" dirty="0" smtClean="0">
                          <a:ln>
                            <a:noFill/>
                          </a:ln>
                          <a:solidFill>
                            <a:schemeClr val="tx1"/>
                          </a:solidFill>
                          <a:effectLst/>
                          <a:latin typeface="Arial" pitchFamily="34" charset="0"/>
                          <a:cs typeface="Arial" pitchFamily="34" charset="0"/>
                        </a:rPr>
                        <a:t>)</a:t>
                      </a:r>
                      <a:endParaRPr kumimoji="0" lang="en-US" sz="1400" b="1" i="0" u="none" strike="noStrike" cap="none" normalizeH="0" baseline="0" dirty="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0.57</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Accept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0.85</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Accept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2.11</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Reject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3875">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cs typeface="Arial" pitchFamily="34" charset="0"/>
                        </a:rPr>
                        <a:t>(WI, </a:t>
                      </a:r>
                      <a:r>
                        <a:rPr kumimoji="0" lang="en-US" sz="1400" b="1" i="0" u="none" strike="noStrike" cap="none" normalizeH="0" baseline="0" dirty="0" err="1" smtClean="0">
                          <a:ln>
                            <a:noFill/>
                          </a:ln>
                          <a:solidFill>
                            <a:schemeClr val="tx1"/>
                          </a:solidFill>
                          <a:effectLst/>
                          <a:latin typeface="Arial" pitchFamily="34" charset="0"/>
                          <a:cs typeface="Arial" pitchFamily="34" charset="0"/>
                        </a:rPr>
                        <a:t>SpecDist</a:t>
                      </a:r>
                      <a:r>
                        <a:rPr kumimoji="0" lang="en-US" sz="1400" b="1" i="0" u="none" strike="noStrike" cap="none" normalizeH="0" baseline="0" dirty="0" smtClean="0">
                          <a:ln>
                            <a:noFill/>
                          </a:ln>
                          <a:solidFill>
                            <a:schemeClr val="tx1"/>
                          </a:solidFill>
                          <a:effectLst/>
                          <a:latin typeface="Arial" pitchFamily="34" charset="0"/>
                          <a:cs typeface="Arial" pitchFamily="34" charset="0"/>
                        </a:rPr>
                        <a:t>)</a:t>
                      </a:r>
                      <a:endParaRPr kumimoji="0" lang="en-US" sz="1400" b="1" i="0" u="none" strike="noStrike" cap="none" normalizeH="0" baseline="0" dirty="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1.33</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Accept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0.85</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Accept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2.52</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pitchFamily="34" charset="0"/>
                          <a:cs typeface="Arial" pitchFamily="34" charset="0"/>
                        </a:rPr>
                        <a:t>Reject</a:t>
                      </a:r>
                      <a:endParaRPr kumimoji="0" lang="en-US" sz="1400" b="1" i="0" u="none" strike="noStrike" cap="none" normalizeH="0" baseline="0" smtClean="0">
                        <a:ln>
                          <a:noFill/>
                        </a:ln>
                        <a:solidFill>
                          <a:schemeClr val="tx2"/>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85800" y="609600"/>
            <a:ext cx="7772400" cy="838200"/>
          </a:xfrm>
        </p:spPr>
        <p:txBody>
          <a:bodyPr/>
          <a:lstStyle/>
          <a:p>
            <a:pPr algn="l"/>
            <a:r>
              <a:rPr lang="en-US" b="1" dirty="0" smtClean="0">
                <a:solidFill>
                  <a:srgbClr val="0070C0"/>
                </a:solidFill>
              </a:rPr>
              <a:t>The 3-Pronged Approach</a:t>
            </a:r>
          </a:p>
        </p:txBody>
      </p:sp>
      <p:graphicFrame>
        <p:nvGraphicFramePr>
          <p:cNvPr id="5" name="Content Placeholder 4"/>
          <p:cNvGraphicFramePr>
            <a:graphicFrameLocks noGrp="1"/>
          </p:cNvGraphicFramePr>
          <p:nvPr>
            <p:ph idx="1"/>
          </p:nvPr>
        </p:nvGraphicFramePr>
        <p:xfrm>
          <a:off x="685800" y="1981200"/>
          <a:ext cx="77724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9700" name="Slide Number Placeholder 3"/>
          <p:cNvSpPr>
            <a:spLocks noGrp="1"/>
          </p:cNvSpPr>
          <p:nvPr>
            <p:ph type="sldNum" sz="quarter" idx="10"/>
          </p:nvPr>
        </p:nvSpPr>
        <p:spPr>
          <a:noFill/>
        </p:spPr>
        <p:txBody>
          <a:bodyPr/>
          <a:lstStyle/>
          <a:p>
            <a:fld id="{DDF8697D-39CD-4441-8826-A4701334D9F6}" type="slidenum">
              <a:rPr lang="en-US" smtClean="0"/>
              <a:pPr/>
              <a:t>4</a:t>
            </a:fld>
            <a:endParaRPr 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6"/>
          <p:cNvSpPr>
            <a:spLocks noGrp="1" noChangeArrowheads="1"/>
          </p:cNvSpPr>
          <p:nvPr>
            <p:ph type="sldNum" sz="quarter" idx="10"/>
          </p:nvPr>
        </p:nvSpPr>
        <p:spPr>
          <a:noFill/>
        </p:spPr>
        <p:txBody>
          <a:bodyPr/>
          <a:lstStyle/>
          <a:p>
            <a:fld id="{CCA80823-BC75-43C5-B9F0-373EB9F3C271}" type="slidenum">
              <a:rPr lang="en-US" smtClean="0"/>
              <a:pPr/>
              <a:t>40</a:t>
            </a:fld>
            <a:endParaRPr lang="en-US" smtClean="0"/>
          </a:p>
        </p:txBody>
      </p:sp>
      <p:sp>
        <p:nvSpPr>
          <p:cNvPr id="14342" name="Title 1"/>
          <p:cNvSpPr>
            <a:spLocks noGrp="1"/>
          </p:cNvSpPr>
          <p:nvPr>
            <p:ph type="title" idx="4294967295"/>
          </p:nvPr>
        </p:nvSpPr>
        <p:spPr>
          <a:xfrm>
            <a:off x="685800" y="609600"/>
            <a:ext cx="7772400" cy="685800"/>
          </a:xfrm>
        </p:spPr>
        <p:txBody>
          <a:bodyPr/>
          <a:lstStyle/>
          <a:p>
            <a:pPr algn="l"/>
            <a:r>
              <a:rPr lang="en-US" sz="3600" b="1" smtClean="0">
                <a:solidFill>
                  <a:srgbClr val="0070C0"/>
                </a:solidFill>
              </a:rPr>
              <a:t>Small Area Challenge</a:t>
            </a:r>
            <a:endParaRPr lang="en-US" sz="3600" smtClean="0"/>
          </a:p>
        </p:txBody>
      </p:sp>
      <p:sp>
        <p:nvSpPr>
          <p:cNvPr id="14343" name="Content Placeholder 2"/>
          <p:cNvSpPr>
            <a:spLocks noGrp="1"/>
          </p:cNvSpPr>
          <p:nvPr>
            <p:ph idx="4294967295"/>
          </p:nvPr>
        </p:nvSpPr>
        <p:spPr>
          <a:xfrm>
            <a:off x="609600" y="1371600"/>
            <a:ext cx="8153400" cy="4724400"/>
          </a:xfrm>
        </p:spPr>
        <p:txBody>
          <a:bodyPr/>
          <a:lstStyle/>
          <a:p>
            <a:pPr>
              <a:buFontTx/>
              <a:buNone/>
            </a:pPr>
            <a:r>
              <a:rPr lang="en-US" smtClean="0"/>
              <a:t>Our sample design is at the government unit level</a:t>
            </a:r>
          </a:p>
          <a:p>
            <a:r>
              <a:rPr lang="en-US" sz="2400" smtClean="0"/>
              <a:t>Estimating the total employees and payroll in the annual survey of public employment and payroll</a:t>
            </a:r>
          </a:p>
          <a:p>
            <a:r>
              <a:rPr lang="en-US" sz="2400" smtClean="0"/>
              <a:t>Estimating the employment information at the functional level. </a:t>
            </a:r>
          </a:p>
          <a:p>
            <a:pPr lvl="2"/>
            <a:r>
              <a:rPr lang="en-US" smtClean="0"/>
              <a:t>There are 25-30 functions for each government unit</a:t>
            </a:r>
          </a:p>
          <a:p>
            <a:pPr lvl="2"/>
            <a:r>
              <a:rPr lang="en-US" smtClean="0"/>
              <a:t>Domain for functional level is subset of universe U</a:t>
            </a:r>
          </a:p>
          <a:p>
            <a:pPr lvl="2"/>
            <a:r>
              <a:rPr lang="en-US" smtClean="0"/>
              <a:t>Sample size for function f, 	        and </a:t>
            </a:r>
          </a:p>
          <a:p>
            <a:r>
              <a:rPr lang="en-US" sz="2400" smtClean="0"/>
              <a:t>Estimate the total of employees and payroll at state by function level:</a:t>
            </a:r>
          </a:p>
          <a:p>
            <a:endParaRPr lang="en-US" sz="2400" smtClean="0"/>
          </a:p>
          <a:p>
            <a:pPr>
              <a:buFontTx/>
              <a:buNone/>
            </a:pPr>
            <a:endParaRPr lang="en-US" sz="2400" smtClean="0"/>
          </a:p>
          <a:p>
            <a:pPr lvl="2">
              <a:buFontTx/>
              <a:buNone/>
            </a:pPr>
            <a:endParaRPr lang="en-US" smtClean="0"/>
          </a:p>
        </p:txBody>
      </p:sp>
      <p:sp>
        <p:nvSpPr>
          <p:cNvPr id="14344"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7CE204F2-ED05-45A8-8A84-E0E1848B9595}" type="slidenum">
              <a:rPr lang="en-US" sz="1400">
                <a:solidFill>
                  <a:schemeClr val="tx1"/>
                </a:solidFill>
              </a:rPr>
              <a:pPr algn="r"/>
              <a:t>40</a:t>
            </a:fld>
            <a:endParaRPr lang="en-US" sz="1400">
              <a:solidFill>
                <a:schemeClr val="tx1"/>
              </a:solidFill>
            </a:endParaRPr>
          </a:p>
        </p:txBody>
      </p:sp>
      <p:graphicFrame>
        <p:nvGraphicFramePr>
          <p:cNvPr id="14338" name="Object 2"/>
          <p:cNvGraphicFramePr>
            <a:graphicFrameLocks noChangeAspect="1"/>
          </p:cNvGraphicFramePr>
          <p:nvPr/>
        </p:nvGraphicFramePr>
        <p:xfrm>
          <a:off x="4876800" y="4191000"/>
          <a:ext cx="719138" cy="401638"/>
        </p:xfrm>
        <a:graphic>
          <a:graphicData uri="http://schemas.openxmlformats.org/presentationml/2006/ole">
            <p:oleObj spid="_x0000_s14338" name="Equation" r:id="rId4" imgW="431640" imgH="241200" progId="Equation.3">
              <p:embed/>
            </p:oleObj>
          </a:graphicData>
        </a:graphic>
      </p:graphicFrame>
      <p:graphicFrame>
        <p:nvGraphicFramePr>
          <p:cNvPr id="14339" name="Object 3"/>
          <p:cNvGraphicFramePr>
            <a:graphicFrameLocks noChangeAspect="1"/>
          </p:cNvGraphicFramePr>
          <p:nvPr/>
        </p:nvGraphicFramePr>
        <p:xfrm>
          <a:off x="6324600" y="4191000"/>
          <a:ext cx="1333500" cy="401638"/>
        </p:xfrm>
        <a:graphic>
          <a:graphicData uri="http://schemas.openxmlformats.org/presentationml/2006/ole">
            <p:oleObj spid="_x0000_s14339" name="Equation" r:id="rId5" imgW="799920" imgH="241200" progId="Equation.3">
              <p:embed/>
            </p:oleObj>
          </a:graphicData>
        </a:graphic>
      </p:graphicFrame>
      <p:graphicFrame>
        <p:nvGraphicFramePr>
          <p:cNvPr id="14340" name="Object 7"/>
          <p:cNvGraphicFramePr>
            <a:graphicFrameLocks noChangeAspect="1"/>
          </p:cNvGraphicFramePr>
          <p:nvPr/>
        </p:nvGraphicFramePr>
        <p:xfrm>
          <a:off x="3657600" y="5181600"/>
          <a:ext cx="1454150" cy="788988"/>
        </p:xfrm>
        <a:graphic>
          <a:graphicData uri="http://schemas.openxmlformats.org/presentationml/2006/ole">
            <p:oleObj spid="_x0000_s14340" name="Equation" r:id="rId6" imgW="825480" imgH="380880" progId="Equation.3">
              <p:embed/>
            </p:oleObj>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6"/>
          <p:cNvSpPr>
            <a:spLocks noGrp="1" noChangeArrowheads="1"/>
          </p:cNvSpPr>
          <p:nvPr>
            <p:ph type="sldNum" sz="quarter" idx="10"/>
          </p:nvPr>
        </p:nvSpPr>
        <p:spPr>
          <a:noFill/>
        </p:spPr>
        <p:txBody>
          <a:bodyPr/>
          <a:lstStyle/>
          <a:p>
            <a:fld id="{2230E72F-1D94-40FA-A845-B48C7599DBF0}" type="slidenum">
              <a:rPr lang="en-US" smtClean="0"/>
              <a:pPr/>
              <a:t>41</a:t>
            </a:fld>
            <a:endParaRPr lang="en-US" smtClean="0"/>
          </a:p>
        </p:txBody>
      </p:sp>
      <p:sp>
        <p:nvSpPr>
          <p:cNvPr id="53251" name="Title 1"/>
          <p:cNvSpPr>
            <a:spLocks noGrp="1"/>
          </p:cNvSpPr>
          <p:nvPr>
            <p:ph type="title" idx="4294967295"/>
          </p:nvPr>
        </p:nvSpPr>
        <p:spPr>
          <a:xfrm>
            <a:off x="685800" y="609600"/>
            <a:ext cx="7772400" cy="762000"/>
          </a:xfrm>
        </p:spPr>
        <p:txBody>
          <a:bodyPr/>
          <a:lstStyle/>
          <a:p>
            <a:pPr algn="l"/>
            <a:r>
              <a:rPr lang="en-US" sz="3600" b="1" smtClean="0">
                <a:solidFill>
                  <a:srgbClr val="0070C0"/>
                </a:solidFill>
              </a:rPr>
              <a:t>Functional Codes</a:t>
            </a:r>
            <a:endParaRPr lang="en-US" sz="3600" smtClean="0"/>
          </a:p>
        </p:txBody>
      </p:sp>
      <p:sp>
        <p:nvSpPr>
          <p:cNvPr id="5" name="Content Placeholder 4"/>
          <p:cNvSpPr>
            <a:spLocks noGrp="1"/>
          </p:cNvSpPr>
          <p:nvPr>
            <p:ph sz="half" idx="4294967295"/>
          </p:nvPr>
        </p:nvSpPr>
        <p:spPr>
          <a:xfrm>
            <a:off x="609600" y="1524000"/>
            <a:ext cx="3810000" cy="4114800"/>
          </a:xfrm>
          <a:solidFill>
            <a:schemeClr val="bg1"/>
          </a:solidFill>
        </p:spPr>
        <p:txBody>
          <a:bodyPr/>
          <a:lstStyle/>
          <a:p>
            <a:pPr eaLnBrk="1" fontAlgn="auto" hangingPunct="1">
              <a:lnSpc>
                <a:spcPct val="100000"/>
              </a:lnSpc>
              <a:spcAft>
                <a:spcPts val="0"/>
              </a:spcAft>
              <a:buFontTx/>
              <a:buNone/>
              <a:defRPr/>
            </a:pPr>
            <a:r>
              <a:rPr lang="en-US" sz="1200" dirty="0" smtClean="0">
                <a:solidFill>
                  <a:srgbClr val="000000"/>
                </a:solidFill>
                <a:latin typeface="+mj-lt"/>
              </a:rPr>
              <a:t>001, Airports</a:t>
            </a:r>
          </a:p>
          <a:p>
            <a:pPr eaLnBrk="1" fontAlgn="auto" hangingPunct="1">
              <a:lnSpc>
                <a:spcPct val="100000"/>
              </a:lnSpc>
              <a:spcAft>
                <a:spcPts val="0"/>
              </a:spcAft>
              <a:buFontTx/>
              <a:buNone/>
              <a:defRPr/>
            </a:pPr>
            <a:r>
              <a:rPr lang="en-US" sz="1200" dirty="0" smtClean="0">
                <a:solidFill>
                  <a:srgbClr val="000000"/>
                </a:solidFill>
                <a:latin typeface="+mj-lt"/>
              </a:rPr>
              <a:t>002, Space Research &amp; Technology (Federal) </a:t>
            </a:r>
          </a:p>
          <a:p>
            <a:pPr eaLnBrk="1" fontAlgn="auto" hangingPunct="1">
              <a:lnSpc>
                <a:spcPct val="100000"/>
              </a:lnSpc>
              <a:spcAft>
                <a:spcPts val="0"/>
              </a:spcAft>
              <a:buFontTx/>
              <a:buNone/>
              <a:defRPr/>
            </a:pPr>
            <a:r>
              <a:rPr lang="en-US" sz="1200" dirty="0" smtClean="0">
                <a:solidFill>
                  <a:srgbClr val="000000"/>
                </a:solidFill>
                <a:latin typeface="+mj-lt"/>
              </a:rPr>
              <a:t>005, Correction  </a:t>
            </a:r>
          </a:p>
          <a:p>
            <a:pPr eaLnBrk="1" fontAlgn="auto" hangingPunct="1">
              <a:lnSpc>
                <a:spcPct val="100000"/>
              </a:lnSpc>
              <a:spcAft>
                <a:spcPts val="0"/>
              </a:spcAft>
              <a:buFontTx/>
              <a:buNone/>
              <a:defRPr/>
            </a:pPr>
            <a:r>
              <a:rPr lang="en-US" sz="1200" dirty="0" smtClean="0">
                <a:solidFill>
                  <a:srgbClr val="000000"/>
                </a:solidFill>
                <a:latin typeface="+mj-lt"/>
              </a:rPr>
              <a:t>006, National Defense and International     Relations (Federal)   </a:t>
            </a:r>
          </a:p>
          <a:p>
            <a:pPr eaLnBrk="1" fontAlgn="auto" hangingPunct="1">
              <a:lnSpc>
                <a:spcPct val="100000"/>
              </a:lnSpc>
              <a:spcAft>
                <a:spcPts val="0"/>
              </a:spcAft>
              <a:buFontTx/>
              <a:buNone/>
              <a:defRPr/>
            </a:pPr>
            <a:r>
              <a:rPr lang="en-US" sz="1200" dirty="0" smtClean="0">
                <a:solidFill>
                  <a:srgbClr val="000000"/>
                </a:solidFill>
                <a:latin typeface="+mj-lt"/>
              </a:rPr>
              <a:t>012, Elementary and Secondary - Instruction </a:t>
            </a:r>
          </a:p>
          <a:p>
            <a:pPr eaLnBrk="1" fontAlgn="auto" hangingPunct="1">
              <a:lnSpc>
                <a:spcPct val="100000"/>
              </a:lnSpc>
              <a:spcAft>
                <a:spcPts val="0"/>
              </a:spcAft>
              <a:buFontTx/>
              <a:buNone/>
              <a:defRPr/>
            </a:pPr>
            <a:r>
              <a:rPr lang="en-US" sz="1200" dirty="0" smtClean="0">
                <a:solidFill>
                  <a:srgbClr val="000000"/>
                </a:solidFill>
                <a:latin typeface="+mj-lt"/>
              </a:rPr>
              <a:t>112, Elementary and Secondary - Other Total</a:t>
            </a:r>
          </a:p>
          <a:p>
            <a:pPr eaLnBrk="1" fontAlgn="auto" hangingPunct="1">
              <a:lnSpc>
                <a:spcPct val="100000"/>
              </a:lnSpc>
              <a:spcAft>
                <a:spcPts val="0"/>
              </a:spcAft>
              <a:buFontTx/>
              <a:buNone/>
              <a:defRPr/>
            </a:pPr>
            <a:r>
              <a:rPr lang="en-US" sz="1200" dirty="0" smtClean="0">
                <a:solidFill>
                  <a:srgbClr val="000000"/>
                </a:solidFill>
                <a:latin typeface="+mj-lt"/>
              </a:rPr>
              <a:t>014, Postal Service (Federal)  </a:t>
            </a:r>
          </a:p>
          <a:p>
            <a:pPr eaLnBrk="1" fontAlgn="auto" hangingPunct="1">
              <a:lnSpc>
                <a:spcPct val="100000"/>
              </a:lnSpc>
              <a:spcAft>
                <a:spcPts val="0"/>
              </a:spcAft>
              <a:buFontTx/>
              <a:buNone/>
              <a:defRPr/>
            </a:pPr>
            <a:r>
              <a:rPr lang="en-US" sz="1200" dirty="0" smtClean="0">
                <a:solidFill>
                  <a:srgbClr val="000000"/>
                </a:solidFill>
                <a:latin typeface="+mj-lt"/>
              </a:rPr>
              <a:t>016, Higher Education - Other  </a:t>
            </a:r>
          </a:p>
          <a:p>
            <a:pPr eaLnBrk="1" fontAlgn="auto" hangingPunct="1">
              <a:lnSpc>
                <a:spcPct val="100000"/>
              </a:lnSpc>
              <a:spcAft>
                <a:spcPts val="0"/>
              </a:spcAft>
              <a:buFontTx/>
              <a:buNone/>
              <a:defRPr/>
            </a:pPr>
            <a:r>
              <a:rPr lang="en-US" sz="1200" dirty="0" smtClean="0">
                <a:solidFill>
                  <a:srgbClr val="000000"/>
                </a:solidFill>
                <a:latin typeface="+mj-lt"/>
              </a:rPr>
              <a:t>018, Higher Education - Instructional  </a:t>
            </a:r>
          </a:p>
          <a:p>
            <a:pPr eaLnBrk="1" fontAlgn="auto" hangingPunct="1">
              <a:lnSpc>
                <a:spcPct val="100000"/>
              </a:lnSpc>
              <a:spcAft>
                <a:spcPts val="0"/>
              </a:spcAft>
              <a:buFontTx/>
              <a:buNone/>
              <a:defRPr/>
            </a:pPr>
            <a:r>
              <a:rPr lang="en-US" sz="1200" dirty="0" smtClean="0">
                <a:solidFill>
                  <a:srgbClr val="000000"/>
                </a:solidFill>
                <a:latin typeface="+mj-lt"/>
              </a:rPr>
              <a:t>021, Other Education (State)</a:t>
            </a:r>
          </a:p>
          <a:p>
            <a:pPr eaLnBrk="1" fontAlgn="auto" hangingPunct="1">
              <a:lnSpc>
                <a:spcPct val="100000"/>
              </a:lnSpc>
              <a:spcAft>
                <a:spcPts val="0"/>
              </a:spcAft>
              <a:buFontTx/>
              <a:buNone/>
              <a:defRPr/>
            </a:pPr>
            <a:r>
              <a:rPr lang="en-US" sz="1200" dirty="0" smtClean="0">
                <a:solidFill>
                  <a:srgbClr val="000000"/>
                </a:solidFill>
                <a:latin typeface="+mj-lt"/>
              </a:rPr>
              <a:t>022, Social Insurance Administration (State)   </a:t>
            </a:r>
          </a:p>
          <a:p>
            <a:pPr eaLnBrk="1" fontAlgn="auto" hangingPunct="1">
              <a:lnSpc>
                <a:spcPct val="100000"/>
              </a:lnSpc>
              <a:spcAft>
                <a:spcPts val="0"/>
              </a:spcAft>
              <a:buFontTx/>
              <a:buNone/>
              <a:defRPr/>
            </a:pPr>
            <a:r>
              <a:rPr lang="en-US" sz="1200" dirty="0" smtClean="0">
                <a:solidFill>
                  <a:srgbClr val="000000"/>
                </a:solidFill>
                <a:latin typeface="+mj-lt"/>
              </a:rPr>
              <a:t>023, Financial Administration</a:t>
            </a:r>
          </a:p>
          <a:p>
            <a:pPr eaLnBrk="1" fontAlgn="auto" hangingPunct="1">
              <a:lnSpc>
                <a:spcPct val="100000"/>
              </a:lnSpc>
              <a:spcAft>
                <a:spcPts val="0"/>
              </a:spcAft>
              <a:buFontTx/>
              <a:buNone/>
              <a:defRPr/>
            </a:pPr>
            <a:r>
              <a:rPr lang="en-US" sz="1200" dirty="0" smtClean="0">
                <a:solidFill>
                  <a:srgbClr val="000000"/>
                </a:solidFill>
                <a:latin typeface="+mj-lt"/>
              </a:rPr>
              <a:t>024, Firefighters</a:t>
            </a:r>
          </a:p>
          <a:p>
            <a:pPr eaLnBrk="1" fontAlgn="auto" hangingPunct="1">
              <a:lnSpc>
                <a:spcPct val="100000"/>
              </a:lnSpc>
              <a:spcAft>
                <a:spcPts val="0"/>
              </a:spcAft>
              <a:buFontTx/>
              <a:buNone/>
              <a:defRPr/>
            </a:pPr>
            <a:r>
              <a:rPr lang="en-US" sz="1200" dirty="0" smtClean="0">
                <a:solidFill>
                  <a:srgbClr val="000000"/>
                </a:solidFill>
                <a:latin typeface="+mj-lt"/>
              </a:rPr>
              <a:t>124, Fire - Other  </a:t>
            </a:r>
          </a:p>
          <a:p>
            <a:pPr eaLnBrk="1" fontAlgn="auto" hangingPunct="1">
              <a:lnSpc>
                <a:spcPct val="100000"/>
              </a:lnSpc>
              <a:spcAft>
                <a:spcPts val="0"/>
              </a:spcAft>
              <a:buFontTx/>
              <a:buNone/>
              <a:defRPr/>
            </a:pPr>
            <a:r>
              <a:rPr lang="en-US" sz="1200" dirty="0" smtClean="0">
                <a:solidFill>
                  <a:srgbClr val="000000"/>
                </a:solidFill>
                <a:latin typeface="+mj-lt"/>
              </a:rPr>
              <a:t>025, </a:t>
            </a:r>
            <a:r>
              <a:rPr lang="en-US" sz="1200" dirty="0" err="1" smtClean="0">
                <a:solidFill>
                  <a:srgbClr val="000000"/>
                </a:solidFill>
                <a:latin typeface="+mj-lt"/>
              </a:rPr>
              <a:t>Judical</a:t>
            </a:r>
            <a:r>
              <a:rPr lang="en-US" sz="1200" dirty="0" smtClean="0">
                <a:solidFill>
                  <a:srgbClr val="000000"/>
                </a:solidFill>
                <a:latin typeface="+mj-lt"/>
              </a:rPr>
              <a:t> &amp; Legal</a:t>
            </a:r>
          </a:p>
          <a:p>
            <a:pPr eaLnBrk="1" fontAlgn="auto" hangingPunct="1">
              <a:lnSpc>
                <a:spcPct val="100000"/>
              </a:lnSpc>
              <a:spcAft>
                <a:spcPts val="0"/>
              </a:spcAft>
              <a:buFontTx/>
              <a:buNone/>
              <a:defRPr/>
            </a:pPr>
            <a:r>
              <a:rPr lang="en-US" sz="1200" dirty="0" smtClean="0">
                <a:solidFill>
                  <a:srgbClr val="000000"/>
                </a:solidFill>
                <a:latin typeface="+mj-lt"/>
              </a:rPr>
              <a:t>029, Other Government Administration</a:t>
            </a:r>
          </a:p>
          <a:p>
            <a:pPr eaLnBrk="1" fontAlgn="auto" hangingPunct="1">
              <a:lnSpc>
                <a:spcPct val="100000"/>
              </a:lnSpc>
              <a:spcAft>
                <a:spcPts val="0"/>
              </a:spcAft>
              <a:buFontTx/>
              <a:buNone/>
              <a:defRPr/>
            </a:pPr>
            <a:r>
              <a:rPr lang="en-US" sz="1200" dirty="0" smtClean="0">
                <a:solidFill>
                  <a:srgbClr val="000000"/>
                </a:solidFill>
              </a:rPr>
              <a:t>032, Health</a:t>
            </a:r>
          </a:p>
          <a:p>
            <a:pPr eaLnBrk="1" fontAlgn="auto" hangingPunct="1">
              <a:lnSpc>
                <a:spcPct val="100000"/>
              </a:lnSpc>
              <a:spcAft>
                <a:spcPts val="0"/>
              </a:spcAft>
              <a:buFontTx/>
              <a:buNone/>
              <a:defRPr/>
            </a:pPr>
            <a:endParaRPr lang="en-US" sz="1200" dirty="0" smtClean="0">
              <a:solidFill>
                <a:srgbClr val="000000"/>
              </a:solidFill>
              <a:latin typeface="+mj-lt"/>
            </a:endParaRPr>
          </a:p>
          <a:p>
            <a:pPr eaLnBrk="1" fontAlgn="auto" hangingPunct="1">
              <a:lnSpc>
                <a:spcPct val="100000"/>
              </a:lnSpc>
              <a:spcAft>
                <a:spcPts val="0"/>
              </a:spcAft>
              <a:buFontTx/>
              <a:buNone/>
              <a:defRPr/>
            </a:pPr>
            <a:endParaRPr lang="en-US" sz="900" dirty="0" smtClean="0">
              <a:solidFill>
                <a:srgbClr val="000000"/>
              </a:solidFill>
              <a:latin typeface="+mj-lt"/>
            </a:endParaRPr>
          </a:p>
        </p:txBody>
      </p:sp>
      <p:sp>
        <p:nvSpPr>
          <p:cNvPr id="53253" name="Content Placeholder 5"/>
          <p:cNvSpPr>
            <a:spLocks noGrp="1"/>
          </p:cNvSpPr>
          <p:nvPr>
            <p:ph sz="half" idx="4294967295"/>
          </p:nvPr>
        </p:nvSpPr>
        <p:spPr>
          <a:xfrm>
            <a:off x="4648200" y="1524000"/>
            <a:ext cx="3810000" cy="4114800"/>
          </a:xfrm>
        </p:spPr>
        <p:txBody>
          <a:bodyPr/>
          <a:lstStyle/>
          <a:p>
            <a:pPr eaLnBrk="1" hangingPunct="1">
              <a:lnSpc>
                <a:spcPct val="100000"/>
              </a:lnSpc>
              <a:buFontTx/>
              <a:buNone/>
            </a:pPr>
            <a:r>
              <a:rPr lang="en-US" sz="1200" smtClean="0">
                <a:solidFill>
                  <a:srgbClr val="000000"/>
                </a:solidFill>
              </a:rPr>
              <a:t>040, Hospitals</a:t>
            </a:r>
          </a:p>
          <a:p>
            <a:pPr eaLnBrk="1" hangingPunct="1">
              <a:lnSpc>
                <a:spcPct val="100000"/>
              </a:lnSpc>
              <a:buFontTx/>
              <a:buNone/>
            </a:pPr>
            <a:r>
              <a:rPr lang="en-US" sz="1200" smtClean="0">
                <a:solidFill>
                  <a:srgbClr val="000000"/>
                </a:solidFill>
              </a:rPr>
              <a:t>044, Streets &amp; Highways  </a:t>
            </a:r>
          </a:p>
          <a:p>
            <a:pPr eaLnBrk="1" hangingPunct="1">
              <a:lnSpc>
                <a:spcPct val="100000"/>
              </a:lnSpc>
              <a:buFontTx/>
              <a:buNone/>
            </a:pPr>
            <a:r>
              <a:rPr lang="en-US" sz="1200" smtClean="0">
                <a:solidFill>
                  <a:srgbClr val="000000"/>
                </a:solidFill>
              </a:rPr>
              <a:t>050, Housing &amp; Community Development (Local) </a:t>
            </a:r>
          </a:p>
          <a:p>
            <a:pPr eaLnBrk="1" hangingPunct="1">
              <a:lnSpc>
                <a:spcPct val="100000"/>
              </a:lnSpc>
              <a:buFontTx/>
              <a:buNone/>
            </a:pPr>
            <a:r>
              <a:rPr lang="en-US" sz="1200" smtClean="0">
                <a:solidFill>
                  <a:srgbClr val="000000"/>
                </a:solidFill>
              </a:rPr>
              <a:t>052, Local Libraries</a:t>
            </a:r>
          </a:p>
          <a:p>
            <a:pPr eaLnBrk="1" hangingPunct="1">
              <a:lnSpc>
                <a:spcPct val="100000"/>
              </a:lnSpc>
              <a:buFontTx/>
              <a:buNone/>
            </a:pPr>
            <a:r>
              <a:rPr lang="en-US" sz="1200" smtClean="0">
                <a:solidFill>
                  <a:srgbClr val="000000"/>
                </a:solidFill>
              </a:rPr>
              <a:t>059, Natural Resources </a:t>
            </a:r>
          </a:p>
          <a:p>
            <a:pPr eaLnBrk="1" hangingPunct="1">
              <a:lnSpc>
                <a:spcPct val="100000"/>
              </a:lnSpc>
              <a:buFontTx/>
              <a:buNone/>
            </a:pPr>
            <a:r>
              <a:rPr lang="en-US" sz="1200" smtClean="0">
                <a:solidFill>
                  <a:srgbClr val="000000"/>
                </a:solidFill>
              </a:rPr>
              <a:t>061, Parks &amp; Recreation </a:t>
            </a:r>
          </a:p>
          <a:p>
            <a:pPr eaLnBrk="1" hangingPunct="1">
              <a:lnSpc>
                <a:spcPct val="100000"/>
              </a:lnSpc>
              <a:buFontTx/>
              <a:buNone/>
            </a:pPr>
            <a:r>
              <a:rPr lang="en-US" sz="1200" smtClean="0">
                <a:solidFill>
                  <a:srgbClr val="000000"/>
                </a:solidFill>
              </a:rPr>
              <a:t>062, Police Protection - Officers </a:t>
            </a:r>
          </a:p>
          <a:p>
            <a:pPr eaLnBrk="1" hangingPunct="1">
              <a:lnSpc>
                <a:spcPct val="100000"/>
              </a:lnSpc>
              <a:buFontTx/>
              <a:buNone/>
            </a:pPr>
            <a:r>
              <a:rPr lang="en-US" sz="1200" smtClean="0">
                <a:solidFill>
                  <a:srgbClr val="000000"/>
                </a:solidFill>
              </a:rPr>
              <a:t>162, Police-Other</a:t>
            </a:r>
          </a:p>
          <a:p>
            <a:pPr eaLnBrk="1" hangingPunct="1">
              <a:lnSpc>
                <a:spcPct val="100000"/>
              </a:lnSpc>
              <a:buFontTx/>
              <a:buNone/>
            </a:pPr>
            <a:r>
              <a:rPr lang="en-US" sz="1200" smtClean="0">
                <a:solidFill>
                  <a:srgbClr val="000000"/>
                </a:solidFill>
              </a:rPr>
              <a:t>079, Welfare</a:t>
            </a:r>
          </a:p>
          <a:p>
            <a:pPr eaLnBrk="1" hangingPunct="1">
              <a:lnSpc>
                <a:spcPct val="100000"/>
              </a:lnSpc>
              <a:buFontTx/>
              <a:buNone/>
            </a:pPr>
            <a:r>
              <a:rPr lang="en-US" sz="1200" smtClean="0">
                <a:solidFill>
                  <a:srgbClr val="000000"/>
                </a:solidFill>
              </a:rPr>
              <a:t>080, Sewerage</a:t>
            </a:r>
          </a:p>
          <a:p>
            <a:pPr eaLnBrk="1" hangingPunct="1">
              <a:lnSpc>
                <a:spcPct val="100000"/>
              </a:lnSpc>
              <a:buFontTx/>
              <a:buNone/>
            </a:pPr>
            <a:r>
              <a:rPr lang="en-US" sz="1200" smtClean="0">
                <a:solidFill>
                  <a:srgbClr val="000000"/>
                </a:solidFill>
              </a:rPr>
              <a:t>081, Solid Waste Management  </a:t>
            </a:r>
          </a:p>
          <a:p>
            <a:pPr eaLnBrk="1" hangingPunct="1">
              <a:lnSpc>
                <a:spcPct val="100000"/>
              </a:lnSpc>
              <a:buFontTx/>
              <a:buNone/>
            </a:pPr>
            <a:r>
              <a:rPr lang="en-US" sz="1200" smtClean="0">
                <a:solidFill>
                  <a:srgbClr val="000000"/>
                </a:solidFill>
              </a:rPr>
              <a:t>087, Water Transport &amp; Terminals</a:t>
            </a:r>
          </a:p>
          <a:p>
            <a:pPr eaLnBrk="1" hangingPunct="1">
              <a:lnSpc>
                <a:spcPct val="100000"/>
              </a:lnSpc>
              <a:buFontTx/>
              <a:buNone/>
            </a:pPr>
            <a:r>
              <a:rPr lang="en-US" sz="1200" smtClean="0">
                <a:solidFill>
                  <a:srgbClr val="000000"/>
                </a:solidFill>
              </a:rPr>
              <a:t>089, Other &amp; Unallocable  </a:t>
            </a:r>
          </a:p>
          <a:p>
            <a:pPr eaLnBrk="1" hangingPunct="1">
              <a:lnSpc>
                <a:spcPct val="100000"/>
              </a:lnSpc>
              <a:buFontTx/>
              <a:buNone/>
            </a:pPr>
            <a:r>
              <a:rPr lang="en-US" sz="1200" smtClean="0">
                <a:solidFill>
                  <a:srgbClr val="000000"/>
                </a:solidFill>
              </a:rPr>
              <a:t>090, Liquor Stores (State)</a:t>
            </a:r>
          </a:p>
          <a:p>
            <a:pPr eaLnBrk="1" hangingPunct="1">
              <a:lnSpc>
                <a:spcPct val="100000"/>
              </a:lnSpc>
              <a:buFontTx/>
              <a:buNone/>
            </a:pPr>
            <a:r>
              <a:rPr lang="en-US" sz="1200" smtClean="0">
                <a:solidFill>
                  <a:srgbClr val="000000"/>
                </a:solidFill>
              </a:rPr>
              <a:t>091, Water Supply</a:t>
            </a:r>
          </a:p>
          <a:p>
            <a:pPr eaLnBrk="1" hangingPunct="1">
              <a:lnSpc>
                <a:spcPct val="100000"/>
              </a:lnSpc>
              <a:buFontTx/>
              <a:buNone/>
            </a:pPr>
            <a:r>
              <a:rPr lang="en-US" sz="1200" smtClean="0">
                <a:solidFill>
                  <a:srgbClr val="000000"/>
                </a:solidFill>
              </a:rPr>
              <a:t>092, Electric Power</a:t>
            </a:r>
          </a:p>
          <a:p>
            <a:pPr eaLnBrk="1" hangingPunct="1">
              <a:lnSpc>
                <a:spcPct val="100000"/>
              </a:lnSpc>
              <a:buFontTx/>
              <a:buNone/>
            </a:pPr>
            <a:r>
              <a:rPr lang="en-US" sz="1200" smtClean="0">
                <a:solidFill>
                  <a:srgbClr val="000000"/>
                </a:solidFill>
              </a:rPr>
              <a:t>093, Gas Supply</a:t>
            </a:r>
          </a:p>
          <a:p>
            <a:pPr eaLnBrk="1" hangingPunct="1">
              <a:lnSpc>
                <a:spcPct val="100000"/>
              </a:lnSpc>
              <a:buFontTx/>
              <a:buNone/>
            </a:pPr>
            <a:r>
              <a:rPr lang="en-US" sz="1200" smtClean="0">
                <a:solidFill>
                  <a:srgbClr val="000000"/>
                </a:solidFill>
              </a:rPr>
              <a:t>094, Transit</a:t>
            </a:r>
          </a:p>
          <a:p>
            <a:pPr>
              <a:lnSpc>
                <a:spcPct val="100000"/>
              </a:lnSpc>
            </a:pPr>
            <a:endParaRPr lang="en-US" sz="1200" smtClean="0"/>
          </a:p>
        </p:txBody>
      </p:sp>
      <p:sp>
        <p:nvSpPr>
          <p:cNvPr id="53254"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65037391-860B-442A-A69E-0B16FAB8C3C8}" type="slidenum">
              <a:rPr lang="en-US" sz="1400">
                <a:solidFill>
                  <a:schemeClr val="tx1"/>
                </a:solidFill>
              </a:rPr>
              <a:pPr algn="r"/>
              <a:t>41</a:t>
            </a:fld>
            <a:endParaRPr lang="en-US" sz="1400">
              <a:solidFill>
                <a:schemeClr val="tx1"/>
              </a:solidFill>
            </a:endParaRPr>
          </a:p>
        </p:txBody>
      </p:sp>
      <p:sp>
        <p:nvSpPr>
          <p:cNvPr id="7" name="Rectangle 6"/>
          <p:cNvSpPr/>
          <p:nvPr/>
        </p:nvSpPr>
        <p:spPr bwMode="auto">
          <a:xfrm>
            <a:off x="609600" y="1524000"/>
            <a:ext cx="1050925" cy="274638"/>
          </a:xfrm>
          <a:prstGeom prst="rect">
            <a:avLst/>
          </a:prstGeom>
          <a:solidFill>
            <a:srgbClr val="FFFF00"/>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a:lstStyle/>
          <a:p>
            <a:pPr>
              <a:defRPr/>
            </a:pPr>
            <a:r>
              <a:rPr lang="en-US" sz="1200" dirty="0">
                <a:solidFill>
                  <a:schemeClr val="tx2"/>
                </a:solidFill>
                <a:latin typeface="+mj-lt"/>
              </a:rPr>
              <a:t>001, Airports</a:t>
            </a:r>
          </a:p>
        </p:txBody>
      </p:sp>
      <p:sp>
        <p:nvSpPr>
          <p:cNvPr id="8" name="Rectangle 7"/>
          <p:cNvSpPr/>
          <p:nvPr/>
        </p:nvSpPr>
        <p:spPr bwMode="auto">
          <a:xfrm>
            <a:off x="4648200" y="1524000"/>
            <a:ext cx="1189038" cy="274638"/>
          </a:xfrm>
          <a:prstGeom prst="rect">
            <a:avLst/>
          </a:prstGeom>
          <a:solidFill>
            <a:srgbClr val="FFFF00"/>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a:lstStyle/>
          <a:p>
            <a:pPr>
              <a:defRPr/>
            </a:pPr>
            <a:r>
              <a:rPr lang="en-US" sz="1200" dirty="0">
                <a:solidFill>
                  <a:schemeClr val="tx2"/>
                </a:solidFill>
                <a:latin typeface="+mj-lt"/>
              </a:rPr>
              <a:t>040, Hospitals</a:t>
            </a:r>
          </a:p>
        </p:txBody>
      </p:sp>
      <p:sp>
        <p:nvSpPr>
          <p:cNvPr id="9" name="Rectangle 8"/>
          <p:cNvSpPr/>
          <p:nvPr/>
        </p:nvSpPr>
        <p:spPr bwMode="auto">
          <a:xfrm>
            <a:off x="4648200" y="4830763"/>
            <a:ext cx="1508125" cy="274637"/>
          </a:xfrm>
          <a:prstGeom prst="rect">
            <a:avLst/>
          </a:prstGeom>
          <a:solidFill>
            <a:srgbClr val="FFFF00"/>
          </a:solidFill>
          <a:ln>
            <a:solidFill>
              <a:srgbClr val="FFFF00"/>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a:lstStyle/>
          <a:p>
            <a:pPr>
              <a:defRPr/>
            </a:pPr>
            <a:r>
              <a:rPr lang="en-US" sz="1200" dirty="0">
                <a:solidFill>
                  <a:schemeClr val="tx2"/>
                </a:solidFill>
                <a:latin typeface="+mj-lt"/>
              </a:rPr>
              <a:t>092, Electric Power</a:t>
            </a:r>
          </a:p>
        </p:txBody>
      </p:sp>
      <p:sp>
        <p:nvSpPr>
          <p:cNvPr id="10" name="Rectangle 9"/>
          <p:cNvSpPr/>
          <p:nvPr/>
        </p:nvSpPr>
        <p:spPr bwMode="auto">
          <a:xfrm>
            <a:off x="4648200" y="5059363"/>
            <a:ext cx="1325563" cy="228600"/>
          </a:xfrm>
          <a:prstGeom prst="rect">
            <a:avLst/>
          </a:prstGeom>
          <a:solidFill>
            <a:srgbClr val="FFFF00"/>
          </a:solidFill>
          <a:ln>
            <a:solidFill>
              <a:srgbClr val="FFFF00"/>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a:lstStyle/>
          <a:p>
            <a:pPr>
              <a:defRPr/>
            </a:pPr>
            <a:r>
              <a:rPr lang="en-US" sz="1200" dirty="0">
                <a:solidFill>
                  <a:schemeClr val="tx2"/>
                </a:solidFill>
                <a:latin typeface="+mj-lt"/>
              </a:rPr>
              <a:t>093, Gas Supply</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6"/>
          <p:cNvSpPr>
            <a:spLocks noGrp="1" noChangeArrowheads="1"/>
          </p:cNvSpPr>
          <p:nvPr>
            <p:ph type="sldNum" sz="quarter" idx="10"/>
          </p:nvPr>
        </p:nvSpPr>
        <p:spPr>
          <a:noFill/>
        </p:spPr>
        <p:txBody>
          <a:bodyPr/>
          <a:lstStyle/>
          <a:p>
            <a:fld id="{367E83E2-2484-41A0-975B-1ACE997942B3}" type="slidenum">
              <a:rPr lang="en-US" smtClean="0"/>
              <a:pPr/>
              <a:t>42</a:t>
            </a:fld>
            <a:endParaRPr lang="en-US" smtClean="0"/>
          </a:p>
        </p:txBody>
      </p:sp>
      <p:sp>
        <p:nvSpPr>
          <p:cNvPr id="15364" name="Title 2"/>
          <p:cNvSpPr>
            <a:spLocks noGrp="1"/>
          </p:cNvSpPr>
          <p:nvPr>
            <p:ph type="title"/>
          </p:nvPr>
        </p:nvSpPr>
        <p:spPr/>
        <p:txBody>
          <a:bodyPr/>
          <a:lstStyle/>
          <a:p>
            <a:pPr algn="l"/>
            <a:r>
              <a:rPr lang="en-US" sz="3600" b="1" smtClean="0">
                <a:solidFill>
                  <a:srgbClr val="0070C0"/>
                </a:solidFill>
              </a:rPr>
              <a:t>Direct Domain Estimates</a:t>
            </a:r>
            <a:endParaRPr lang="en-US" sz="3600" smtClean="0"/>
          </a:p>
        </p:txBody>
      </p:sp>
      <p:graphicFrame>
        <p:nvGraphicFramePr>
          <p:cNvPr id="15362" name="Object 5"/>
          <p:cNvGraphicFramePr>
            <a:graphicFrameLocks noChangeAspect="1"/>
          </p:cNvGraphicFramePr>
          <p:nvPr>
            <p:ph sz="half" idx="1"/>
          </p:nvPr>
        </p:nvGraphicFramePr>
        <p:xfrm>
          <a:off x="609600" y="2590800"/>
          <a:ext cx="8229600" cy="3581400"/>
        </p:xfrm>
        <a:graphic>
          <a:graphicData uri="http://schemas.openxmlformats.org/presentationml/2006/ole">
            <p:oleObj spid="_x0000_s15362" name="Worksheet" r:id="rId4" imgW="5737848" imgH="1836408" progId="Excel.Sheet.12">
              <p:embed/>
            </p:oleObj>
          </a:graphicData>
        </a:graphic>
      </p:graphicFrame>
      <p:sp>
        <p:nvSpPr>
          <p:cNvPr id="15365" name="Content Placeholder 5"/>
          <p:cNvSpPr>
            <a:spLocks noGrp="1"/>
          </p:cNvSpPr>
          <p:nvPr>
            <p:ph sz="half" idx="2"/>
          </p:nvPr>
        </p:nvSpPr>
        <p:spPr>
          <a:xfrm>
            <a:off x="609600" y="1752600"/>
            <a:ext cx="7848600" cy="1066800"/>
          </a:xfrm>
        </p:spPr>
        <p:txBody>
          <a:bodyPr/>
          <a:lstStyle/>
          <a:p>
            <a:pPr>
              <a:buFontTx/>
              <a:buNone/>
            </a:pPr>
            <a:r>
              <a:rPr lang="en-US" smtClean="0"/>
              <a:t>Structural zeros are cells in which observations are impossible</a:t>
            </a:r>
          </a:p>
          <a:p>
            <a:endParaRPr lang="en-US" smtClean="0"/>
          </a:p>
        </p:txBody>
      </p:sp>
      <p:sp>
        <p:nvSpPr>
          <p:cNvPr id="15366" name="Slide Number Placeholder 1"/>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8128BEEA-2E4E-42D4-8845-D8E2FB6FC510}" type="slidenum">
              <a:rPr lang="en-US" sz="1400">
                <a:solidFill>
                  <a:schemeClr val="tx1"/>
                </a:solidFill>
              </a:rPr>
              <a:pPr algn="r"/>
              <a:t>42</a:t>
            </a:fld>
            <a:endParaRPr lang="en-US" sz="1400">
              <a:solidFill>
                <a:schemeClr val="tx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6"/>
          <p:cNvSpPr>
            <a:spLocks noGrp="1" noChangeArrowheads="1"/>
          </p:cNvSpPr>
          <p:nvPr>
            <p:ph type="sldNum" sz="quarter" idx="10"/>
          </p:nvPr>
        </p:nvSpPr>
        <p:spPr>
          <a:noFill/>
        </p:spPr>
        <p:txBody>
          <a:bodyPr/>
          <a:lstStyle/>
          <a:p>
            <a:fld id="{616D119F-4786-47B0-841F-7DB64C9A4BFA}" type="slidenum">
              <a:rPr lang="en-US" smtClean="0"/>
              <a:pPr/>
              <a:t>43</a:t>
            </a:fld>
            <a:endParaRPr lang="en-US" smtClean="0"/>
          </a:p>
        </p:txBody>
      </p:sp>
      <p:sp>
        <p:nvSpPr>
          <p:cNvPr id="16389" name="Title 1"/>
          <p:cNvSpPr>
            <a:spLocks noGrp="1"/>
          </p:cNvSpPr>
          <p:nvPr>
            <p:ph type="title" idx="4294967295"/>
          </p:nvPr>
        </p:nvSpPr>
        <p:spPr>
          <a:xfrm>
            <a:off x="457200" y="609600"/>
            <a:ext cx="8382000" cy="762000"/>
          </a:xfrm>
        </p:spPr>
        <p:txBody>
          <a:bodyPr/>
          <a:lstStyle/>
          <a:p>
            <a:pPr algn="l"/>
            <a:r>
              <a:rPr lang="en-US" sz="3600" b="1" smtClean="0">
                <a:solidFill>
                  <a:srgbClr val="0070C0"/>
                </a:solidFill>
              </a:rPr>
              <a:t>Direct Domain Estimates (continued)</a:t>
            </a:r>
            <a:endParaRPr lang="en-US" sz="3600" smtClean="0"/>
          </a:p>
        </p:txBody>
      </p:sp>
      <p:sp>
        <p:nvSpPr>
          <p:cNvPr id="16390" name="Content Placeholder 2"/>
          <p:cNvSpPr>
            <a:spLocks noGrp="1"/>
          </p:cNvSpPr>
          <p:nvPr>
            <p:ph idx="4294967295"/>
          </p:nvPr>
        </p:nvSpPr>
        <p:spPr>
          <a:xfrm>
            <a:off x="609600" y="1676400"/>
            <a:ext cx="7772400" cy="4572000"/>
          </a:xfrm>
        </p:spPr>
        <p:txBody>
          <a:bodyPr/>
          <a:lstStyle/>
          <a:p>
            <a:r>
              <a:rPr lang="en-US" smtClean="0"/>
              <a:t>Horvitz-Thompson Estimation</a:t>
            </a:r>
          </a:p>
          <a:p>
            <a:endParaRPr lang="en-US" smtClean="0"/>
          </a:p>
          <a:p>
            <a:endParaRPr lang="en-US" smtClean="0"/>
          </a:p>
          <a:p>
            <a:r>
              <a:rPr lang="en-US" smtClean="0"/>
              <a:t>Modified Direct Estimation</a:t>
            </a:r>
          </a:p>
          <a:p>
            <a:endParaRPr lang="en-US" smtClean="0"/>
          </a:p>
          <a:p>
            <a:endParaRPr lang="en-US" smtClean="0"/>
          </a:p>
        </p:txBody>
      </p:sp>
      <p:sp>
        <p:nvSpPr>
          <p:cNvPr id="16391"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9159D90D-2A9C-474D-BCEC-C34343EC7B11}" type="slidenum">
              <a:rPr lang="en-US" sz="1400">
                <a:solidFill>
                  <a:schemeClr val="tx1"/>
                </a:solidFill>
              </a:rPr>
              <a:pPr algn="r"/>
              <a:t>43</a:t>
            </a:fld>
            <a:endParaRPr lang="en-US" sz="1400">
              <a:solidFill>
                <a:schemeClr val="tx1"/>
              </a:solidFill>
            </a:endParaRPr>
          </a:p>
        </p:txBody>
      </p:sp>
      <p:sp>
        <p:nvSpPr>
          <p:cNvPr id="16392"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6393"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16386" name="Object 9"/>
          <p:cNvGraphicFramePr>
            <a:graphicFrameLocks noChangeAspect="1"/>
          </p:cNvGraphicFramePr>
          <p:nvPr/>
        </p:nvGraphicFramePr>
        <p:xfrm>
          <a:off x="2590800" y="2203450"/>
          <a:ext cx="2593975" cy="996950"/>
        </p:xfrm>
        <a:graphic>
          <a:graphicData uri="http://schemas.openxmlformats.org/presentationml/2006/ole">
            <p:oleObj spid="_x0000_s16386" name="Equation" r:id="rId4" imgW="1054080" imgH="393480" progId="Equation.3">
              <p:embed/>
            </p:oleObj>
          </a:graphicData>
        </a:graphic>
      </p:graphicFrame>
      <p:graphicFrame>
        <p:nvGraphicFramePr>
          <p:cNvPr id="16387" name="Object 10"/>
          <p:cNvGraphicFramePr>
            <a:graphicFrameLocks noChangeAspect="1"/>
          </p:cNvGraphicFramePr>
          <p:nvPr/>
        </p:nvGraphicFramePr>
        <p:xfrm>
          <a:off x="2209800" y="3581400"/>
          <a:ext cx="3892550" cy="685800"/>
        </p:xfrm>
        <a:graphic>
          <a:graphicData uri="http://schemas.openxmlformats.org/presentationml/2006/ole">
            <p:oleObj spid="_x0000_s16387" name="Equation" r:id="rId5" imgW="3466800" imgH="520560" progId="Equation.3">
              <p:embed/>
            </p:oleObj>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6"/>
          <p:cNvSpPr>
            <a:spLocks noGrp="1" noChangeArrowheads="1"/>
          </p:cNvSpPr>
          <p:nvPr>
            <p:ph type="sldNum" sz="quarter" idx="10"/>
          </p:nvPr>
        </p:nvSpPr>
        <p:spPr>
          <a:noFill/>
        </p:spPr>
        <p:txBody>
          <a:bodyPr/>
          <a:lstStyle/>
          <a:p>
            <a:fld id="{889C0A4B-AEF7-4893-9E1A-4916C7BB95D2}" type="slidenum">
              <a:rPr lang="en-US" smtClean="0"/>
              <a:pPr/>
              <a:t>44</a:t>
            </a:fld>
            <a:endParaRPr lang="en-US" smtClean="0"/>
          </a:p>
        </p:txBody>
      </p:sp>
      <p:sp>
        <p:nvSpPr>
          <p:cNvPr id="54275" name="Title 1"/>
          <p:cNvSpPr>
            <a:spLocks noGrp="1"/>
          </p:cNvSpPr>
          <p:nvPr>
            <p:ph type="title" idx="4294967295"/>
          </p:nvPr>
        </p:nvSpPr>
        <p:spPr>
          <a:xfrm>
            <a:off x="685800" y="609600"/>
            <a:ext cx="7772400" cy="838200"/>
          </a:xfrm>
        </p:spPr>
        <p:txBody>
          <a:bodyPr/>
          <a:lstStyle/>
          <a:p>
            <a:pPr algn="l"/>
            <a:r>
              <a:rPr lang="en-US" sz="3600" b="1" smtClean="0">
                <a:solidFill>
                  <a:srgbClr val="0070C0"/>
                </a:solidFill>
              </a:rPr>
              <a:t>Synthetic Estimation</a:t>
            </a:r>
            <a:endParaRPr lang="en-US" smtClean="0"/>
          </a:p>
        </p:txBody>
      </p:sp>
      <p:sp>
        <p:nvSpPr>
          <p:cNvPr id="54276" name="Content Placeholder 2"/>
          <p:cNvSpPr>
            <a:spLocks noGrp="1"/>
          </p:cNvSpPr>
          <p:nvPr>
            <p:ph idx="4294967295"/>
          </p:nvPr>
        </p:nvSpPr>
        <p:spPr>
          <a:xfrm>
            <a:off x="609600" y="1524000"/>
            <a:ext cx="7772400" cy="4114800"/>
          </a:xfrm>
        </p:spPr>
        <p:txBody>
          <a:bodyPr/>
          <a:lstStyle/>
          <a:p>
            <a:r>
              <a:rPr lang="en-US" smtClean="0"/>
              <a:t>Synthetic assumption: small areas have the same characteristics as large areas and there is a valid unbiased estimate for large areas</a:t>
            </a:r>
          </a:p>
          <a:p>
            <a:r>
              <a:rPr lang="en-US" smtClean="0"/>
              <a:t>Advantages:</a:t>
            </a:r>
          </a:p>
          <a:p>
            <a:pPr lvl="1"/>
            <a:r>
              <a:rPr lang="en-US" smtClean="0"/>
              <a:t>Accurate aggregated estimates</a:t>
            </a:r>
          </a:p>
          <a:p>
            <a:pPr lvl="1"/>
            <a:r>
              <a:rPr lang="en-US" smtClean="0"/>
              <a:t>Simple and intuitive</a:t>
            </a:r>
          </a:p>
          <a:p>
            <a:pPr lvl="1"/>
            <a:r>
              <a:rPr lang="en-US" smtClean="0"/>
              <a:t>Applied to all sample design</a:t>
            </a:r>
          </a:p>
          <a:p>
            <a:pPr lvl="1"/>
            <a:r>
              <a:rPr lang="en-US" smtClean="0"/>
              <a:t>Borrow strength from similar small areas</a:t>
            </a:r>
          </a:p>
          <a:p>
            <a:pPr lvl="1"/>
            <a:r>
              <a:rPr lang="en-US" smtClean="0"/>
              <a:t>Provide estimates for areas with no sample from the sample survey</a:t>
            </a:r>
          </a:p>
        </p:txBody>
      </p:sp>
      <p:sp>
        <p:nvSpPr>
          <p:cNvPr id="54277"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D7C0A7CA-DC19-415D-ADA5-DA1465779BAB}" type="slidenum">
              <a:rPr lang="en-US" sz="1400">
                <a:solidFill>
                  <a:schemeClr val="tx1"/>
                </a:solidFill>
              </a:rPr>
              <a:pPr algn="r"/>
              <a:t>44</a:t>
            </a:fld>
            <a:endParaRPr lang="en-US" sz="1400">
              <a:solidFill>
                <a:schemeClr val="tx1"/>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6"/>
          <p:cNvSpPr>
            <a:spLocks noGrp="1" noChangeArrowheads="1"/>
          </p:cNvSpPr>
          <p:nvPr>
            <p:ph type="sldNum" sz="quarter" idx="10"/>
          </p:nvPr>
        </p:nvSpPr>
        <p:spPr>
          <a:noFill/>
        </p:spPr>
        <p:txBody>
          <a:bodyPr/>
          <a:lstStyle/>
          <a:p>
            <a:fld id="{C77E4F80-7A42-4228-A6E0-C0166D3E9718}" type="slidenum">
              <a:rPr lang="en-US" smtClean="0"/>
              <a:pPr/>
              <a:t>45</a:t>
            </a:fld>
            <a:endParaRPr lang="en-US" smtClean="0"/>
          </a:p>
        </p:txBody>
      </p:sp>
      <p:sp>
        <p:nvSpPr>
          <p:cNvPr id="55299" name="Rectangle 2"/>
          <p:cNvSpPr>
            <a:spLocks noGrp="1" noChangeArrowheads="1"/>
          </p:cNvSpPr>
          <p:nvPr>
            <p:ph type="title" idx="4294967295"/>
          </p:nvPr>
        </p:nvSpPr>
        <p:spPr>
          <a:xfrm>
            <a:off x="685800" y="609600"/>
            <a:ext cx="7772400" cy="990600"/>
          </a:xfrm>
        </p:spPr>
        <p:txBody>
          <a:bodyPr/>
          <a:lstStyle/>
          <a:p>
            <a:pPr algn="l"/>
            <a:r>
              <a:rPr lang="en-US" sz="3600" b="1" smtClean="0">
                <a:solidFill>
                  <a:srgbClr val="0070C0"/>
                </a:solidFill>
              </a:rPr>
              <a:t>Synthetic Estimation (continued)</a:t>
            </a:r>
            <a:endParaRPr lang="en-US" sz="2400" smtClean="0"/>
          </a:p>
        </p:txBody>
      </p:sp>
      <p:sp>
        <p:nvSpPr>
          <p:cNvPr id="55300" name="Rectangle 3"/>
          <p:cNvSpPr>
            <a:spLocks noGrp="1" noChangeArrowheads="1"/>
          </p:cNvSpPr>
          <p:nvPr>
            <p:ph type="body" idx="4294967295"/>
          </p:nvPr>
        </p:nvSpPr>
        <p:spPr/>
        <p:txBody>
          <a:bodyPr/>
          <a:lstStyle/>
          <a:p>
            <a:pPr>
              <a:buFontTx/>
              <a:buNone/>
            </a:pPr>
            <a:r>
              <a:rPr lang="en-US" smtClean="0"/>
              <a:t>General idea:</a:t>
            </a:r>
          </a:p>
          <a:p>
            <a:r>
              <a:rPr lang="en-US" smtClean="0"/>
              <a:t>Suppose we have a reliable estimate for a large area and this large area covers many small areas. We use this estimate to produce an estimator for small area. </a:t>
            </a:r>
          </a:p>
          <a:p>
            <a:r>
              <a:rPr lang="en-US" smtClean="0"/>
              <a:t>Estimate the proportions of interest among small areas of all states.</a:t>
            </a:r>
          </a:p>
          <a:p>
            <a:endParaRPr lang="en-US" smtClean="0"/>
          </a:p>
        </p:txBody>
      </p:sp>
      <p:sp>
        <p:nvSpPr>
          <p:cNvPr id="55301"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68E2918A-FD35-481F-A4AC-BC2687083031}" type="slidenum">
              <a:rPr lang="en-US" sz="1400">
                <a:solidFill>
                  <a:schemeClr val="tx1"/>
                </a:solidFill>
              </a:rPr>
              <a:pPr algn="r"/>
              <a:t>45</a:t>
            </a:fld>
            <a:endParaRPr lang="en-US" sz="1400">
              <a:solidFill>
                <a:schemeClr val="tx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6"/>
          <p:cNvSpPr>
            <a:spLocks noGrp="1" noChangeArrowheads="1"/>
          </p:cNvSpPr>
          <p:nvPr>
            <p:ph type="sldNum" sz="quarter" idx="10"/>
          </p:nvPr>
        </p:nvSpPr>
        <p:spPr>
          <a:noFill/>
        </p:spPr>
        <p:txBody>
          <a:bodyPr/>
          <a:lstStyle/>
          <a:p>
            <a:fld id="{2464EC46-9D16-4350-9259-267CAC4F5281}" type="slidenum">
              <a:rPr lang="en-US" smtClean="0"/>
              <a:pPr/>
              <a:t>46</a:t>
            </a:fld>
            <a:endParaRPr lang="en-US" smtClean="0"/>
          </a:p>
        </p:txBody>
      </p:sp>
      <p:sp>
        <p:nvSpPr>
          <p:cNvPr id="17412" name="Title 1"/>
          <p:cNvSpPr>
            <a:spLocks noGrp="1"/>
          </p:cNvSpPr>
          <p:nvPr>
            <p:ph type="title" idx="4294967295"/>
          </p:nvPr>
        </p:nvSpPr>
        <p:spPr/>
        <p:txBody>
          <a:bodyPr/>
          <a:lstStyle/>
          <a:p>
            <a:pPr algn="l"/>
            <a:r>
              <a:rPr lang="en-US" sz="3600" b="1" smtClean="0">
                <a:solidFill>
                  <a:srgbClr val="0070C0"/>
                </a:solidFill>
              </a:rPr>
              <a:t>Synthetic Estimation (continued)</a:t>
            </a:r>
            <a:endParaRPr lang="en-US" sz="2400" smtClean="0"/>
          </a:p>
        </p:txBody>
      </p:sp>
      <p:sp>
        <p:nvSpPr>
          <p:cNvPr id="17413" name="Content Placeholder 2"/>
          <p:cNvSpPr>
            <a:spLocks noGrp="1"/>
          </p:cNvSpPr>
          <p:nvPr>
            <p:ph idx="4294967295"/>
          </p:nvPr>
        </p:nvSpPr>
        <p:spPr/>
        <p:txBody>
          <a:bodyPr/>
          <a:lstStyle/>
          <a:p>
            <a:r>
              <a:rPr lang="en-US" smtClean="0"/>
              <a:t>Synthetic estimation is an indirect estimate, which borrows strength from sample units outside the domain. </a:t>
            </a:r>
          </a:p>
          <a:p>
            <a:r>
              <a:rPr lang="en-US" smtClean="0"/>
              <a:t>Create a table with government function level as rows and states as columns.  The estimator for function f and state g is:</a:t>
            </a:r>
          </a:p>
        </p:txBody>
      </p:sp>
      <p:sp>
        <p:nvSpPr>
          <p:cNvPr id="17414"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9436CB4F-A572-4F53-9FF0-B1772B991959}" type="slidenum">
              <a:rPr lang="en-US" sz="1400">
                <a:solidFill>
                  <a:schemeClr val="tx1"/>
                </a:solidFill>
              </a:rPr>
              <a:pPr algn="r"/>
              <a:t>46</a:t>
            </a:fld>
            <a:endParaRPr lang="en-US" sz="1400">
              <a:solidFill>
                <a:schemeClr val="tx1"/>
              </a:solidFill>
            </a:endParaRPr>
          </a:p>
        </p:txBody>
      </p:sp>
      <p:graphicFrame>
        <p:nvGraphicFramePr>
          <p:cNvPr id="17410" name="Object 2"/>
          <p:cNvGraphicFramePr>
            <a:graphicFrameLocks noChangeAspect="1"/>
          </p:cNvGraphicFramePr>
          <p:nvPr/>
        </p:nvGraphicFramePr>
        <p:xfrm>
          <a:off x="2362200" y="4343400"/>
          <a:ext cx="4111625" cy="1766888"/>
        </p:xfrm>
        <a:graphic>
          <a:graphicData uri="http://schemas.openxmlformats.org/presentationml/2006/ole">
            <p:oleObj spid="_x0000_s17410" name="Equation" r:id="rId4" imgW="1726920" imgH="952200" progId="Equation.3">
              <p:embed/>
            </p:oleObj>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6"/>
          <p:cNvSpPr>
            <a:spLocks noGrp="1" noChangeArrowheads="1"/>
          </p:cNvSpPr>
          <p:nvPr>
            <p:ph type="sldNum" sz="quarter" idx="10"/>
          </p:nvPr>
        </p:nvSpPr>
        <p:spPr>
          <a:noFill/>
        </p:spPr>
        <p:txBody>
          <a:bodyPr/>
          <a:lstStyle/>
          <a:p>
            <a:fld id="{FD45B229-17AA-4448-8677-611A43B59D23}" type="slidenum">
              <a:rPr lang="en-US" smtClean="0"/>
              <a:pPr/>
              <a:t>47</a:t>
            </a:fld>
            <a:endParaRPr lang="en-US" smtClean="0"/>
          </a:p>
        </p:txBody>
      </p:sp>
      <p:sp>
        <p:nvSpPr>
          <p:cNvPr id="56323" name="Rectangle 642"/>
          <p:cNvSpPr>
            <a:spLocks noGrp="1" noChangeArrowheads="1"/>
          </p:cNvSpPr>
          <p:nvPr>
            <p:ph type="title" idx="4294967295"/>
          </p:nvPr>
        </p:nvSpPr>
        <p:spPr>
          <a:xfrm>
            <a:off x="685800" y="609600"/>
            <a:ext cx="7772400" cy="838200"/>
          </a:xfrm>
        </p:spPr>
        <p:txBody>
          <a:bodyPr/>
          <a:lstStyle/>
          <a:p>
            <a:pPr algn="l"/>
            <a:r>
              <a:rPr lang="en-US" sz="3600" b="1" smtClean="0">
                <a:solidFill>
                  <a:srgbClr val="0070C0"/>
                </a:solidFill>
              </a:rPr>
              <a:t>Synthetic Estimation (continued)</a:t>
            </a:r>
            <a:endParaRPr lang="en-US" sz="2400" smtClean="0"/>
          </a:p>
        </p:txBody>
      </p:sp>
      <p:graphicFrame>
        <p:nvGraphicFramePr>
          <p:cNvPr id="29771" name="Group 75"/>
          <p:cNvGraphicFramePr>
            <a:graphicFrameLocks noGrp="1"/>
          </p:cNvGraphicFramePr>
          <p:nvPr/>
        </p:nvGraphicFramePr>
        <p:xfrm>
          <a:off x="228600" y="1592263"/>
          <a:ext cx="8458200" cy="4504218"/>
        </p:xfrm>
        <a:graphic>
          <a:graphicData uri="http://schemas.openxmlformats.org/drawingml/2006/table">
            <a:tbl>
              <a:tblPr/>
              <a:tblGrid>
                <a:gridCol w="1295400"/>
                <a:gridCol w="1219200"/>
                <a:gridCol w="1143000"/>
                <a:gridCol w="1219200"/>
                <a:gridCol w="1295400"/>
                <a:gridCol w="1143000"/>
                <a:gridCol w="1143000"/>
              </a:tblGrid>
              <a:tr h="630526">
                <a:tc rowSpan="2">
                  <a:txBody>
                    <a:bodyPr/>
                    <a:lstStyle/>
                    <a:p>
                      <a:pPr algn="ctr" rtl="0" fontAlgn="ctr"/>
                      <a:r>
                        <a:rPr lang="en-US" sz="2000" b="1" i="0" u="none" strike="noStrike" dirty="0">
                          <a:solidFill>
                            <a:srgbClr val="000000"/>
                          </a:solidFill>
                          <a:latin typeface="Arial"/>
                        </a:rPr>
                        <a:t>Function Code</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algn="ctr" rtl="0" fontAlgn="ctr"/>
                      <a:r>
                        <a:rPr lang="en-US" sz="4000" b="1" i="0" u="none" strike="noStrike" baseline="-25000">
                          <a:solidFill>
                            <a:srgbClr val="000000"/>
                          </a:solidFill>
                          <a:latin typeface="Arial"/>
                        </a:rPr>
                        <a:t>State</a:t>
                      </a:r>
                      <a:endParaRPr lang="en-US" sz="4000" b="1"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rtl="0" fontAlgn="ctr"/>
                      <a:r>
                        <a:rPr lang="en-US" sz="4000" b="1" i="0" u="none" strike="noStrike" baseline="-25000">
                          <a:solidFill>
                            <a:srgbClr val="000000"/>
                          </a:solidFill>
                          <a:latin typeface="Arial"/>
                        </a:rPr>
                        <a:t>Total</a:t>
                      </a:r>
                      <a:endParaRPr lang="en-US" sz="4000" b="1"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0526">
                <a:tc vMerge="1">
                  <a:txBody>
                    <a:bodyPr/>
                    <a:lstStyle/>
                    <a:p>
                      <a:endParaRPr lang="en-US"/>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3000" b="1" i="0" u="none" strike="noStrike" baseline="-25000">
                          <a:solidFill>
                            <a:srgbClr val="000000"/>
                          </a:solidFill>
                          <a:latin typeface="Arial"/>
                        </a:rPr>
                        <a:t>1</a:t>
                      </a:r>
                      <a:endParaRPr lang="en-US" sz="3000" b="1"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3000" b="1" i="0" u="none" strike="noStrike" baseline="-25000">
                          <a:solidFill>
                            <a:srgbClr val="000000"/>
                          </a:solidFill>
                          <a:latin typeface="Arial"/>
                        </a:rPr>
                        <a:t>2</a:t>
                      </a:r>
                      <a:endParaRPr lang="en-US" sz="3000" b="1"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3000" b="1" i="0" u="none" strike="noStrike" baseline="-25000">
                          <a:solidFill>
                            <a:srgbClr val="000000"/>
                          </a:solidFill>
                          <a:latin typeface="Arial"/>
                        </a:rPr>
                        <a:t>3</a:t>
                      </a:r>
                      <a:endParaRPr lang="en-US" sz="3000" b="1"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3000" b="1" i="0" u="none" strike="noStrike" baseline="-25000">
                          <a:solidFill>
                            <a:srgbClr val="000000"/>
                          </a:solidFill>
                          <a:latin typeface="Arial"/>
                        </a:rPr>
                        <a:t>…</a:t>
                      </a:r>
                      <a:endParaRPr lang="en-US" sz="3000" b="1"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3000" b="1" i="0" u="none" strike="noStrike" baseline="-25000">
                          <a:solidFill>
                            <a:srgbClr val="000000"/>
                          </a:solidFill>
                          <a:latin typeface="Arial"/>
                        </a:rPr>
                        <a:t>50</a:t>
                      </a:r>
                      <a:endParaRPr lang="en-US" sz="3000" b="1"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619">
                <a:tc>
                  <a:txBody>
                    <a:bodyPr/>
                    <a:lstStyle/>
                    <a:p>
                      <a:pPr algn="ctr" rtl="0" fontAlgn="ctr"/>
                      <a:r>
                        <a:rPr lang="en-US" sz="2000" b="1" i="0" u="none" strike="noStrike">
                          <a:solidFill>
                            <a:srgbClr val="000000"/>
                          </a:solidFill>
                          <a:latin typeface="Arial"/>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1,1</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1,2</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1,3</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1,50</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1" i="0" u="none" strike="noStrike">
                          <a:solidFill>
                            <a:srgbClr val="000000"/>
                          </a:solidFill>
                          <a:latin typeface="Arial"/>
                        </a:rPr>
                        <a:t>X</a:t>
                      </a:r>
                      <a:r>
                        <a:rPr lang="en-US" sz="2000" b="1" i="0" u="none" strike="noStrike" baseline="-25000">
                          <a:solidFill>
                            <a:srgbClr val="000000"/>
                          </a:solidFill>
                          <a:latin typeface="Arial"/>
                        </a:rPr>
                        <a:t>1,.</a:t>
                      </a:r>
                      <a:endParaRPr lang="en-US" sz="2000" b="1"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619">
                <a:tc>
                  <a:txBody>
                    <a:bodyPr/>
                    <a:lstStyle/>
                    <a:p>
                      <a:pPr algn="ctr" rtl="0" fontAlgn="ctr"/>
                      <a:r>
                        <a:rPr lang="en-US" sz="2000" b="1" i="0" u="none" strike="noStrike">
                          <a:solidFill>
                            <a:srgbClr val="000000"/>
                          </a:solidFill>
                          <a:latin typeface="Arial"/>
                        </a:rPr>
                        <a:t>5</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2,1</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dirty="0">
                          <a:solidFill>
                            <a:srgbClr val="000000"/>
                          </a:solidFill>
                          <a:latin typeface="Arial"/>
                        </a:rPr>
                        <a:t>X</a:t>
                      </a:r>
                      <a:r>
                        <a:rPr lang="en-US" sz="2000" b="0" i="0" u="none" strike="noStrike" baseline="-25000" dirty="0">
                          <a:solidFill>
                            <a:srgbClr val="000000"/>
                          </a:solidFill>
                          <a:latin typeface="Arial"/>
                        </a:rPr>
                        <a:t>2,2</a:t>
                      </a:r>
                      <a:endParaRPr lang="en-US" sz="2000" b="0" i="0" u="none" strike="noStrike" dirty="0">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2,3</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2,50</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1" i="0" u="none" strike="noStrike">
                          <a:solidFill>
                            <a:srgbClr val="000000"/>
                          </a:solidFill>
                          <a:latin typeface="Arial"/>
                        </a:rPr>
                        <a:t>X</a:t>
                      </a:r>
                      <a:r>
                        <a:rPr lang="en-US" sz="2000" b="1" i="0" u="none" strike="noStrike" baseline="-25000">
                          <a:solidFill>
                            <a:srgbClr val="000000"/>
                          </a:solidFill>
                          <a:latin typeface="Arial"/>
                        </a:rPr>
                        <a:t>2,.</a:t>
                      </a:r>
                      <a:endParaRPr lang="en-US" sz="2000" b="1"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619">
                <a:tc>
                  <a:txBody>
                    <a:bodyPr/>
                    <a:lstStyle/>
                    <a:p>
                      <a:pPr algn="ctr" rtl="0" fontAlgn="ctr"/>
                      <a:r>
                        <a:rPr lang="en-US" sz="2000" b="1" i="0" u="none" strike="noStrike">
                          <a:solidFill>
                            <a:srgbClr val="000000"/>
                          </a:solidFill>
                          <a:latin typeface="Arial"/>
                        </a:rPr>
                        <a:t>12</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3,1</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3,2</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3,3</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3,50</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1" i="0" u="none" strike="noStrike">
                          <a:solidFill>
                            <a:srgbClr val="000000"/>
                          </a:solidFill>
                          <a:latin typeface="Arial"/>
                        </a:rPr>
                        <a:t>X</a:t>
                      </a:r>
                      <a:r>
                        <a:rPr lang="en-US" sz="2000" b="1" i="0" u="none" strike="noStrike" baseline="-25000">
                          <a:solidFill>
                            <a:srgbClr val="000000"/>
                          </a:solidFill>
                          <a:latin typeface="Arial"/>
                        </a:rPr>
                        <a:t>3,.</a:t>
                      </a:r>
                      <a:endParaRPr lang="en-US" sz="2000" b="1"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452">
                <a:tc>
                  <a:txBody>
                    <a:bodyPr/>
                    <a:lstStyle/>
                    <a:p>
                      <a:pPr algn="ctr" rtl="0" fontAlgn="ctr"/>
                      <a:r>
                        <a:rPr lang="en-US" sz="2000" b="1" i="0" u="none" strike="noStrike">
                          <a:solidFill>
                            <a:srgbClr val="000000"/>
                          </a:solidFill>
                          <a:latin typeface="Arial"/>
                        </a:rPr>
                        <a:t>…</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ctr"/>
                      <a:r>
                        <a:rPr lang="en-US" sz="2000" b="1" i="0" u="none" strike="noStrike">
                          <a:solidFill>
                            <a:srgbClr val="000000"/>
                          </a:solidFill>
                          <a:latin typeface="Arial"/>
                        </a:rPr>
                        <a:t> </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619">
                <a:tc>
                  <a:txBody>
                    <a:bodyPr/>
                    <a:lstStyle/>
                    <a:p>
                      <a:pPr algn="ctr" rtl="0" fontAlgn="ctr"/>
                      <a:r>
                        <a:rPr lang="en-US" sz="2000" b="1" i="0" u="none" strike="noStrike">
                          <a:solidFill>
                            <a:srgbClr val="000000"/>
                          </a:solidFill>
                          <a:latin typeface="Arial"/>
                        </a:rPr>
                        <a:t>124</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29,1</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29,2</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29,3</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29,50</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1" i="0" u="none" strike="noStrike">
                          <a:solidFill>
                            <a:srgbClr val="000000"/>
                          </a:solidFill>
                          <a:latin typeface="Arial"/>
                        </a:rPr>
                        <a:t>X</a:t>
                      </a:r>
                      <a:r>
                        <a:rPr lang="en-US" sz="2000" b="1" i="0" u="none" strike="noStrike" baseline="-25000">
                          <a:solidFill>
                            <a:srgbClr val="000000"/>
                          </a:solidFill>
                          <a:latin typeface="Arial"/>
                        </a:rPr>
                        <a:t>29,.</a:t>
                      </a:r>
                      <a:endParaRPr lang="en-US" sz="2000" b="1"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619">
                <a:tc>
                  <a:txBody>
                    <a:bodyPr/>
                    <a:lstStyle/>
                    <a:p>
                      <a:pPr algn="ctr" rtl="0" fontAlgn="ctr"/>
                      <a:r>
                        <a:rPr lang="en-US" sz="2000" b="1" i="0" u="none" strike="noStrike">
                          <a:solidFill>
                            <a:srgbClr val="000000"/>
                          </a:solidFill>
                          <a:latin typeface="Arial"/>
                        </a:rPr>
                        <a:t>162</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30,1</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30,2</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30,3</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0" i="0" u="none" strike="noStrike">
                          <a:solidFill>
                            <a:srgbClr val="000000"/>
                          </a:solidFill>
                          <a:latin typeface="Arial"/>
                        </a:rPr>
                        <a:t>X</a:t>
                      </a:r>
                      <a:r>
                        <a:rPr lang="en-US" sz="2000" b="0" i="0" u="none" strike="noStrike" baseline="-25000">
                          <a:solidFill>
                            <a:srgbClr val="000000"/>
                          </a:solidFill>
                          <a:latin typeface="Arial"/>
                        </a:rPr>
                        <a:t>30,50</a:t>
                      </a:r>
                      <a:endParaRPr lang="en-US" sz="2000" b="0"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1" i="0" u="none" strike="noStrike">
                          <a:solidFill>
                            <a:srgbClr val="000000"/>
                          </a:solidFill>
                          <a:latin typeface="Arial"/>
                        </a:rPr>
                        <a:t>X</a:t>
                      </a:r>
                      <a:r>
                        <a:rPr lang="en-US" sz="2000" b="1" i="0" u="none" strike="noStrike" baseline="-25000">
                          <a:solidFill>
                            <a:srgbClr val="000000"/>
                          </a:solidFill>
                          <a:latin typeface="Arial"/>
                        </a:rPr>
                        <a:t>30,.</a:t>
                      </a:r>
                      <a:endParaRPr lang="en-US" sz="2000" b="1"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619">
                <a:tc>
                  <a:txBody>
                    <a:bodyPr/>
                    <a:lstStyle/>
                    <a:p>
                      <a:pPr algn="ctr" rtl="0" fontAlgn="ctr"/>
                      <a:r>
                        <a:rPr lang="en-US" sz="2000" b="1" i="0" u="none" strike="noStrike">
                          <a:solidFill>
                            <a:srgbClr val="000000"/>
                          </a:solidFill>
                          <a:latin typeface="Arial"/>
                        </a:rPr>
                        <a:t>Total</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1" i="0" u="none" strike="noStrike">
                          <a:solidFill>
                            <a:srgbClr val="000000"/>
                          </a:solidFill>
                          <a:latin typeface="Arial"/>
                        </a:rPr>
                        <a:t>Y</a:t>
                      </a:r>
                      <a:r>
                        <a:rPr lang="en-US" sz="2000" b="1" i="0" u="none" strike="noStrike" baseline="-25000">
                          <a:solidFill>
                            <a:srgbClr val="000000"/>
                          </a:solidFill>
                          <a:latin typeface="Arial"/>
                        </a:rPr>
                        <a:t>.,1</a:t>
                      </a:r>
                      <a:endParaRPr lang="en-US" sz="2000" b="1"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1" i="0" u="none" strike="noStrike">
                          <a:solidFill>
                            <a:srgbClr val="000000"/>
                          </a:solidFill>
                          <a:latin typeface="Arial"/>
                        </a:rPr>
                        <a:t>Y</a:t>
                      </a:r>
                      <a:r>
                        <a:rPr lang="en-US" sz="2000" b="1" i="0" u="none" strike="noStrike" baseline="-25000">
                          <a:solidFill>
                            <a:srgbClr val="000000"/>
                          </a:solidFill>
                          <a:latin typeface="Arial"/>
                        </a:rPr>
                        <a:t>.,2</a:t>
                      </a:r>
                      <a:endParaRPr lang="en-US" sz="2000" b="1"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1" i="0" u="none" strike="noStrike">
                          <a:solidFill>
                            <a:srgbClr val="000000"/>
                          </a:solidFill>
                          <a:latin typeface="Arial"/>
                        </a:rPr>
                        <a:t>Y</a:t>
                      </a:r>
                      <a:r>
                        <a:rPr lang="en-US" sz="2000" b="1" i="0" u="none" strike="noStrike" baseline="-25000">
                          <a:solidFill>
                            <a:srgbClr val="000000"/>
                          </a:solidFill>
                          <a:latin typeface="Arial"/>
                        </a:rPr>
                        <a:t>.,3</a:t>
                      </a:r>
                      <a:endParaRPr lang="en-US" sz="2000" b="1"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1" i="0" u="none" strike="noStrike">
                          <a:solidFill>
                            <a:srgbClr val="000000"/>
                          </a:solidFill>
                          <a:latin typeface="Arial"/>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1" i="0" u="none" strike="noStrike">
                          <a:solidFill>
                            <a:srgbClr val="000000"/>
                          </a:solidFill>
                          <a:latin typeface="Arial"/>
                        </a:rPr>
                        <a:t>Y</a:t>
                      </a:r>
                      <a:r>
                        <a:rPr lang="en-US" sz="2000" b="1" i="0" u="none" strike="noStrike" baseline="-25000">
                          <a:solidFill>
                            <a:srgbClr val="000000"/>
                          </a:solidFill>
                          <a:latin typeface="Arial"/>
                        </a:rPr>
                        <a:t>.,50</a:t>
                      </a:r>
                      <a:endParaRPr lang="en-US" sz="2000" b="1" i="0" u="none" strike="noStrike">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ctr"/>
                      <a:r>
                        <a:rPr lang="en-US" sz="2000" b="1" i="0" u="none" strike="noStrike" dirty="0">
                          <a:solidFill>
                            <a:srgbClr val="000000"/>
                          </a:solidFill>
                          <a:latin typeface="Arial"/>
                        </a:rPr>
                        <a:t>X</a:t>
                      </a:r>
                      <a:r>
                        <a:rPr lang="en-US" sz="2000" b="1" i="0" u="none" strike="noStrike" baseline="-25000" dirty="0">
                          <a:solidFill>
                            <a:srgbClr val="000000"/>
                          </a:solidFill>
                          <a:latin typeface="Arial"/>
                        </a:rPr>
                        <a:t>.,.</a:t>
                      </a:r>
                      <a:endParaRPr lang="en-US" sz="2000" b="1" i="0" u="none" strike="noStrike" dirty="0">
                        <a:solidFill>
                          <a:srgbClr val="000000"/>
                        </a:solidFill>
                        <a:latin typeface="Arial"/>
                      </a:endParaRP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6400" name="Slide Number Placeholder 68"/>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02E34664-5DE6-42B5-9CA8-D097C6024BFE}" type="slidenum">
              <a:rPr lang="en-US" sz="1400">
                <a:solidFill>
                  <a:schemeClr val="tx1"/>
                </a:solidFill>
              </a:rPr>
              <a:pPr algn="r"/>
              <a:t>47</a:t>
            </a:fld>
            <a:endParaRPr lang="en-US" sz="1400">
              <a:solidFill>
                <a:schemeClr val="tx1"/>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Grp="1" noChangeArrowheads="1"/>
          </p:cNvSpPr>
          <p:nvPr>
            <p:ph type="sldNum" sz="quarter" idx="10"/>
          </p:nvPr>
        </p:nvSpPr>
        <p:spPr>
          <a:noFill/>
        </p:spPr>
        <p:txBody>
          <a:bodyPr/>
          <a:lstStyle/>
          <a:p>
            <a:fld id="{92C85219-28A0-4A0A-AFB7-EEDBF4B4C52D}" type="slidenum">
              <a:rPr lang="en-US" smtClean="0"/>
              <a:pPr/>
              <a:t>48</a:t>
            </a:fld>
            <a:endParaRPr lang="en-US" smtClean="0"/>
          </a:p>
        </p:txBody>
      </p:sp>
      <p:sp>
        <p:nvSpPr>
          <p:cNvPr id="57347" name="Rectangle 2"/>
          <p:cNvSpPr>
            <a:spLocks noGrp="1" noChangeArrowheads="1"/>
          </p:cNvSpPr>
          <p:nvPr>
            <p:ph type="title" idx="4294967295"/>
          </p:nvPr>
        </p:nvSpPr>
        <p:spPr>
          <a:xfrm>
            <a:off x="685800" y="609600"/>
            <a:ext cx="7772400" cy="990600"/>
          </a:xfrm>
        </p:spPr>
        <p:txBody>
          <a:bodyPr/>
          <a:lstStyle/>
          <a:p>
            <a:pPr algn="l"/>
            <a:r>
              <a:rPr lang="en-US" sz="3600" b="1" smtClean="0">
                <a:solidFill>
                  <a:srgbClr val="0070C0"/>
                </a:solidFill>
              </a:rPr>
              <a:t>Synthetic Estimation (continued)</a:t>
            </a:r>
            <a:endParaRPr lang="en-US" sz="2400" smtClean="0"/>
          </a:p>
        </p:txBody>
      </p:sp>
      <p:sp>
        <p:nvSpPr>
          <p:cNvPr id="57348" name="Rectangle 3"/>
          <p:cNvSpPr>
            <a:spLocks noGrp="1" noChangeArrowheads="1"/>
          </p:cNvSpPr>
          <p:nvPr>
            <p:ph type="body" idx="4294967295"/>
          </p:nvPr>
        </p:nvSpPr>
        <p:spPr/>
        <p:txBody>
          <a:bodyPr/>
          <a:lstStyle/>
          <a:p>
            <a:pPr>
              <a:buFontTx/>
              <a:buNone/>
            </a:pPr>
            <a:r>
              <a:rPr lang="en-US" smtClean="0"/>
              <a:t>Bias of synthetic estimators:</a:t>
            </a:r>
          </a:p>
          <a:p>
            <a:r>
              <a:rPr lang="en-US" smtClean="0"/>
              <a:t>Departure from the assumption can lead to large bias. </a:t>
            </a:r>
          </a:p>
          <a:p>
            <a:r>
              <a:rPr lang="en-US" smtClean="0"/>
              <a:t>Empirical studies have mixed results on the accuracy of synthetic estimators.</a:t>
            </a:r>
          </a:p>
          <a:p>
            <a:r>
              <a:rPr lang="en-US" smtClean="0"/>
              <a:t>The bias cannot be estimated from data.</a:t>
            </a:r>
          </a:p>
        </p:txBody>
      </p:sp>
      <p:sp>
        <p:nvSpPr>
          <p:cNvPr id="57349"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EF527065-E797-42EB-9CF3-CD002E078AE0}" type="slidenum">
              <a:rPr lang="en-US" sz="1400">
                <a:solidFill>
                  <a:schemeClr val="tx1"/>
                </a:solidFill>
              </a:rPr>
              <a:pPr algn="r"/>
              <a:t>48</a:t>
            </a:fld>
            <a:endParaRPr lang="en-US" sz="1400">
              <a:solidFill>
                <a:schemeClr val="tx1"/>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6"/>
          <p:cNvSpPr>
            <a:spLocks noGrp="1" noChangeArrowheads="1"/>
          </p:cNvSpPr>
          <p:nvPr>
            <p:ph type="sldNum" sz="quarter" idx="10"/>
          </p:nvPr>
        </p:nvSpPr>
        <p:spPr>
          <a:noFill/>
        </p:spPr>
        <p:txBody>
          <a:bodyPr/>
          <a:lstStyle/>
          <a:p>
            <a:fld id="{65D6B111-A961-4153-A540-04660725D99D}" type="slidenum">
              <a:rPr lang="en-US" smtClean="0"/>
              <a:pPr/>
              <a:t>49</a:t>
            </a:fld>
            <a:endParaRPr lang="en-US" smtClean="0"/>
          </a:p>
        </p:txBody>
      </p:sp>
      <p:sp>
        <p:nvSpPr>
          <p:cNvPr id="18436" name="Rectangle 2"/>
          <p:cNvSpPr>
            <a:spLocks noGrp="1" noChangeArrowheads="1"/>
          </p:cNvSpPr>
          <p:nvPr>
            <p:ph type="title" idx="4294967295"/>
          </p:nvPr>
        </p:nvSpPr>
        <p:spPr/>
        <p:txBody>
          <a:bodyPr/>
          <a:lstStyle/>
          <a:p>
            <a:pPr algn="l"/>
            <a:r>
              <a:rPr lang="en-US" sz="3600" b="1" smtClean="0">
                <a:solidFill>
                  <a:srgbClr val="0070C0"/>
                </a:solidFill>
              </a:rPr>
              <a:t>Composite Estimation</a:t>
            </a:r>
            <a:endParaRPr lang="en-US" smtClean="0"/>
          </a:p>
        </p:txBody>
      </p:sp>
      <p:sp>
        <p:nvSpPr>
          <p:cNvPr id="18437" name="Rectangle 3"/>
          <p:cNvSpPr>
            <a:spLocks noGrp="1" noChangeArrowheads="1"/>
          </p:cNvSpPr>
          <p:nvPr>
            <p:ph type="body" sz="half" idx="4294967295"/>
          </p:nvPr>
        </p:nvSpPr>
        <p:spPr>
          <a:xfrm>
            <a:off x="685800" y="1981200"/>
            <a:ext cx="7696200" cy="4114800"/>
          </a:xfrm>
        </p:spPr>
        <p:txBody>
          <a:bodyPr/>
          <a:lstStyle/>
          <a:p>
            <a:r>
              <a:rPr lang="en-US" sz="2400" smtClean="0"/>
              <a:t>To balance the potential bias of the synthetic estimator against the instability of the design-based direct estimate, we take a weighted average of two estimators.</a:t>
            </a:r>
          </a:p>
          <a:p>
            <a:r>
              <a:rPr lang="en-US" sz="2400" smtClean="0"/>
              <a:t>The composite estimator is:</a:t>
            </a:r>
          </a:p>
          <a:p>
            <a:endParaRPr lang="en-US" sz="2400" smtClean="0"/>
          </a:p>
          <a:p>
            <a:endParaRPr lang="en-US" sz="2400" smtClean="0"/>
          </a:p>
        </p:txBody>
      </p:sp>
      <p:graphicFrame>
        <p:nvGraphicFramePr>
          <p:cNvPr id="18434" name="Object 4"/>
          <p:cNvGraphicFramePr>
            <a:graphicFrameLocks noChangeAspect="1"/>
          </p:cNvGraphicFramePr>
          <p:nvPr>
            <p:ph sz="half" idx="4294967295"/>
          </p:nvPr>
        </p:nvGraphicFramePr>
        <p:xfrm>
          <a:off x="1905000" y="4491038"/>
          <a:ext cx="5257800" cy="769937"/>
        </p:xfrm>
        <a:graphic>
          <a:graphicData uri="http://schemas.openxmlformats.org/presentationml/2006/ole">
            <p:oleObj spid="_x0000_s18434" name="Equation" r:id="rId4" imgW="2514600" imgH="368280" progId="Equation.3">
              <p:embed/>
            </p:oleObj>
          </a:graphicData>
        </a:graphic>
      </p:graphicFrame>
      <p:sp>
        <p:nvSpPr>
          <p:cNvPr id="18438" name="Slide Number Placeholder 4"/>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3F6159E8-3827-42EF-B099-59C6C3E948EA}" type="slidenum">
              <a:rPr lang="en-US" sz="1400">
                <a:solidFill>
                  <a:schemeClr val="tx1"/>
                </a:solidFill>
              </a:rPr>
              <a:pPr algn="r"/>
              <a:t>49</a:t>
            </a:fld>
            <a:endParaRPr lang="en-US" sz="140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algn="l"/>
            <a:r>
              <a:rPr lang="en-US" sz="3600" b="1" smtClean="0">
                <a:solidFill>
                  <a:srgbClr val="0070C0"/>
                </a:solidFill>
              </a:rPr>
              <a:t>Dashboards</a:t>
            </a:r>
            <a:endParaRPr lang="en-US" sz="3600" smtClean="0"/>
          </a:p>
        </p:txBody>
      </p:sp>
      <p:sp>
        <p:nvSpPr>
          <p:cNvPr id="30723" name="Slide Number Placeholder 3"/>
          <p:cNvSpPr>
            <a:spLocks noGrp="1"/>
          </p:cNvSpPr>
          <p:nvPr>
            <p:ph type="sldNum" sz="quarter" idx="10"/>
          </p:nvPr>
        </p:nvSpPr>
        <p:spPr>
          <a:noFill/>
        </p:spPr>
        <p:txBody>
          <a:bodyPr/>
          <a:lstStyle/>
          <a:p>
            <a:fld id="{1EFF4578-3E42-46B9-8785-5BCD6CDAAE84}" type="slidenum">
              <a:rPr lang="en-US" smtClean="0"/>
              <a:pPr/>
              <a:t>5</a:t>
            </a:fld>
            <a:endParaRPr lang="en-US" smtClean="0"/>
          </a:p>
        </p:txBody>
      </p:sp>
      <p:pic>
        <p:nvPicPr>
          <p:cNvPr id="30724" name="Picture 6" descr="Executive Dashboard"/>
          <p:cNvPicPr>
            <a:picLocks noChangeAspect="1" noChangeArrowheads="1"/>
          </p:cNvPicPr>
          <p:nvPr/>
        </p:nvPicPr>
        <p:blipFill>
          <a:blip r:embed="rId2" cstate="print"/>
          <a:srcRect/>
          <a:stretch>
            <a:fillRect/>
          </a:stretch>
        </p:blipFill>
        <p:spPr bwMode="auto">
          <a:xfrm>
            <a:off x="5562600" y="4543425"/>
            <a:ext cx="2971800" cy="1760538"/>
          </a:xfrm>
          <a:prstGeom prst="rect">
            <a:avLst/>
          </a:prstGeom>
          <a:noFill/>
          <a:ln w="9525">
            <a:noFill/>
            <a:miter lim="800000"/>
            <a:headEnd/>
            <a:tailEnd/>
          </a:ln>
        </p:spPr>
      </p:pic>
      <p:sp>
        <p:nvSpPr>
          <p:cNvPr id="30725" name="Content Placeholder 5"/>
          <p:cNvSpPr>
            <a:spLocks noGrp="1"/>
          </p:cNvSpPr>
          <p:nvPr>
            <p:ph idx="1"/>
          </p:nvPr>
        </p:nvSpPr>
        <p:spPr>
          <a:xfrm>
            <a:off x="762000" y="2133600"/>
            <a:ext cx="7772400" cy="4114800"/>
          </a:xfrm>
        </p:spPr>
        <p:txBody>
          <a:bodyPr/>
          <a:lstStyle/>
          <a:p>
            <a:r>
              <a:rPr lang="en-US" smtClean="0"/>
              <a:t>Monitor nonresponse follow-up</a:t>
            </a:r>
          </a:p>
          <a:p>
            <a:pPr lvl="1"/>
            <a:r>
              <a:rPr lang="en-US" smtClean="0"/>
              <a:t>Measures check-in rates</a:t>
            </a:r>
          </a:p>
          <a:p>
            <a:pPr lvl="1"/>
            <a:r>
              <a:rPr lang="en-US" smtClean="0"/>
              <a:t>Measures Total Quantity Response Rates</a:t>
            </a:r>
          </a:p>
          <a:p>
            <a:pPr lvl="1"/>
            <a:r>
              <a:rPr lang="en-US" smtClean="0"/>
              <a:t>Measures number of responses and response rate per imputation cell</a:t>
            </a:r>
          </a:p>
          <a:p>
            <a:r>
              <a:rPr lang="en-US" smtClean="0"/>
              <a:t>Monitor editing</a:t>
            </a:r>
          </a:p>
          <a:p>
            <a:r>
              <a:rPr lang="en-US" smtClean="0"/>
              <a:t>Monitor macro review</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3" name="Rectangle 6"/>
          <p:cNvSpPr>
            <a:spLocks noGrp="1" noChangeArrowheads="1"/>
          </p:cNvSpPr>
          <p:nvPr>
            <p:ph type="sldNum" sz="quarter" idx="10"/>
          </p:nvPr>
        </p:nvSpPr>
        <p:spPr>
          <a:noFill/>
        </p:spPr>
        <p:txBody>
          <a:bodyPr/>
          <a:lstStyle/>
          <a:p>
            <a:fld id="{9790F587-C6CE-4909-9C0E-FE95624C748B}" type="slidenum">
              <a:rPr lang="en-US" smtClean="0"/>
              <a:pPr/>
              <a:t>50</a:t>
            </a:fld>
            <a:endParaRPr lang="en-US" smtClean="0"/>
          </a:p>
        </p:txBody>
      </p:sp>
      <p:sp>
        <p:nvSpPr>
          <p:cNvPr id="19464" name="Rectangle 2"/>
          <p:cNvSpPr>
            <a:spLocks noGrp="1" noChangeArrowheads="1"/>
          </p:cNvSpPr>
          <p:nvPr>
            <p:ph type="title" idx="4294967295"/>
          </p:nvPr>
        </p:nvSpPr>
        <p:spPr>
          <a:xfrm>
            <a:off x="685800" y="609600"/>
            <a:ext cx="7772400" cy="762000"/>
          </a:xfrm>
        </p:spPr>
        <p:txBody>
          <a:bodyPr/>
          <a:lstStyle/>
          <a:p>
            <a:pPr algn="l"/>
            <a:r>
              <a:rPr lang="en-US" sz="3600" b="1" smtClean="0">
                <a:solidFill>
                  <a:srgbClr val="0070C0"/>
                </a:solidFill>
              </a:rPr>
              <a:t>Composite Estimation (continued)</a:t>
            </a:r>
            <a:endParaRPr lang="en-US" sz="2400" smtClean="0"/>
          </a:p>
        </p:txBody>
      </p:sp>
      <p:sp>
        <p:nvSpPr>
          <p:cNvPr id="19465" name="Rectangle 3"/>
          <p:cNvSpPr>
            <a:spLocks noGrp="1" noChangeArrowheads="1"/>
          </p:cNvSpPr>
          <p:nvPr>
            <p:ph type="body" sz="half" idx="4294967295"/>
          </p:nvPr>
        </p:nvSpPr>
        <p:spPr>
          <a:xfrm>
            <a:off x="685800" y="1371600"/>
            <a:ext cx="7696200" cy="4953000"/>
          </a:xfrm>
        </p:spPr>
        <p:txBody>
          <a:bodyPr/>
          <a:lstStyle/>
          <a:p>
            <a:pPr>
              <a:buFontTx/>
              <a:buNone/>
            </a:pPr>
            <a:r>
              <a:rPr lang="en-US" smtClean="0"/>
              <a:t>Three methods of choosing </a:t>
            </a:r>
          </a:p>
          <a:p>
            <a:r>
              <a:rPr lang="en-US" sz="2400" smtClean="0"/>
              <a:t>Sample size dependent estimate:</a:t>
            </a:r>
          </a:p>
          <a:p>
            <a:pPr>
              <a:buFontTx/>
              <a:buNone/>
            </a:pPr>
            <a:r>
              <a:rPr lang="en-US" sz="2400" smtClean="0"/>
              <a:t>    					if   </a:t>
            </a:r>
          </a:p>
          <a:p>
            <a:pPr>
              <a:buFontTx/>
              <a:buNone/>
            </a:pPr>
            <a:r>
              <a:rPr lang="en-US" sz="2400" smtClean="0"/>
              <a:t>					otherwise</a:t>
            </a:r>
          </a:p>
          <a:p>
            <a:pPr>
              <a:buFontTx/>
              <a:buNone/>
            </a:pPr>
            <a:r>
              <a:rPr lang="en-US" sz="2400" smtClean="0"/>
              <a:t>	where delta is subjectively chosen. In practice, we choose delta from 2/3 to 3/2. </a:t>
            </a:r>
          </a:p>
          <a:p>
            <a:r>
              <a:rPr lang="en-US" sz="2400" smtClean="0"/>
              <a:t>Optimal        :  </a:t>
            </a:r>
          </a:p>
          <a:p>
            <a:endParaRPr lang="en-US" sz="2400" smtClean="0"/>
          </a:p>
          <a:p>
            <a:endParaRPr lang="en-US" sz="2400" smtClean="0"/>
          </a:p>
          <a:p>
            <a:r>
              <a:rPr lang="en-US" sz="2400" smtClean="0"/>
              <a:t>James-Stein common weight</a:t>
            </a:r>
          </a:p>
          <a:p>
            <a:pPr>
              <a:buFontTx/>
              <a:buNone/>
            </a:pPr>
            <a:r>
              <a:rPr lang="en-US" sz="2400" smtClean="0"/>
              <a:t>                 </a:t>
            </a:r>
          </a:p>
        </p:txBody>
      </p:sp>
      <p:graphicFrame>
        <p:nvGraphicFramePr>
          <p:cNvPr id="19458" name="Object 8"/>
          <p:cNvGraphicFramePr>
            <a:graphicFrameLocks noChangeAspect="1"/>
          </p:cNvGraphicFramePr>
          <p:nvPr/>
        </p:nvGraphicFramePr>
        <p:xfrm>
          <a:off x="4648200" y="2281238"/>
          <a:ext cx="1676400" cy="538162"/>
        </p:xfrm>
        <a:graphic>
          <a:graphicData uri="http://schemas.openxmlformats.org/presentationml/2006/ole">
            <p:oleObj spid="_x0000_s19458" name="Equation" r:id="rId4" imgW="1091880" imgH="393480" progId="Equation.3">
              <p:embed/>
            </p:oleObj>
          </a:graphicData>
        </a:graphic>
      </p:graphicFrame>
      <p:graphicFrame>
        <p:nvGraphicFramePr>
          <p:cNvPr id="19459" name="Object 12"/>
          <p:cNvGraphicFramePr>
            <a:graphicFrameLocks noChangeAspect="1"/>
          </p:cNvGraphicFramePr>
          <p:nvPr/>
        </p:nvGraphicFramePr>
        <p:xfrm>
          <a:off x="3048000" y="4267200"/>
          <a:ext cx="3775075" cy="1093788"/>
        </p:xfrm>
        <a:graphic>
          <a:graphicData uri="http://schemas.openxmlformats.org/presentationml/2006/ole">
            <p:oleObj spid="_x0000_s19459" name="Equation" r:id="rId5" imgW="1688760" imgH="482400" progId="Equation.3">
              <p:embed/>
            </p:oleObj>
          </a:graphicData>
        </a:graphic>
      </p:graphicFrame>
      <p:sp>
        <p:nvSpPr>
          <p:cNvPr id="19466" name="Slide Number Placeholder 10"/>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B99AC667-584D-4C4A-823D-57ED9BC88DDE}" type="slidenum">
              <a:rPr lang="en-US" sz="1400">
                <a:solidFill>
                  <a:schemeClr val="tx1"/>
                </a:solidFill>
              </a:rPr>
              <a:pPr algn="r"/>
              <a:t>50</a:t>
            </a:fld>
            <a:endParaRPr lang="en-US" sz="1400">
              <a:solidFill>
                <a:schemeClr val="tx1"/>
              </a:solidFill>
            </a:endParaRPr>
          </a:p>
        </p:txBody>
      </p:sp>
      <p:graphicFrame>
        <p:nvGraphicFramePr>
          <p:cNvPr id="19460" name="Object 14"/>
          <p:cNvGraphicFramePr>
            <a:graphicFrameLocks noChangeAspect="1"/>
          </p:cNvGraphicFramePr>
          <p:nvPr/>
        </p:nvGraphicFramePr>
        <p:xfrm>
          <a:off x="5181600" y="1295400"/>
          <a:ext cx="533400" cy="641350"/>
        </p:xfrm>
        <a:graphic>
          <a:graphicData uri="http://schemas.openxmlformats.org/presentationml/2006/ole">
            <p:oleObj spid="_x0000_s19460" name="Equation" r:id="rId6" imgW="342720" imgH="355320" progId="Equation.3">
              <p:embed/>
            </p:oleObj>
          </a:graphicData>
        </a:graphic>
      </p:graphicFrame>
      <p:graphicFrame>
        <p:nvGraphicFramePr>
          <p:cNvPr id="19461" name="Object 5"/>
          <p:cNvGraphicFramePr>
            <a:graphicFrameLocks noChangeAspect="1"/>
          </p:cNvGraphicFramePr>
          <p:nvPr/>
        </p:nvGraphicFramePr>
        <p:xfrm>
          <a:off x="2286000" y="3962400"/>
          <a:ext cx="533400" cy="641350"/>
        </p:xfrm>
        <a:graphic>
          <a:graphicData uri="http://schemas.openxmlformats.org/presentationml/2006/ole">
            <p:oleObj spid="_x0000_s19461" name="Equation" r:id="rId7" imgW="342720" imgH="355320" progId="Equation.3">
              <p:embed/>
            </p:oleObj>
          </a:graphicData>
        </a:graphic>
      </p:graphicFrame>
      <p:graphicFrame>
        <p:nvGraphicFramePr>
          <p:cNvPr id="19462" name="Object 6"/>
          <p:cNvGraphicFramePr>
            <a:graphicFrameLocks noChangeAspect="1"/>
          </p:cNvGraphicFramePr>
          <p:nvPr/>
        </p:nvGraphicFramePr>
        <p:xfrm>
          <a:off x="1143000" y="2133600"/>
          <a:ext cx="2559050" cy="1181100"/>
        </p:xfrm>
        <a:graphic>
          <a:graphicData uri="http://schemas.openxmlformats.org/presentationml/2006/ole">
            <p:oleObj spid="_x0000_s19462" name="Equation" r:id="rId8" imgW="1155600" imgH="533160" progId="Equation.3">
              <p:embed/>
            </p:oleObj>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6"/>
          <p:cNvSpPr>
            <a:spLocks noGrp="1" noChangeArrowheads="1"/>
          </p:cNvSpPr>
          <p:nvPr>
            <p:ph type="sldNum" sz="quarter" idx="10"/>
          </p:nvPr>
        </p:nvSpPr>
        <p:spPr>
          <a:noFill/>
        </p:spPr>
        <p:txBody>
          <a:bodyPr/>
          <a:lstStyle/>
          <a:p>
            <a:fld id="{CF006B8A-1F32-4D92-9433-77363A4C1B48}" type="slidenum">
              <a:rPr lang="en-US" smtClean="0"/>
              <a:pPr/>
              <a:t>51</a:t>
            </a:fld>
            <a:endParaRPr lang="en-US" smtClean="0"/>
          </a:p>
        </p:txBody>
      </p:sp>
      <p:sp>
        <p:nvSpPr>
          <p:cNvPr id="20484" name="Rectangle 2"/>
          <p:cNvSpPr>
            <a:spLocks noGrp="1" noChangeArrowheads="1"/>
          </p:cNvSpPr>
          <p:nvPr>
            <p:ph type="title" idx="4294967295"/>
          </p:nvPr>
        </p:nvSpPr>
        <p:spPr>
          <a:xfrm>
            <a:off x="685800" y="228600"/>
            <a:ext cx="7772400" cy="762000"/>
          </a:xfrm>
        </p:spPr>
        <p:txBody>
          <a:bodyPr/>
          <a:lstStyle/>
          <a:p>
            <a:pPr algn="l"/>
            <a:r>
              <a:rPr lang="en-US" sz="3200" b="1" smtClean="0">
                <a:solidFill>
                  <a:srgbClr val="0070C0"/>
                </a:solidFill>
              </a:rPr>
              <a:t>Composite Estimation (Cont’d)</a:t>
            </a:r>
            <a:br>
              <a:rPr lang="en-US" sz="3200" b="1" smtClean="0">
                <a:solidFill>
                  <a:srgbClr val="0070C0"/>
                </a:solidFill>
              </a:rPr>
            </a:br>
            <a:r>
              <a:rPr lang="en-US" sz="3200" b="1" smtClean="0">
                <a:solidFill>
                  <a:srgbClr val="0070C0"/>
                </a:solidFill>
              </a:rPr>
              <a:t>Example</a:t>
            </a:r>
            <a:endParaRPr lang="en-US" sz="3200" smtClean="0"/>
          </a:p>
        </p:txBody>
      </p:sp>
      <p:sp>
        <p:nvSpPr>
          <p:cNvPr id="20485" name="Rectangle 3"/>
          <p:cNvSpPr>
            <a:spLocks noGrp="1" noChangeArrowheads="1"/>
          </p:cNvSpPr>
          <p:nvPr>
            <p:ph type="body" sz="half" idx="4294967295"/>
          </p:nvPr>
        </p:nvSpPr>
        <p:spPr>
          <a:xfrm>
            <a:off x="914400" y="1143000"/>
            <a:ext cx="7696200" cy="4953000"/>
          </a:xfrm>
        </p:spPr>
        <p:txBody>
          <a:bodyPr/>
          <a:lstStyle/>
          <a:p>
            <a:pPr>
              <a:buFontTx/>
              <a:buNone/>
            </a:pPr>
            <a:endParaRPr lang="en-US" sz="2400" smtClean="0"/>
          </a:p>
          <a:p>
            <a:endParaRPr lang="en-US" sz="2400" smtClean="0"/>
          </a:p>
        </p:txBody>
      </p:sp>
      <p:graphicFrame>
        <p:nvGraphicFramePr>
          <p:cNvPr id="20482" name="Object 3"/>
          <p:cNvGraphicFramePr>
            <a:graphicFrameLocks noChangeAspect="1"/>
          </p:cNvGraphicFramePr>
          <p:nvPr/>
        </p:nvGraphicFramePr>
        <p:xfrm>
          <a:off x="657225" y="1685925"/>
          <a:ext cx="7843838" cy="3629025"/>
        </p:xfrm>
        <a:graphic>
          <a:graphicData uri="http://schemas.openxmlformats.org/presentationml/2006/ole">
            <p:oleObj spid="_x0000_s20482" name="Document" r:id="rId4" imgW="8065008" imgH="3652381" progId="Word.Document.12">
              <p:embed/>
            </p:oleObj>
          </a:graphicData>
        </a:graphic>
      </p:graphicFrame>
      <p:pic>
        <p:nvPicPr>
          <p:cNvPr id="20486" name="Picture 7"/>
          <p:cNvPicPr>
            <a:picLocks noChangeAspect="1" noChangeArrowheads="1"/>
          </p:cNvPicPr>
          <p:nvPr/>
        </p:nvPicPr>
        <p:blipFill>
          <a:blip r:embed="rId5" cstate="print"/>
          <a:srcRect/>
          <a:stretch>
            <a:fillRect/>
          </a:stretch>
        </p:blipFill>
        <p:spPr bwMode="auto">
          <a:xfrm>
            <a:off x="304800" y="1066800"/>
            <a:ext cx="8305800" cy="5029200"/>
          </a:xfrm>
          <a:prstGeom prst="rect">
            <a:avLst/>
          </a:prstGeom>
          <a:noFill/>
          <a:ln w="9525">
            <a:no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0" name="Rectangle 6"/>
          <p:cNvSpPr>
            <a:spLocks noGrp="1" noChangeArrowheads="1"/>
          </p:cNvSpPr>
          <p:nvPr>
            <p:ph type="sldNum" sz="quarter" idx="10"/>
          </p:nvPr>
        </p:nvSpPr>
        <p:spPr>
          <a:noFill/>
        </p:spPr>
        <p:txBody>
          <a:bodyPr/>
          <a:lstStyle/>
          <a:p>
            <a:fld id="{0C6CF10E-3CB7-4440-B390-F642A45B4CFF}" type="slidenum">
              <a:rPr lang="en-US" smtClean="0"/>
              <a:pPr/>
              <a:t>52</a:t>
            </a:fld>
            <a:endParaRPr lang="en-US" smtClean="0"/>
          </a:p>
        </p:txBody>
      </p:sp>
      <p:sp>
        <p:nvSpPr>
          <p:cNvPr id="21511"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E1855A7A-4282-4D64-85D1-6427C5B2A923}" type="slidenum">
              <a:rPr lang="en-US" sz="1400">
                <a:solidFill>
                  <a:schemeClr val="tx1"/>
                </a:solidFill>
              </a:rPr>
              <a:pPr algn="r"/>
              <a:t>52</a:t>
            </a:fld>
            <a:endParaRPr lang="en-US" sz="1400">
              <a:solidFill>
                <a:schemeClr val="tx1"/>
              </a:solidFill>
            </a:endParaRPr>
          </a:p>
        </p:txBody>
      </p:sp>
      <p:sp>
        <p:nvSpPr>
          <p:cNvPr id="21512" name="Title 1"/>
          <p:cNvSpPr>
            <a:spLocks noGrp="1"/>
          </p:cNvSpPr>
          <p:nvPr>
            <p:ph type="title" idx="4294967295"/>
          </p:nvPr>
        </p:nvSpPr>
        <p:spPr>
          <a:xfrm>
            <a:off x="685800" y="228600"/>
            <a:ext cx="7772400" cy="990600"/>
          </a:xfrm>
        </p:spPr>
        <p:txBody>
          <a:bodyPr/>
          <a:lstStyle/>
          <a:p>
            <a:pPr algn="l"/>
            <a:r>
              <a:rPr lang="en-US" sz="3600" b="1" smtClean="0">
                <a:solidFill>
                  <a:srgbClr val="0070C0"/>
                </a:solidFill>
              </a:rPr>
              <a:t>Variance Estimator</a:t>
            </a:r>
          </a:p>
        </p:txBody>
      </p:sp>
      <p:sp>
        <p:nvSpPr>
          <p:cNvPr id="21513" name="Content Placeholder 2"/>
          <p:cNvSpPr>
            <a:spLocks noGrp="1"/>
          </p:cNvSpPr>
          <p:nvPr>
            <p:ph idx="4294967295"/>
          </p:nvPr>
        </p:nvSpPr>
        <p:spPr>
          <a:xfrm>
            <a:off x="685800" y="1295400"/>
            <a:ext cx="7772400" cy="4724400"/>
          </a:xfrm>
        </p:spPr>
        <p:txBody>
          <a:bodyPr/>
          <a:lstStyle/>
          <a:p>
            <a:r>
              <a:rPr lang="en-US" sz="2400" smtClean="0"/>
              <a:t>To estimate the variance for unequal weights, first apply the Yates-Grundy estimator:</a:t>
            </a:r>
          </a:p>
          <a:p>
            <a:endParaRPr lang="en-US" sz="2400" smtClean="0"/>
          </a:p>
          <a:p>
            <a:endParaRPr lang="en-US" sz="2400" smtClean="0"/>
          </a:p>
          <a:p>
            <a:r>
              <a:rPr lang="en-US" sz="2400" smtClean="0"/>
              <a:t>To compensate the variance and avoid the 2</a:t>
            </a:r>
            <a:r>
              <a:rPr lang="en-US" sz="2400" baseline="30000" smtClean="0"/>
              <a:t>nd</a:t>
            </a:r>
            <a:r>
              <a:rPr lang="en-US" sz="2400" smtClean="0"/>
              <a:t> order joint inclusion probability, we apply the PPSWR variance estimator formula:</a:t>
            </a:r>
          </a:p>
          <a:p>
            <a:endParaRPr lang="en-US" sz="2400" smtClean="0"/>
          </a:p>
          <a:p>
            <a:pPr>
              <a:buFontTx/>
              <a:buNone/>
            </a:pPr>
            <a:r>
              <a:rPr lang="en-US" sz="2400" smtClean="0"/>
              <a:t>	where:</a:t>
            </a:r>
          </a:p>
          <a:p>
            <a:pPr>
              <a:buFontTx/>
              <a:buNone/>
            </a:pPr>
            <a:r>
              <a:rPr lang="en-US" sz="2400" smtClean="0"/>
              <a:t>                               and	</a:t>
            </a:r>
          </a:p>
          <a:p>
            <a:pPr>
              <a:buFontTx/>
              <a:buNone/>
            </a:pPr>
            <a:r>
              <a:rPr lang="en-US" sz="2400" smtClean="0"/>
              <a:t>                       </a:t>
            </a:r>
          </a:p>
          <a:p>
            <a:pPr>
              <a:buFontTx/>
              <a:buNone/>
            </a:pPr>
            <a:r>
              <a:rPr lang="en-US" sz="2400" smtClean="0"/>
              <a:t>	</a:t>
            </a:r>
          </a:p>
        </p:txBody>
      </p:sp>
      <p:graphicFrame>
        <p:nvGraphicFramePr>
          <p:cNvPr id="21506" name="Object 2"/>
          <p:cNvGraphicFramePr>
            <a:graphicFrameLocks noChangeAspect="1"/>
          </p:cNvGraphicFramePr>
          <p:nvPr/>
        </p:nvGraphicFramePr>
        <p:xfrm>
          <a:off x="2209800" y="1981200"/>
          <a:ext cx="3778250" cy="863600"/>
        </p:xfrm>
        <a:graphic>
          <a:graphicData uri="http://schemas.openxmlformats.org/presentationml/2006/ole">
            <p:oleObj spid="_x0000_s21506" name="Equation" r:id="rId4" imgW="2222280" imgH="507960" progId="Equation.3">
              <p:embed/>
            </p:oleObj>
          </a:graphicData>
        </a:graphic>
      </p:graphicFrame>
      <p:graphicFrame>
        <p:nvGraphicFramePr>
          <p:cNvPr id="21507" name="Object 3"/>
          <p:cNvGraphicFramePr>
            <a:graphicFrameLocks noChangeAspect="1"/>
          </p:cNvGraphicFramePr>
          <p:nvPr/>
        </p:nvGraphicFramePr>
        <p:xfrm>
          <a:off x="2819400" y="4114800"/>
          <a:ext cx="3048000" cy="817563"/>
        </p:xfrm>
        <a:graphic>
          <a:graphicData uri="http://schemas.openxmlformats.org/presentationml/2006/ole">
            <p:oleObj spid="_x0000_s21507" name="Equation" r:id="rId5" imgW="1562040" imgH="419040" progId="Equation.3">
              <p:embed/>
            </p:oleObj>
          </a:graphicData>
        </a:graphic>
      </p:graphicFrame>
      <p:graphicFrame>
        <p:nvGraphicFramePr>
          <p:cNvPr id="21508" name="Object 4"/>
          <p:cNvGraphicFramePr>
            <a:graphicFrameLocks noChangeAspect="1"/>
          </p:cNvGraphicFramePr>
          <p:nvPr/>
        </p:nvGraphicFramePr>
        <p:xfrm>
          <a:off x="2286000" y="5105400"/>
          <a:ext cx="914400" cy="839788"/>
        </p:xfrm>
        <a:graphic>
          <a:graphicData uri="http://schemas.openxmlformats.org/presentationml/2006/ole">
            <p:oleObj spid="_x0000_s21508" name="Equation" r:id="rId6" imgW="469800" imgH="431640" progId="Equation.3">
              <p:embed/>
            </p:oleObj>
          </a:graphicData>
        </a:graphic>
      </p:graphicFrame>
      <p:graphicFrame>
        <p:nvGraphicFramePr>
          <p:cNvPr id="21509" name="Object 5"/>
          <p:cNvGraphicFramePr>
            <a:graphicFrameLocks noChangeAspect="1"/>
          </p:cNvGraphicFramePr>
          <p:nvPr/>
        </p:nvGraphicFramePr>
        <p:xfrm>
          <a:off x="4038600" y="5105400"/>
          <a:ext cx="1270000" cy="762000"/>
        </p:xfrm>
        <a:graphic>
          <a:graphicData uri="http://schemas.openxmlformats.org/presentationml/2006/ole">
            <p:oleObj spid="_x0000_s21509" name="Equation" r:id="rId7" imgW="698400" imgH="419040" progId="Equation.3">
              <p:embed/>
            </p:oleObj>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6"/>
          <p:cNvSpPr>
            <a:spLocks noGrp="1" noChangeArrowheads="1"/>
          </p:cNvSpPr>
          <p:nvPr>
            <p:ph type="sldNum" sz="quarter" idx="10"/>
          </p:nvPr>
        </p:nvSpPr>
        <p:spPr>
          <a:noFill/>
        </p:spPr>
        <p:txBody>
          <a:bodyPr/>
          <a:lstStyle/>
          <a:p>
            <a:fld id="{5E2CCFB3-5595-4DD6-8AB0-49AD842B52D0}" type="slidenum">
              <a:rPr lang="en-US" smtClean="0"/>
              <a:pPr/>
              <a:t>53</a:t>
            </a:fld>
            <a:endParaRPr lang="en-US" smtClean="0"/>
          </a:p>
        </p:txBody>
      </p:sp>
      <p:sp>
        <p:nvSpPr>
          <p:cNvPr id="22534"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F37A607F-D94F-4C49-BC73-DA493C2DCEA2}" type="slidenum">
              <a:rPr lang="en-US" sz="1400">
                <a:solidFill>
                  <a:schemeClr val="tx1"/>
                </a:solidFill>
              </a:rPr>
              <a:pPr algn="r"/>
              <a:t>53</a:t>
            </a:fld>
            <a:endParaRPr lang="en-US" sz="1400">
              <a:solidFill>
                <a:schemeClr val="tx1"/>
              </a:solidFill>
            </a:endParaRPr>
          </a:p>
        </p:txBody>
      </p:sp>
      <p:sp>
        <p:nvSpPr>
          <p:cNvPr id="22535" name="Rectangle 2"/>
          <p:cNvSpPr>
            <a:spLocks noGrp="1" noChangeArrowheads="1"/>
          </p:cNvSpPr>
          <p:nvPr>
            <p:ph type="title"/>
          </p:nvPr>
        </p:nvSpPr>
        <p:spPr>
          <a:xfrm>
            <a:off x="609600" y="381000"/>
            <a:ext cx="7772400" cy="914400"/>
          </a:xfrm>
        </p:spPr>
        <p:txBody>
          <a:bodyPr/>
          <a:lstStyle/>
          <a:p>
            <a:pPr algn="l" eaLnBrk="1" hangingPunct="1"/>
            <a:r>
              <a:rPr lang="en-US" sz="3600" b="1" smtClean="0">
                <a:solidFill>
                  <a:srgbClr val="0070C0"/>
                </a:solidFill>
              </a:rPr>
              <a:t>Variance Estimator for Weighted Regression Estimator</a:t>
            </a:r>
          </a:p>
        </p:txBody>
      </p:sp>
      <p:sp>
        <p:nvSpPr>
          <p:cNvPr id="22536" name="Rectangle 3"/>
          <p:cNvSpPr>
            <a:spLocks noGrp="1" noChangeArrowheads="1"/>
          </p:cNvSpPr>
          <p:nvPr>
            <p:ph type="body" sz="half" idx="1"/>
          </p:nvPr>
        </p:nvSpPr>
        <p:spPr>
          <a:xfrm>
            <a:off x="457200" y="1295400"/>
            <a:ext cx="8458200" cy="4572000"/>
          </a:xfrm>
        </p:spPr>
        <p:txBody>
          <a:bodyPr/>
          <a:lstStyle/>
          <a:p>
            <a:pPr eaLnBrk="1" hangingPunct="1"/>
            <a:r>
              <a:rPr lang="en-US" sz="2400" smtClean="0"/>
              <a:t>The weighted regression estimator: </a:t>
            </a:r>
          </a:p>
          <a:p>
            <a:pPr eaLnBrk="1" hangingPunct="1"/>
            <a:r>
              <a:rPr lang="en-US" sz="2400" smtClean="0"/>
              <a:t>The naive variance obtained by combining variances for stratum-wise regression estimators and using PPSWR variance formula within each stratum:</a:t>
            </a:r>
          </a:p>
          <a:p>
            <a:pPr eaLnBrk="1" hangingPunct="1"/>
            <a:endParaRPr lang="en-US" sz="2400" smtClean="0"/>
          </a:p>
          <a:p>
            <a:pPr eaLnBrk="1" hangingPunct="1">
              <a:buFontTx/>
              <a:buNone/>
            </a:pPr>
            <a:r>
              <a:rPr lang="en-US" sz="2400" smtClean="0"/>
              <a:t> 	</a:t>
            </a:r>
          </a:p>
          <a:p>
            <a:pPr eaLnBrk="1" hangingPunct="1">
              <a:buFontTx/>
              <a:buNone/>
            </a:pPr>
            <a:r>
              <a:rPr lang="en-US" sz="2400" smtClean="0"/>
              <a:t>  	where       is the single-draw probability of selecting a sample unit i</a:t>
            </a:r>
          </a:p>
          <a:p>
            <a:pPr eaLnBrk="1" hangingPunct="1"/>
            <a:r>
              <a:rPr lang="en-US" sz="2400" smtClean="0"/>
              <a:t>The variance is estimated by the quantity </a:t>
            </a:r>
          </a:p>
          <a:p>
            <a:pPr eaLnBrk="1" hangingPunct="1"/>
            <a:endParaRPr lang="en-US" sz="2400" smtClean="0"/>
          </a:p>
        </p:txBody>
      </p:sp>
      <p:sp>
        <p:nvSpPr>
          <p:cNvPr id="22537"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2538" name="Rectangle 9"/>
          <p:cNvSpPr>
            <a:spLocks noChangeArrowheads="1"/>
          </p:cNvSpPr>
          <p:nvPr/>
        </p:nvSpPr>
        <p:spPr bwMode="auto">
          <a:xfrm>
            <a:off x="0" y="3081338"/>
            <a:ext cx="9144000" cy="0"/>
          </a:xfrm>
          <a:prstGeom prst="rect">
            <a:avLst/>
          </a:prstGeom>
          <a:noFill/>
          <a:ln w="9525">
            <a:noFill/>
            <a:miter lim="800000"/>
            <a:headEnd/>
            <a:tailEnd/>
          </a:ln>
        </p:spPr>
        <p:txBody>
          <a:bodyPr wrap="none" anchor="ctr">
            <a:spAutoFit/>
          </a:bodyPr>
          <a:lstStyle/>
          <a:p>
            <a:endParaRPr lang="en-US"/>
          </a:p>
        </p:txBody>
      </p:sp>
      <p:sp>
        <p:nvSpPr>
          <p:cNvPr id="22539"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2540" name="Slide Number Placeholder 10"/>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08789B27-59C7-45B2-A693-183C34BE8435}" type="slidenum">
              <a:rPr lang="en-US" sz="1400">
                <a:solidFill>
                  <a:schemeClr val="tx1"/>
                </a:solidFill>
              </a:rPr>
              <a:pPr algn="r"/>
              <a:t>53</a:t>
            </a:fld>
            <a:endParaRPr lang="en-US" sz="1400">
              <a:solidFill>
                <a:schemeClr val="tx1"/>
              </a:solidFill>
            </a:endParaRPr>
          </a:p>
        </p:txBody>
      </p:sp>
      <p:sp>
        <p:nvSpPr>
          <p:cNvPr id="22541" name="Rectangle 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22542"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791200" y="1295400"/>
            <a:ext cx="714375" cy="447675"/>
          </a:xfrm>
          <a:prstGeom prst="rect">
            <a:avLst/>
          </a:prstGeom>
          <a:noFill/>
          <a:ln w="9525">
            <a:noFill/>
            <a:miter lim="800000"/>
            <a:headEnd/>
            <a:tailEnd/>
          </a:ln>
        </p:spPr>
      </p:pic>
      <p:sp>
        <p:nvSpPr>
          <p:cNvPr id="22543" name="Rectangle 7"/>
          <p:cNvSpPr>
            <a:spLocks noChangeArrowheads="1"/>
          </p:cNvSpPr>
          <p:nvPr/>
        </p:nvSpPr>
        <p:spPr bwMode="auto">
          <a:xfrm>
            <a:off x="0" y="90487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22544" name="Rectangle 1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22545" name="Picture 9"/>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905000" y="3886200"/>
            <a:ext cx="257175" cy="409575"/>
          </a:xfrm>
          <a:prstGeom prst="rect">
            <a:avLst/>
          </a:prstGeom>
          <a:noFill/>
          <a:ln w="9525">
            <a:noFill/>
            <a:miter lim="800000"/>
            <a:headEnd/>
            <a:tailEnd/>
          </a:ln>
        </p:spPr>
      </p:pic>
      <p:sp>
        <p:nvSpPr>
          <p:cNvPr id="22546" name="Rectangle 11"/>
          <p:cNvSpPr>
            <a:spLocks noChangeArrowheads="1"/>
          </p:cNvSpPr>
          <p:nvPr/>
        </p:nvSpPr>
        <p:spPr bwMode="auto">
          <a:xfrm>
            <a:off x="0" y="866775"/>
            <a:ext cx="9144000" cy="0"/>
          </a:xfrm>
          <a:prstGeom prst="rect">
            <a:avLst/>
          </a:prstGeom>
          <a:noFill/>
          <a:ln w="9525">
            <a:noFill/>
            <a:miter lim="800000"/>
            <a:headEnd/>
            <a:tailEnd/>
          </a:ln>
        </p:spPr>
        <p:txBody>
          <a:bodyPr wrap="none" anchor="ctr">
            <a:spAutoFit/>
          </a:bodyPr>
          <a:lstStyle/>
          <a:p>
            <a:pPr eaLnBrk="0" hangingPunct="0"/>
            <a:endParaRPr lang="en-US"/>
          </a:p>
        </p:txBody>
      </p:sp>
      <p:graphicFrame>
        <p:nvGraphicFramePr>
          <p:cNvPr id="22530" name="Object 4"/>
          <p:cNvGraphicFramePr>
            <a:graphicFrameLocks noChangeAspect="1"/>
          </p:cNvGraphicFramePr>
          <p:nvPr/>
        </p:nvGraphicFramePr>
        <p:xfrm>
          <a:off x="3657600" y="2895600"/>
          <a:ext cx="2133600" cy="914400"/>
        </p:xfrm>
        <a:graphic>
          <a:graphicData uri="http://schemas.openxmlformats.org/presentationml/2006/ole">
            <p:oleObj spid="_x0000_s22530" name="Equation" r:id="rId6" imgW="1066680" imgH="457200" progId="Equation.COEE2">
              <p:embed/>
            </p:oleObj>
          </a:graphicData>
        </a:graphic>
      </p:graphicFrame>
      <p:graphicFrame>
        <p:nvGraphicFramePr>
          <p:cNvPr id="22531" name="Rectangle 5"/>
          <p:cNvGraphicFramePr>
            <a:graphicFrameLocks/>
          </p:cNvGraphicFramePr>
          <p:nvPr/>
        </p:nvGraphicFramePr>
        <p:xfrm>
          <a:off x="1524000" y="1397000"/>
          <a:ext cx="6096000" cy="3860800"/>
        </p:xfrm>
        <a:graphic>
          <a:graphicData uri="http://schemas.openxmlformats.org/presentationml/2006/ole">
            <p:oleObj spid="_x0000_s22531" name="Equation" r:id="rId7" imgW="0" imgH="0" progId="Equation.COEE2">
              <p:embed/>
            </p:oleObj>
          </a:graphicData>
        </a:graphic>
      </p:graphicFrame>
      <p:graphicFrame>
        <p:nvGraphicFramePr>
          <p:cNvPr id="22532" name="Object 6"/>
          <p:cNvGraphicFramePr>
            <a:graphicFrameLocks noChangeAspect="1"/>
          </p:cNvGraphicFramePr>
          <p:nvPr/>
        </p:nvGraphicFramePr>
        <p:xfrm>
          <a:off x="2971800" y="5105400"/>
          <a:ext cx="3571875" cy="965200"/>
        </p:xfrm>
        <a:graphic>
          <a:graphicData uri="http://schemas.openxmlformats.org/presentationml/2006/ole">
            <p:oleObj spid="_x0000_s22532" name="Equation" r:id="rId8" imgW="1879560" imgH="507960" progId="Equation.COEE2">
              <p:embed/>
            </p:oleObj>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8" name="Rectangle 6"/>
          <p:cNvSpPr>
            <a:spLocks noGrp="1" noChangeArrowheads="1"/>
          </p:cNvSpPr>
          <p:nvPr>
            <p:ph type="sldNum" sz="quarter" idx="10"/>
          </p:nvPr>
        </p:nvSpPr>
        <p:spPr>
          <a:noFill/>
        </p:spPr>
        <p:txBody>
          <a:bodyPr/>
          <a:lstStyle/>
          <a:p>
            <a:fld id="{C52EDC4A-2455-4EB4-BDE4-2AE6EF1368D1}" type="slidenum">
              <a:rPr lang="en-US" smtClean="0"/>
              <a:pPr/>
              <a:t>54</a:t>
            </a:fld>
            <a:endParaRPr lang="en-US" smtClean="0"/>
          </a:p>
        </p:txBody>
      </p:sp>
      <p:sp>
        <p:nvSpPr>
          <p:cNvPr id="23559"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339D70B1-07EB-49DF-B45E-6DFC2B81D96A}" type="slidenum">
              <a:rPr lang="en-US" sz="1400">
                <a:solidFill>
                  <a:schemeClr val="tx1"/>
                </a:solidFill>
              </a:rPr>
              <a:pPr algn="r"/>
              <a:t>54</a:t>
            </a:fld>
            <a:endParaRPr lang="en-US" sz="1400">
              <a:solidFill>
                <a:schemeClr val="tx1"/>
              </a:solidFill>
            </a:endParaRPr>
          </a:p>
        </p:txBody>
      </p:sp>
      <p:sp>
        <p:nvSpPr>
          <p:cNvPr id="23560" name="Title 1"/>
          <p:cNvSpPr>
            <a:spLocks noGrp="1"/>
          </p:cNvSpPr>
          <p:nvPr>
            <p:ph type="title"/>
          </p:nvPr>
        </p:nvSpPr>
        <p:spPr>
          <a:xfrm>
            <a:off x="685800" y="457200"/>
            <a:ext cx="7772400" cy="1143000"/>
          </a:xfrm>
        </p:spPr>
        <p:txBody>
          <a:bodyPr/>
          <a:lstStyle/>
          <a:p>
            <a:pPr algn="l" eaLnBrk="1" hangingPunct="1"/>
            <a:r>
              <a:rPr lang="en-US" sz="3600" b="1" smtClean="0">
                <a:solidFill>
                  <a:srgbClr val="0070C0"/>
                </a:solidFill>
              </a:rPr>
              <a:t>Data Simulation </a:t>
            </a:r>
            <a:r>
              <a:rPr lang="en-US" sz="2400" b="1" smtClean="0">
                <a:solidFill>
                  <a:srgbClr val="0070C0"/>
                </a:solidFill>
              </a:rPr>
              <a:t>(Cheng, Slud, Hogue 2010)</a:t>
            </a:r>
          </a:p>
        </p:txBody>
      </p:sp>
      <p:sp>
        <p:nvSpPr>
          <p:cNvPr id="23561" name="Content Placeholder 2"/>
          <p:cNvSpPr>
            <a:spLocks noGrp="1"/>
          </p:cNvSpPr>
          <p:nvPr>
            <p:ph idx="1"/>
          </p:nvPr>
        </p:nvSpPr>
        <p:spPr>
          <a:xfrm>
            <a:off x="381000" y="1447800"/>
            <a:ext cx="8229600" cy="4525963"/>
          </a:xfrm>
        </p:spPr>
        <p:txBody>
          <a:bodyPr/>
          <a:lstStyle/>
          <a:p>
            <a:pPr eaLnBrk="1" hangingPunct="1"/>
            <a:r>
              <a:rPr lang="en-US" smtClean="0"/>
              <a:t>Regression predictor:</a:t>
            </a:r>
          </a:p>
          <a:p>
            <a:pPr eaLnBrk="1" hangingPunct="1"/>
            <a:endParaRPr lang="en-US" smtClean="0"/>
          </a:p>
          <a:p>
            <a:pPr eaLnBrk="1" hangingPunct="1"/>
            <a:r>
              <a:rPr lang="en-US" smtClean="0"/>
              <a:t>Sample weights:</a:t>
            </a:r>
          </a:p>
          <a:p>
            <a:pPr eaLnBrk="1" hangingPunct="1"/>
            <a:endParaRPr lang="en-US" smtClean="0"/>
          </a:p>
          <a:p>
            <a:pPr eaLnBrk="1" hangingPunct="1"/>
            <a:r>
              <a:rPr lang="en-US" smtClean="0"/>
              <a:t>Response attribute:</a:t>
            </a:r>
          </a:p>
        </p:txBody>
      </p:sp>
      <p:sp>
        <p:nvSpPr>
          <p:cNvPr id="23562"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23563" name="Rectangle 3"/>
          <p:cNvSpPr>
            <a:spLocks noChangeArrowheads="1"/>
          </p:cNvSpPr>
          <p:nvPr/>
        </p:nvSpPr>
        <p:spPr bwMode="auto">
          <a:xfrm>
            <a:off x="0" y="86677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23564" name="Rectangle 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23565" name="Rectangle 6"/>
          <p:cNvSpPr>
            <a:spLocks noChangeArrowheads="1"/>
          </p:cNvSpPr>
          <p:nvPr/>
        </p:nvSpPr>
        <p:spPr bwMode="auto">
          <a:xfrm>
            <a:off x="0" y="1314450"/>
            <a:ext cx="9144000" cy="0"/>
          </a:xfrm>
          <a:prstGeom prst="rect">
            <a:avLst/>
          </a:prstGeom>
          <a:noFill/>
          <a:ln w="9525">
            <a:noFill/>
            <a:miter lim="800000"/>
            <a:headEnd/>
            <a:tailEnd/>
          </a:ln>
        </p:spPr>
        <p:txBody>
          <a:bodyPr wrap="none" anchor="ctr">
            <a:spAutoFit/>
          </a:bodyPr>
          <a:lstStyle/>
          <a:p>
            <a:pPr eaLnBrk="0" hangingPunct="0"/>
            <a:endParaRPr lang="en-US"/>
          </a:p>
        </p:txBody>
      </p:sp>
      <p:graphicFrame>
        <p:nvGraphicFramePr>
          <p:cNvPr id="23554" name="Object 7"/>
          <p:cNvGraphicFramePr>
            <a:graphicFrameLocks noChangeAspect="1"/>
          </p:cNvGraphicFramePr>
          <p:nvPr/>
        </p:nvGraphicFramePr>
        <p:xfrm>
          <a:off x="1514475" y="4038600"/>
          <a:ext cx="3651250" cy="1143000"/>
        </p:xfrm>
        <a:graphic>
          <a:graphicData uri="http://schemas.openxmlformats.org/presentationml/2006/ole">
            <p:oleObj spid="_x0000_s23554" name="Equation" r:id="rId4" imgW="1866600" imgH="507960" progId="Equation.COEE2">
              <p:embed/>
            </p:oleObj>
          </a:graphicData>
        </a:graphic>
      </p:graphicFrame>
      <p:graphicFrame>
        <p:nvGraphicFramePr>
          <p:cNvPr id="23555" name="Object 8"/>
          <p:cNvGraphicFramePr>
            <a:graphicFrameLocks noChangeAspect="1"/>
          </p:cNvGraphicFramePr>
          <p:nvPr/>
        </p:nvGraphicFramePr>
        <p:xfrm>
          <a:off x="5534025" y="4067175"/>
          <a:ext cx="3125788" cy="1022350"/>
        </p:xfrm>
        <a:graphic>
          <a:graphicData uri="http://schemas.openxmlformats.org/presentationml/2006/ole">
            <p:oleObj spid="_x0000_s23555" name="Equation" r:id="rId5" imgW="1358640" imgH="444240" progId="Equation.COEE2">
              <p:embed/>
            </p:oleObj>
          </a:graphicData>
        </a:graphic>
      </p:graphicFrame>
      <p:sp>
        <p:nvSpPr>
          <p:cNvPr id="23566" name="Slide Number Placeholder 12"/>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728680F3-7CCD-4B56-A5CF-3D308A50A718}" type="slidenum">
              <a:rPr lang="en-US" sz="1400">
                <a:solidFill>
                  <a:schemeClr val="tx1"/>
                </a:solidFill>
              </a:rPr>
              <a:pPr algn="r"/>
              <a:t>54</a:t>
            </a:fld>
            <a:endParaRPr lang="en-US" sz="1400">
              <a:solidFill>
                <a:schemeClr val="tx1"/>
              </a:solidFill>
            </a:endParaRPr>
          </a:p>
        </p:txBody>
      </p:sp>
      <p:graphicFrame>
        <p:nvGraphicFramePr>
          <p:cNvPr id="23556" name="Object 4"/>
          <p:cNvGraphicFramePr>
            <a:graphicFrameLocks noChangeAspect="1"/>
          </p:cNvGraphicFramePr>
          <p:nvPr/>
        </p:nvGraphicFramePr>
        <p:xfrm>
          <a:off x="4403725" y="1498600"/>
          <a:ext cx="2835275" cy="482600"/>
        </p:xfrm>
        <a:graphic>
          <a:graphicData uri="http://schemas.openxmlformats.org/presentationml/2006/ole">
            <p:oleObj spid="_x0000_s23556" name="Equation" r:id="rId6" imgW="1193760" imgH="203040" progId="Equation.COEE2">
              <p:embed/>
            </p:oleObj>
          </a:graphicData>
        </a:graphic>
      </p:graphicFrame>
      <p:graphicFrame>
        <p:nvGraphicFramePr>
          <p:cNvPr id="23557" name="Object 5"/>
          <p:cNvGraphicFramePr>
            <a:graphicFrameLocks noChangeAspect="1"/>
          </p:cNvGraphicFramePr>
          <p:nvPr/>
        </p:nvGraphicFramePr>
        <p:xfrm>
          <a:off x="3581400" y="2101850"/>
          <a:ext cx="1862138" cy="1174750"/>
        </p:xfrm>
        <a:graphic>
          <a:graphicData uri="http://schemas.openxmlformats.org/presentationml/2006/ole">
            <p:oleObj spid="_x0000_s23557" name="Equation" r:id="rId7" imgW="825480" imgH="520560" progId="Equation.COEE2">
              <p:embed/>
            </p:oleObj>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6"/>
          <p:cNvSpPr>
            <a:spLocks noGrp="1" noChangeArrowheads="1"/>
          </p:cNvSpPr>
          <p:nvPr>
            <p:ph type="sldNum" sz="quarter" idx="10"/>
          </p:nvPr>
        </p:nvSpPr>
        <p:spPr>
          <a:noFill/>
        </p:spPr>
        <p:txBody>
          <a:bodyPr/>
          <a:lstStyle/>
          <a:p>
            <a:fld id="{010425FE-11B7-4DA6-993D-06307D9192A0}" type="slidenum">
              <a:rPr lang="en-US" smtClean="0"/>
              <a:pPr/>
              <a:t>55</a:t>
            </a:fld>
            <a:endParaRPr lang="en-US" smtClean="0"/>
          </a:p>
        </p:txBody>
      </p:sp>
      <p:sp>
        <p:nvSpPr>
          <p:cNvPr id="58371" name="Rectangle 2"/>
          <p:cNvSpPr>
            <a:spLocks noGrp="1" noChangeArrowheads="1"/>
          </p:cNvSpPr>
          <p:nvPr>
            <p:ph type="title"/>
          </p:nvPr>
        </p:nvSpPr>
        <p:spPr>
          <a:xfrm>
            <a:off x="457200" y="304800"/>
            <a:ext cx="7772400" cy="304800"/>
          </a:xfrm>
        </p:spPr>
        <p:txBody>
          <a:bodyPr/>
          <a:lstStyle/>
          <a:p>
            <a:pPr algn="l"/>
            <a:r>
              <a:rPr lang="en-US" sz="3600" b="1" smtClean="0">
                <a:solidFill>
                  <a:srgbClr val="0070C0"/>
                </a:solidFill>
              </a:rPr>
              <a:t>Data Simulation Parameters Table</a:t>
            </a:r>
          </a:p>
        </p:txBody>
      </p:sp>
      <p:graphicFrame>
        <p:nvGraphicFramePr>
          <p:cNvPr id="32020" name="Group 276"/>
          <p:cNvGraphicFramePr>
            <a:graphicFrameLocks noGrp="1"/>
          </p:cNvGraphicFramePr>
          <p:nvPr>
            <p:ph type="tbl" idx="1"/>
          </p:nvPr>
        </p:nvGraphicFramePr>
        <p:xfrm>
          <a:off x="304800" y="1219200"/>
          <a:ext cx="8458202" cy="4572003"/>
        </p:xfrm>
        <a:graphic>
          <a:graphicData uri="http://schemas.openxmlformats.org/drawingml/2006/table">
            <a:tbl>
              <a:tblPr/>
              <a:tblGrid>
                <a:gridCol w="1326777"/>
                <a:gridCol w="746312"/>
                <a:gridCol w="746312"/>
                <a:gridCol w="746312"/>
                <a:gridCol w="701487"/>
                <a:gridCol w="762000"/>
                <a:gridCol w="762000"/>
                <a:gridCol w="709086"/>
                <a:gridCol w="662514"/>
                <a:gridCol w="685800"/>
                <a:gridCol w="609602"/>
              </a:tblGrid>
              <a:tr h="576263">
                <a:tc>
                  <a:txBody>
                    <a:bodyPr/>
                    <a:lstStyle/>
                    <a:p>
                      <a:pPr algn="ctr" rtl="0" fontAlgn="ctr"/>
                      <a:r>
                        <a:rPr lang="en-US" sz="1800" b="1" i="0" u="none" strike="noStrike" dirty="0">
                          <a:solidFill>
                            <a:srgbClr val="000000"/>
                          </a:solidFill>
                          <a:latin typeface="Times New Roman"/>
                        </a:rPr>
                        <a:t>Examples</a:t>
                      </a:r>
                      <a:r>
                        <a:rPr lang="en-US" sz="1800" b="0" i="0" u="none" strike="noStrike" dirty="0">
                          <a:solidFill>
                            <a:srgbClr val="000000"/>
                          </a:solidFill>
                          <a:latin typeface="Arial"/>
                        </a:rPr>
                        <a:t> </a:t>
                      </a:r>
                      <a:r>
                        <a:rPr lang="en-US" sz="1800" b="1" i="0" u="none" strike="noStrike" dirty="0">
                          <a:solidFill>
                            <a:srgbClr val="000000"/>
                          </a:solidFill>
                          <a:latin typeface="Times New Roman"/>
                        </a:rPr>
                        <a:t> </a:t>
                      </a:r>
                    </a:p>
                  </a:txBody>
                  <a:tcPr marL="9525" marR="9525" marT="9525" marB="0" anchor="ctr">
                    <a:lnL>
                      <a:noFill/>
                    </a:lnL>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800" b="1" i="0" u="none" strike="noStrike">
                          <a:solidFill>
                            <a:srgbClr val="000000"/>
                          </a:solidFill>
                          <a:latin typeface="Times New Roman"/>
                        </a:rPr>
                        <a:t>a</a:t>
                      </a:r>
                      <a:r>
                        <a:rPr lang="en-US" sz="1800" b="0" i="0" u="none" strike="noStrike">
                          <a:solidFill>
                            <a:srgbClr val="000000"/>
                          </a:solidFill>
                          <a:latin typeface="Arial"/>
                        </a:rPr>
                        <a:t> </a:t>
                      </a:r>
                      <a:r>
                        <a:rPr lang="en-US" sz="1800" b="1" i="0" u="none" strike="noStrike">
                          <a:solidFill>
                            <a:srgbClr val="000000"/>
                          </a:solidFill>
                          <a:latin typeface="Times New Roman"/>
                        </a:rPr>
                        <a:t> </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800" b="1" i="0" u="none" strike="noStrike">
                          <a:solidFill>
                            <a:srgbClr val="000000"/>
                          </a:solidFill>
                          <a:latin typeface="Times New Roman"/>
                        </a:rPr>
                        <a:t>b</a:t>
                      </a:r>
                      <a:r>
                        <a:rPr lang="en-US" sz="1800" b="0" i="0" u="none" strike="noStrike">
                          <a:solidFill>
                            <a:srgbClr val="000000"/>
                          </a:solidFill>
                          <a:latin typeface="Arial"/>
                        </a:rPr>
                        <a:t> </a:t>
                      </a:r>
                      <a:r>
                        <a:rPr lang="en-US" sz="1800" b="1" i="0" u="none" strike="noStrike">
                          <a:solidFill>
                            <a:srgbClr val="000000"/>
                          </a:solidFill>
                          <a:latin typeface="Times New Roman"/>
                        </a:rPr>
                        <a:t> </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800" b="1" i="0" u="none" strike="noStrike">
                          <a:solidFill>
                            <a:srgbClr val="000000"/>
                          </a:solidFill>
                          <a:latin typeface="Times New Roman"/>
                        </a:rPr>
                        <a:t>c</a:t>
                      </a:r>
                      <a:r>
                        <a:rPr lang="en-US" sz="1800" b="0" i="0" u="none" strike="noStrike">
                          <a:solidFill>
                            <a:srgbClr val="000000"/>
                          </a:solidFill>
                          <a:latin typeface="Arial"/>
                        </a:rPr>
                        <a:t> </a:t>
                      </a:r>
                      <a:r>
                        <a:rPr lang="en-US" sz="1800" b="1" i="0" u="none" strike="noStrike">
                          <a:solidFill>
                            <a:srgbClr val="000000"/>
                          </a:solidFill>
                          <a:latin typeface="Times New Roman"/>
                        </a:rPr>
                        <a:t> </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800" b="1" i="0" u="none" strike="noStrike">
                          <a:solidFill>
                            <a:srgbClr val="000000"/>
                          </a:solidFill>
                          <a:latin typeface="Times New Roman"/>
                        </a:rPr>
                        <a:t>D</a:t>
                      </a:r>
                      <a:r>
                        <a:rPr lang="en-US" sz="1800" b="0" i="0" u="none" strike="noStrike">
                          <a:solidFill>
                            <a:srgbClr val="000000"/>
                          </a:solidFill>
                          <a:latin typeface="Arial"/>
                        </a:rPr>
                        <a:t> </a:t>
                      </a:r>
                      <a:r>
                        <a:rPr lang="en-US" sz="1800" b="1" i="0" u="none" strike="noStrike">
                          <a:solidFill>
                            <a:srgbClr val="000000"/>
                          </a:solidFill>
                          <a:latin typeface="Times New Roman"/>
                        </a:rPr>
                        <a:t> </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l-GR" sz="1800" b="1" i="0" u="none" strike="noStrike">
                          <a:solidFill>
                            <a:srgbClr val="000000"/>
                          </a:solidFill>
                          <a:latin typeface="Times New Roman"/>
                        </a:rPr>
                        <a:t>σ1</a:t>
                      </a:r>
                      <a:r>
                        <a:rPr lang="el-GR" sz="1800" b="0" i="0" u="none" strike="noStrike">
                          <a:solidFill>
                            <a:srgbClr val="000000"/>
                          </a:solidFill>
                          <a:latin typeface="Arial"/>
                        </a:rPr>
                        <a:t> </a:t>
                      </a:r>
                      <a:r>
                        <a:rPr lang="el-GR" sz="1800" b="1" i="0" u="none" strike="noStrike">
                          <a:solidFill>
                            <a:srgbClr val="000000"/>
                          </a:solidFill>
                          <a:latin typeface="Times New Roman"/>
                        </a:rPr>
                        <a:t> </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l-GR" sz="1800" b="1" i="0" u="none" strike="noStrike">
                          <a:solidFill>
                            <a:srgbClr val="000000"/>
                          </a:solidFill>
                          <a:latin typeface="Times New Roman"/>
                        </a:rPr>
                        <a:t>σ2</a:t>
                      </a:r>
                      <a:r>
                        <a:rPr lang="el-GR" sz="1800" b="0" i="0" u="none" strike="noStrike">
                          <a:solidFill>
                            <a:srgbClr val="000000"/>
                          </a:solidFill>
                          <a:latin typeface="Arial"/>
                        </a:rPr>
                        <a:t> </a:t>
                      </a:r>
                      <a:r>
                        <a:rPr lang="el-GR" sz="1800" b="1" i="0" u="none" strike="noStrike">
                          <a:solidFill>
                            <a:srgbClr val="000000"/>
                          </a:solidFill>
                          <a:latin typeface="Times New Roman"/>
                        </a:rPr>
                        <a:t> </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800" b="1" i="0" u="none" strike="noStrike">
                          <a:solidFill>
                            <a:srgbClr val="000000"/>
                          </a:solidFill>
                          <a:latin typeface="Times New Roman"/>
                        </a:rPr>
                        <a:t>n1</a:t>
                      </a:r>
                      <a:r>
                        <a:rPr lang="en-US" sz="1800" b="0" i="0" u="none" strike="noStrike">
                          <a:solidFill>
                            <a:srgbClr val="000000"/>
                          </a:solidFill>
                          <a:latin typeface="Arial"/>
                        </a:rPr>
                        <a:t> </a:t>
                      </a:r>
                      <a:r>
                        <a:rPr lang="en-US" sz="1800" b="1" i="0" u="none" strike="noStrike">
                          <a:solidFill>
                            <a:srgbClr val="000000"/>
                          </a:solidFill>
                          <a:latin typeface="Times New Roman"/>
                        </a:rPr>
                        <a:t> </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800" b="1" i="0" u="none" strike="noStrike">
                          <a:solidFill>
                            <a:srgbClr val="000000"/>
                          </a:solidFill>
                          <a:latin typeface="Times New Roman"/>
                        </a:rPr>
                        <a:t>n2</a:t>
                      </a:r>
                      <a:r>
                        <a:rPr lang="en-US" sz="1800" b="0" i="0" u="none" strike="noStrike">
                          <a:solidFill>
                            <a:srgbClr val="000000"/>
                          </a:solidFill>
                          <a:latin typeface="Arial"/>
                        </a:rPr>
                        <a:t> </a:t>
                      </a:r>
                      <a:r>
                        <a:rPr lang="en-US" sz="1800" b="1" i="0" u="none" strike="noStrike">
                          <a:solidFill>
                            <a:srgbClr val="000000"/>
                          </a:solidFill>
                          <a:latin typeface="Times New Roman"/>
                        </a:rPr>
                        <a:t> </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800" b="1" i="0" u="none" strike="noStrike">
                          <a:solidFill>
                            <a:srgbClr val="000000"/>
                          </a:solidFill>
                          <a:latin typeface="Times New Roman"/>
                        </a:rPr>
                        <a:t>N1</a:t>
                      </a:r>
                      <a:r>
                        <a:rPr lang="en-US" sz="1800" b="0" i="0" u="none" strike="noStrike">
                          <a:solidFill>
                            <a:srgbClr val="000000"/>
                          </a:solidFill>
                          <a:latin typeface="Arial"/>
                        </a:rPr>
                        <a:t> </a:t>
                      </a:r>
                      <a:r>
                        <a:rPr lang="en-US" sz="1800" b="1" i="0" u="none" strike="noStrike">
                          <a:solidFill>
                            <a:srgbClr val="000000"/>
                          </a:solidFill>
                          <a:latin typeface="Times New Roman"/>
                        </a:rPr>
                        <a:t> </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800" b="1" i="0" u="none" strike="noStrike">
                          <a:solidFill>
                            <a:srgbClr val="000000"/>
                          </a:solidFill>
                          <a:latin typeface="Times New Roman"/>
                        </a:rPr>
                        <a:t>N2</a:t>
                      </a:r>
                      <a:r>
                        <a:rPr lang="en-US" sz="1800" b="0" i="0" u="none" strike="noStrike">
                          <a:solidFill>
                            <a:srgbClr val="000000"/>
                          </a:solidFill>
                          <a:latin typeface="Arial"/>
                        </a:rPr>
                        <a:t> </a:t>
                      </a:r>
                      <a:r>
                        <a:rPr lang="en-US" sz="1800" b="1" i="0" u="none" strike="noStrike">
                          <a:solidFill>
                            <a:srgbClr val="000000"/>
                          </a:solidFill>
                          <a:latin typeface="Times New Roman"/>
                        </a:rPr>
                        <a:t> </a:t>
                      </a:r>
                    </a:p>
                  </a:txBody>
                  <a:tcPr marL="9525" marR="9525" marT="9525" marB="0" anchor="ctr">
                    <a:lnL w="25400" cap="flat" cmpd="sng" algn="ctr">
                      <a:solidFill>
                        <a:srgbClr val="FFFFFF"/>
                      </a:solidFill>
                      <a:prstDash val="solid"/>
                      <a:round/>
                      <a:headEnd type="none" w="med" len="med"/>
                      <a:tailEnd type="none" w="med" len="med"/>
                    </a:lnL>
                    <a:lnR>
                      <a:noFill/>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r>
              <a:tr h="500063">
                <a:tc>
                  <a:txBody>
                    <a:bodyPr/>
                    <a:lstStyle/>
                    <a:p>
                      <a:pPr algn="ctr" rtl="0" fontAlgn="ctr"/>
                      <a:r>
                        <a:rPr lang="en-US" sz="1800" b="1" i="0" u="none" strike="noStrike">
                          <a:solidFill>
                            <a:srgbClr val="000000"/>
                          </a:solidFill>
                          <a:latin typeface="Times New Roman"/>
                        </a:rPr>
                        <a:t>1</a:t>
                      </a:r>
                    </a:p>
                  </a:txBody>
                  <a:tcPr marL="9525" marR="9525" marT="9525" marB="0" anchor="ctr">
                    <a:lnL>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600" b="0" i="0" u="none" strike="noStrike">
                          <a:solidFill>
                            <a:srgbClr val="000000"/>
                          </a:solidFill>
                          <a:latin typeface="Times New Roman"/>
                        </a:rPr>
                        <a:t>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2</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0.2</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3</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3</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40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60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1,500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1,200</a:t>
                      </a:r>
                    </a:p>
                  </a:txBody>
                  <a:tcPr marL="9525" marR="9525" marT="9525" marB="0" anchor="ctr">
                    <a:lnL w="25400" cap="flat" cmpd="sng" algn="ctr">
                      <a:solidFill>
                        <a:srgbClr val="FFFFFF"/>
                      </a:solidFill>
                      <a:prstDash val="solid"/>
                      <a:round/>
                      <a:headEnd type="none" w="med" len="med"/>
                      <a:tailEnd type="none" w="med" len="med"/>
                    </a:lnL>
                    <a:lnR>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r>
              <a:tr h="500063">
                <a:tc>
                  <a:txBody>
                    <a:bodyPr/>
                    <a:lstStyle/>
                    <a:p>
                      <a:pPr algn="ctr" rtl="0" fontAlgn="ctr"/>
                      <a:r>
                        <a:rPr lang="en-US" sz="1800" b="1" i="0" u="none" strike="noStrike">
                          <a:solidFill>
                            <a:srgbClr val="000000"/>
                          </a:solidFill>
                          <a:latin typeface="Times New Roman"/>
                        </a:rPr>
                        <a:t>2</a:t>
                      </a:r>
                    </a:p>
                  </a:txBody>
                  <a:tcPr marL="9525" marR="9525" marT="9525" marB="0" anchor="ctr">
                    <a:lnL>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600" b="0" i="0" u="none" strike="noStrike">
                          <a:solidFill>
                            <a:srgbClr val="000000"/>
                          </a:solidFill>
                          <a:latin typeface="Times New Roman"/>
                        </a:rPr>
                        <a:t>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2</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a:solidFill>
                            <a:srgbClr val="000000"/>
                          </a:solidFill>
                          <a:latin typeface="Times New Roman"/>
                        </a:rPr>
                        <a:t>0.2</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3</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3</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40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60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1,500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1,200</a:t>
                      </a:r>
                    </a:p>
                  </a:txBody>
                  <a:tcPr marL="9525" marR="9525" marT="9525" marB="0" anchor="ctr">
                    <a:lnL w="25400" cap="flat" cmpd="sng" algn="ctr">
                      <a:solidFill>
                        <a:srgbClr val="FFFFFF"/>
                      </a:solidFill>
                      <a:prstDash val="solid"/>
                      <a:round/>
                      <a:headEnd type="none" w="med" len="med"/>
                      <a:tailEnd type="none" w="med" len="med"/>
                    </a:lnL>
                    <a:lnR>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r>
              <a:tr h="500063">
                <a:tc>
                  <a:txBody>
                    <a:bodyPr/>
                    <a:lstStyle/>
                    <a:p>
                      <a:pPr algn="ctr" rtl="0" fontAlgn="ctr"/>
                      <a:r>
                        <a:rPr lang="en-US" sz="1800" b="1" i="0" u="none" strike="noStrike">
                          <a:solidFill>
                            <a:srgbClr val="000000"/>
                          </a:solidFill>
                          <a:latin typeface="Times New Roman"/>
                        </a:rPr>
                        <a:t>3</a:t>
                      </a:r>
                    </a:p>
                  </a:txBody>
                  <a:tcPr marL="9525" marR="9525" marT="9525" marB="0" anchor="ctr">
                    <a:lnL>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600" b="0" i="0" u="none" strike="noStrike">
                          <a:solidFill>
                            <a:srgbClr val="000000"/>
                          </a:solidFill>
                          <a:latin typeface="Times New Roman"/>
                        </a:rPr>
                        <a:t>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2</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0.4</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3</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3</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40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60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1,500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1,200</a:t>
                      </a:r>
                    </a:p>
                  </a:txBody>
                  <a:tcPr marL="9525" marR="9525" marT="9525" marB="0" anchor="ctr">
                    <a:lnL w="25400" cap="flat" cmpd="sng" algn="ctr">
                      <a:solidFill>
                        <a:srgbClr val="FFFFFF"/>
                      </a:solidFill>
                      <a:prstDash val="solid"/>
                      <a:round/>
                      <a:headEnd type="none" w="med" len="med"/>
                      <a:tailEnd type="none" w="med" len="med"/>
                    </a:lnL>
                    <a:lnR>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r>
              <a:tr h="498475">
                <a:tc>
                  <a:txBody>
                    <a:bodyPr/>
                    <a:lstStyle/>
                    <a:p>
                      <a:pPr algn="ctr" rtl="0" fontAlgn="ctr"/>
                      <a:r>
                        <a:rPr lang="en-US" sz="1800" b="1" i="0" u="none" strike="noStrike">
                          <a:solidFill>
                            <a:srgbClr val="000000"/>
                          </a:solidFill>
                          <a:latin typeface="Times New Roman"/>
                        </a:rPr>
                        <a:t>4</a:t>
                      </a:r>
                    </a:p>
                  </a:txBody>
                  <a:tcPr marL="9525" marR="9525" marT="9525" marB="0" anchor="ctr">
                    <a:lnL>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600" b="0" i="0" u="none" strike="noStrike">
                          <a:solidFill>
                            <a:srgbClr val="000000"/>
                          </a:solidFill>
                          <a:latin typeface="Times New Roman"/>
                        </a:rPr>
                        <a:t>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2</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0.6</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3</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3</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40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60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1,500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1,200</a:t>
                      </a:r>
                    </a:p>
                  </a:txBody>
                  <a:tcPr marL="9525" marR="9525" marT="9525" marB="0" anchor="ctr">
                    <a:lnL w="25400" cap="flat" cmpd="sng" algn="ctr">
                      <a:solidFill>
                        <a:srgbClr val="FFFFFF"/>
                      </a:solidFill>
                      <a:prstDash val="solid"/>
                      <a:round/>
                      <a:headEnd type="none" w="med" len="med"/>
                      <a:tailEnd type="none" w="med" len="med"/>
                    </a:lnL>
                    <a:lnR>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r>
              <a:tr h="500063">
                <a:tc>
                  <a:txBody>
                    <a:bodyPr/>
                    <a:lstStyle/>
                    <a:p>
                      <a:pPr algn="ctr" rtl="0" fontAlgn="ctr"/>
                      <a:r>
                        <a:rPr lang="en-US" sz="1800" b="1" i="0" u="none" strike="noStrike">
                          <a:solidFill>
                            <a:srgbClr val="000000"/>
                          </a:solidFill>
                          <a:latin typeface="Times New Roman"/>
                        </a:rPr>
                        <a:t>5</a:t>
                      </a:r>
                    </a:p>
                  </a:txBody>
                  <a:tcPr marL="9525" marR="9525" marT="9525" marB="0" anchor="ctr">
                    <a:lnL>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600" b="0" i="0" u="none" strike="noStrike">
                          <a:solidFill>
                            <a:srgbClr val="000000"/>
                          </a:solidFill>
                          <a:latin typeface="Times New Roman"/>
                        </a:rPr>
                        <a:t>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2</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0.6</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4</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4</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40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60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1,500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1,200</a:t>
                      </a:r>
                    </a:p>
                  </a:txBody>
                  <a:tcPr marL="9525" marR="9525" marT="9525" marB="0" anchor="ctr">
                    <a:lnL w="25400" cap="flat" cmpd="sng" algn="ctr">
                      <a:solidFill>
                        <a:srgbClr val="FFFFFF"/>
                      </a:solidFill>
                      <a:prstDash val="solid"/>
                      <a:round/>
                      <a:headEnd type="none" w="med" len="med"/>
                      <a:tailEnd type="none" w="med" len="med"/>
                    </a:lnL>
                    <a:lnR>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r>
              <a:tr h="498475">
                <a:tc>
                  <a:txBody>
                    <a:bodyPr/>
                    <a:lstStyle/>
                    <a:p>
                      <a:pPr algn="ctr" rtl="0" fontAlgn="ctr"/>
                      <a:r>
                        <a:rPr lang="en-US" sz="1800" b="1" i="0" u="none" strike="noStrike">
                          <a:solidFill>
                            <a:srgbClr val="000000"/>
                          </a:solidFill>
                          <a:latin typeface="Times New Roman"/>
                        </a:rPr>
                        <a:t>6</a:t>
                      </a:r>
                    </a:p>
                  </a:txBody>
                  <a:tcPr marL="9525" marR="9525" marT="9525" marB="0" anchor="ctr">
                    <a:lnL>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600" b="0" i="0" u="none" strike="noStrike">
                          <a:solidFill>
                            <a:srgbClr val="000000"/>
                          </a:solidFill>
                          <a:latin typeface="Times New Roman"/>
                        </a:rPr>
                        <a:t>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2</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0.8</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4</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4</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40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60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1,500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1,200</a:t>
                      </a:r>
                    </a:p>
                  </a:txBody>
                  <a:tcPr marL="9525" marR="9525" marT="9525" marB="0" anchor="ctr">
                    <a:lnL w="25400" cap="flat" cmpd="sng" algn="ctr">
                      <a:solidFill>
                        <a:srgbClr val="FFFFFF"/>
                      </a:solidFill>
                      <a:prstDash val="solid"/>
                      <a:round/>
                      <a:headEnd type="none" w="med" len="med"/>
                      <a:tailEnd type="none" w="med" len="med"/>
                    </a:lnL>
                    <a:lnR>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r>
              <a:tr h="500063">
                <a:tc>
                  <a:txBody>
                    <a:bodyPr/>
                    <a:lstStyle/>
                    <a:p>
                      <a:pPr algn="ctr" rtl="0" fontAlgn="ctr"/>
                      <a:r>
                        <a:rPr lang="en-US" sz="1800" b="1" i="0" u="none" strike="noStrike">
                          <a:solidFill>
                            <a:srgbClr val="000000"/>
                          </a:solidFill>
                          <a:latin typeface="Times New Roman"/>
                        </a:rPr>
                        <a:t>7</a:t>
                      </a:r>
                    </a:p>
                  </a:txBody>
                  <a:tcPr marL="9525" marR="9525" marT="9525" marB="0" anchor="ctr">
                    <a:lnL>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600" b="0" i="0" u="none" strike="noStrike">
                          <a:solidFill>
                            <a:srgbClr val="000000"/>
                          </a:solidFill>
                          <a:latin typeface="Times New Roman"/>
                        </a:rPr>
                        <a:t>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2</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-0.1</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0.8</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4</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4</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40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60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1,500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1,200</a:t>
                      </a:r>
                    </a:p>
                  </a:txBody>
                  <a:tcPr marL="9525" marR="9525" marT="9525" marB="0" anchor="ctr">
                    <a:lnL w="25400" cap="flat" cmpd="sng" algn="ctr">
                      <a:solidFill>
                        <a:srgbClr val="FFFFFF"/>
                      </a:solidFill>
                      <a:prstDash val="solid"/>
                      <a:round/>
                      <a:headEnd type="none" w="med" len="med"/>
                      <a:tailEnd type="none" w="med" len="med"/>
                    </a:lnL>
                    <a:lnR>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r>
              <a:tr h="498475">
                <a:tc>
                  <a:txBody>
                    <a:bodyPr/>
                    <a:lstStyle/>
                    <a:p>
                      <a:pPr algn="ctr" rtl="0" fontAlgn="ctr"/>
                      <a:r>
                        <a:rPr lang="en-US" sz="1800" b="1" i="0" u="none" strike="noStrike">
                          <a:solidFill>
                            <a:srgbClr val="000000"/>
                          </a:solidFill>
                          <a:latin typeface="Times New Roman"/>
                        </a:rPr>
                        <a:t>8</a:t>
                      </a:r>
                    </a:p>
                  </a:txBody>
                  <a:tcPr marL="9525" marR="9525" marT="9525" marB="0" anchor="ctr">
                    <a:lnL>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969696"/>
                    </a:solidFill>
                  </a:tcPr>
                </a:tc>
                <a:tc>
                  <a:txBody>
                    <a:bodyPr/>
                    <a:lstStyle/>
                    <a:p>
                      <a:pPr algn="ctr" rtl="0" fontAlgn="ctr"/>
                      <a:r>
                        <a:rPr lang="en-US" sz="1600" b="0" i="0" u="none" strike="noStrike">
                          <a:solidFill>
                            <a:srgbClr val="000000"/>
                          </a:solidFill>
                          <a:latin typeface="Times New Roman"/>
                        </a:rPr>
                        <a:t>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2</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0.2</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C0C0C0"/>
                    </a:solidFill>
                  </a:tcPr>
                </a:tc>
                <a:tc>
                  <a:txBody>
                    <a:bodyPr/>
                    <a:lstStyle/>
                    <a:p>
                      <a:pPr algn="ctr" rtl="0" fontAlgn="ctr"/>
                      <a:r>
                        <a:rPr lang="en-US" sz="1600" b="0" i="0" u="none" strike="noStrike" dirty="0">
                          <a:solidFill>
                            <a:srgbClr val="000000"/>
                          </a:solidFill>
                          <a:latin typeface="Times New Roman"/>
                        </a:rPr>
                        <a:t>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3</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3</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20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30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1,500</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C0C0C0"/>
                    </a:solidFill>
                  </a:tcPr>
                </a:tc>
                <a:tc>
                  <a:txBody>
                    <a:bodyPr/>
                    <a:lstStyle/>
                    <a:p>
                      <a:pPr algn="ctr" rtl="0" fontAlgn="ctr"/>
                      <a:r>
                        <a:rPr lang="en-US" sz="1600" b="0" i="0" u="none" strike="noStrike" dirty="0">
                          <a:solidFill>
                            <a:srgbClr val="000000"/>
                          </a:solidFill>
                          <a:latin typeface="Times New Roman"/>
                        </a:rPr>
                        <a:t>1,200</a:t>
                      </a:r>
                    </a:p>
                  </a:txBody>
                  <a:tcPr marL="9525" marR="9525" marT="9525" marB="0" anchor="ctr">
                    <a:lnL w="25400" cap="flat" cmpd="sng" algn="ctr">
                      <a:solidFill>
                        <a:srgbClr val="FFFFFF"/>
                      </a:solidFill>
                      <a:prstDash val="solid"/>
                      <a:round/>
                      <a:headEnd type="none" w="med" len="med"/>
                      <a:tailEnd type="none" w="med" len="med"/>
                    </a:lnL>
                    <a:lnR>
                      <a:noFill/>
                    </a:lnR>
                    <a:lnT w="25400" cap="flat" cmpd="sng" algn="ctr">
                      <a:solidFill>
                        <a:srgbClr val="FFFFFF"/>
                      </a:solidFill>
                      <a:prstDash val="solid"/>
                      <a:round/>
                      <a:headEnd type="none" w="med" len="med"/>
                      <a:tailEnd type="none" w="med" len="med"/>
                    </a:lnT>
                    <a:lnB>
                      <a:noFill/>
                    </a:lnB>
                    <a:lnTlToBr>
                      <a:noFill/>
                    </a:lnTlToBr>
                    <a:lnBlToTr>
                      <a:noFill/>
                    </a:lnBlToTr>
                    <a:solidFill>
                      <a:srgbClr val="C0C0C0"/>
                    </a:solidFill>
                  </a:tcPr>
                </a:tc>
              </a:tr>
            </a:tbl>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6"/>
          <p:cNvSpPr>
            <a:spLocks noGrp="1" noChangeArrowheads="1"/>
          </p:cNvSpPr>
          <p:nvPr>
            <p:ph type="sldNum" sz="quarter" idx="10"/>
          </p:nvPr>
        </p:nvSpPr>
        <p:spPr>
          <a:noFill/>
        </p:spPr>
        <p:txBody>
          <a:bodyPr/>
          <a:lstStyle/>
          <a:p>
            <a:fld id="{A861AED7-B15C-401F-BEEE-2C7CADF86462}" type="slidenum">
              <a:rPr lang="en-US" smtClean="0"/>
              <a:pPr/>
              <a:t>56</a:t>
            </a:fld>
            <a:endParaRPr lang="en-US" smtClean="0"/>
          </a:p>
        </p:txBody>
      </p:sp>
      <p:sp>
        <p:nvSpPr>
          <p:cNvPr id="59395"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C4DD3D19-9CE0-488B-B784-154F9B6FA01F}" type="slidenum">
              <a:rPr lang="en-US" sz="1400">
                <a:solidFill>
                  <a:schemeClr val="tx1"/>
                </a:solidFill>
              </a:rPr>
              <a:pPr algn="r"/>
              <a:t>56</a:t>
            </a:fld>
            <a:endParaRPr lang="en-US" sz="1400">
              <a:solidFill>
                <a:schemeClr val="tx1"/>
              </a:solidFill>
            </a:endParaRPr>
          </a:p>
        </p:txBody>
      </p:sp>
      <p:sp>
        <p:nvSpPr>
          <p:cNvPr id="59396" name="Rectangle 9"/>
          <p:cNvSpPr>
            <a:spLocks noGrp="1" noChangeArrowheads="1"/>
          </p:cNvSpPr>
          <p:nvPr>
            <p:ph type="title"/>
          </p:nvPr>
        </p:nvSpPr>
        <p:spPr>
          <a:xfrm>
            <a:off x="609600" y="0"/>
            <a:ext cx="7772400" cy="609600"/>
          </a:xfrm>
        </p:spPr>
        <p:txBody>
          <a:bodyPr/>
          <a:lstStyle/>
          <a:p>
            <a:pPr marL="742950" indent="-742950" algn="l" eaLnBrk="1" hangingPunct="1"/>
            <a:r>
              <a:rPr lang="en-US" sz="3600" b="1" smtClean="0">
                <a:solidFill>
                  <a:srgbClr val="0070C0"/>
                </a:solidFill>
              </a:rPr>
              <a:t>Bootstrap Approach</a:t>
            </a:r>
          </a:p>
        </p:txBody>
      </p:sp>
      <p:sp>
        <p:nvSpPr>
          <p:cNvPr id="59397" name="Rectangle 11"/>
          <p:cNvSpPr>
            <a:spLocks noGrp="1" noChangeArrowheads="1"/>
          </p:cNvSpPr>
          <p:nvPr>
            <p:ph type="body" idx="1"/>
          </p:nvPr>
        </p:nvSpPr>
        <p:spPr>
          <a:xfrm>
            <a:off x="533400" y="533400"/>
            <a:ext cx="7772400" cy="5638800"/>
          </a:xfrm>
        </p:spPr>
        <p:txBody>
          <a:bodyPr/>
          <a:lstStyle/>
          <a:p>
            <a:pPr marL="457200" indent="-457200" eaLnBrk="1" hangingPunct="1">
              <a:spcBef>
                <a:spcPct val="0"/>
              </a:spcBef>
              <a:buFontTx/>
              <a:buAutoNum type="arabicPeriod"/>
            </a:pPr>
            <a:r>
              <a:rPr lang="en-US" sz="2400" smtClean="0"/>
              <a:t>Population frame:      and </a:t>
            </a:r>
          </a:p>
          <a:p>
            <a:pPr marL="457200" indent="-457200" eaLnBrk="1" hangingPunct="1">
              <a:spcBef>
                <a:spcPct val="0"/>
              </a:spcBef>
              <a:buFontTx/>
              <a:buAutoNum type="arabicPeriod"/>
            </a:pPr>
            <a:endParaRPr lang="en-US" sz="2400" smtClean="0"/>
          </a:p>
          <a:p>
            <a:pPr marL="457200" indent="-457200" eaLnBrk="1" hangingPunct="1">
              <a:spcBef>
                <a:spcPct val="0"/>
              </a:spcBef>
              <a:buFontTx/>
              <a:buAutoNum type="arabicPeriod"/>
            </a:pPr>
            <a:r>
              <a:rPr lang="en-US" sz="2400" smtClean="0"/>
              <a:t>Substratum values:              ,   </a:t>
            </a:r>
          </a:p>
          <a:p>
            <a:pPr marL="457200" indent="-457200" eaLnBrk="1" hangingPunct="1">
              <a:spcBef>
                <a:spcPct val="0"/>
              </a:spcBef>
              <a:buFontTx/>
              <a:buAutoNum type="arabicPeriod"/>
            </a:pPr>
            <a:endParaRPr lang="en-US" sz="2400" smtClean="0"/>
          </a:p>
          <a:p>
            <a:pPr marL="457200" indent="-457200" eaLnBrk="1" hangingPunct="1">
              <a:spcBef>
                <a:spcPct val="0"/>
              </a:spcBef>
              <a:buFontTx/>
              <a:buAutoNum type="arabicPeriod"/>
            </a:pPr>
            <a:r>
              <a:rPr lang="en-US" sz="2400" smtClean="0"/>
              <a:t>Sample selection: PPSWOR with     ,     elements </a:t>
            </a:r>
          </a:p>
          <a:p>
            <a:pPr marL="457200" indent="-457200" eaLnBrk="1" hangingPunct="1">
              <a:spcBef>
                <a:spcPct val="0"/>
              </a:spcBef>
              <a:buFontTx/>
              <a:buAutoNum type="arabicPeriod"/>
            </a:pPr>
            <a:endParaRPr lang="en-US" sz="2400" smtClean="0"/>
          </a:p>
          <a:p>
            <a:pPr marL="457200" indent="-457200" eaLnBrk="1" hangingPunct="1">
              <a:spcBef>
                <a:spcPct val="0"/>
              </a:spcBef>
              <a:buFontTx/>
              <a:buAutoNum type="arabicPeriod"/>
            </a:pPr>
            <a:r>
              <a:rPr lang="en-US" sz="2400" smtClean="0"/>
              <a:t>Bootstrap replications:  b=1,...,B</a:t>
            </a:r>
          </a:p>
          <a:p>
            <a:pPr marL="457200" indent="-457200" eaLnBrk="1" hangingPunct="1">
              <a:spcBef>
                <a:spcPct val="0"/>
              </a:spcBef>
              <a:buFontTx/>
              <a:buAutoNum type="arabicPeriod"/>
            </a:pPr>
            <a:endParaRPr lang="en-US" sz="2400" smtClean="0"/>
          </a:p>
          <a:p>
            <a:pPr marL="457200" indent="-457200" eaLnBrk="1" hangingPunct="1">
              <a:spcBef>
                <a:spcPct val="0"/>
              </a:spcBef>
              <a:buFontTx/>
              <a:buAutoNum type="arabicPeriod"/>
            </a:pPr>
            <a:r>
              <a:rPr lang="en-US" sz="2400" smtClean="0"/>
              <a:t>Bootstrap sample: SRSWR with size      and</a:t>
            </a:r>
          </a:p>
          <a:p>
            <a:pPr marL="457200" indent="-457200" eaLnBrk="1" hangingPunct="1">
              <a:spcBef>
                <a:spcPct val="0"/>
              </a:spcBef>
              <a:buFontTx/>
              <a:buAutoNum type="arabicPeriod"/>
            </a:pPr>
            <a:endParaRPr lang="en-US" sz="2400" smtClean="0"/>
          </a:p>
          <a:p>
            <a:pPr marL="457200" indent="-457200" eaLnBrk="1" hangingPunct="1">
              <a:spcBef>
                <a:spcPct val="0"/>
              </a:spcBef>
              <a:buFontTx/>
              <a:buAutoNum type="arabicPeriod"/>
            </a:pPr>
            <a:r>
              <a:rPr lang="en-US" sz="2400" smtClean="0"/>
              <a:t>Estimation: Decision-based method was applied to each bootstrap sample</a:t>
            </a:r>
          </a:p>
          <a:p>
            <a:pPr marL="457200" indent="-457200" eaLnBrk="1" hangingPunct="1">
              <a:spcBef>
                <a:spcPct val="0"/>
              </a:spcBef>
              <a:buFontTx/>
              <a:buAutoNum type="arabicPeriod"/>
            </a:pPr>
            <a:endParaRPr lang="en-US" sz="2400" smtClean="0"/>
          </a:p>
          <a:p>
            <a:pPr marL="457200" indent="-457200" eaLnBrk="1" hangingPunct="1">
              <a:spcBef>
                <a:spcPct val="0"/>
              </a:spcBef>
              <a:buFontTx/>
              <a:buAutoNum type="arabicPeriod"/>
            </a:pPr>
            <a:r>
              <a:rPr lang="en-US" sz="2400" smtClean="0"/>
              <a:t>Results:           and </a:t>
            </a:r>
            <a:r>
              <a:rPr lang="en-US" sz="2000" smtClean="0"/>
              <a:t/>
            </a:r>
            <a:br>
              <a:rPr lang="en-US" sz="2000" smtClean="0"/>
            </a:br>
            <a:endParaRPr lang="en-US" sz="2000" smtClean="0"/>
          </a:p>
        </p:txBody>
      </p:sp>
      <p:sp>
        <p:nvSpPr>
          <p:cNvPr id="59398" name="Rectangle 13"/>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59399" name="Rectangle 14"/>
          <p:cNvSpPr>
            <a:spLocks noChangeArrowheads="1"/>
          </p:cNvSpPr>
          <p:nvPr/>
        </p:nvSpPr>
        <p:spPr bwMode="auto">
          <a:xfrm>
            <a:off x="0" y="69532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59400" name="Rectangle 1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59401" name="Rectangle 17"/>
          <p:cNvSpPr>
            <a:spLocks noChangeArrowheads="1"/>
          </p:cNvSpPr>
          <p:nvPr/>
        </p:nvSpPr>
        <p:spPr bwMode="auto">
          <a:xfrm>
            <a:off x="0" y="69532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59402" name="Slide Number Placeholder 8"/>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174813D8-7ABD-4DD9-907C-F09BAC3299BB}" type="slidenum">
              <a:rPr lang="en-US" sz="1400">
                <a:solidFill>
                  <a:schemeClr val="tx1"/>
                </a:solidFill>
              </a:rPr>
              <a:pPr algn="r"/>
              <a:t>56</a:t>
            </a:fld>
            <a:endParaRPr lang="en-US" sz="1400">
              <a:solidFill>
                <a:schemeClr val="tx1"/>
              </a:solidFill>
            </a:endParaRPr>
          </a:p>
        </p:txBody>
      </p:sp>
      <p:sp>
        <p:nvSpPr>
          <p:cNvPr id="59403" name="Rectangle 1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59404" name="Picture 9"/>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581400" y="609600"/>
            <a:ext cx="333375" cy="409575"/>
          </a:xfrm>
          <a:prstGeom prst="rect">
            <a:avLst/>
          </a:prstGeom>
          <a:noFill/>
          <a:ln w="9525">
            <a:noFill/>
            <a:miter lim="800000"/>
            <a:headEnd/>
            <a:tailEnd/>
          </a:ln>
        </p:spPr>
      </p:pic>
      <p:sp>
        <p:nvSpPr>
          <p:cNvPr id="59405" name="Rectangle 1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59406" name="Picture 1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648200" y="609600"/>
            <a:ext cx="342900" cy="409575"/>
          </a:xfrm>
          <a:prstGeom prst="rect">
            <a:avLst/>
          </a:prstGeom>
          <a:noFill/>
          <a:ln w="9525">
            <a:noFill/>
            <a:miter lim="800000"/>
            <a:headEnd/>
            <a:tailEnd/>
          </a:ln>
        </p:spPr>
      </p:pic>
      <p:sp>
        <p:nvSpPr>
          <p:cNvPr id="59407" name="Rectangle 13"/>
          <p:cNvSpPr>
            <a:spLocks noChangeArrowheads="1"/>
          </p:cNvSpPr>
          <p:nvPr/>
        </p:nvSpPr>
        <p:spPr bwMode="auto">
          <a:xfrm>
            <a:off x="0" y="86677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59408" name="Rectangle 1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59409" name="Picture 14"/>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733800" y="1295400"/>
            <a:ext cx="1104900" cy="476250"/>
          </a:xfrm>
          <a:prstGeom prst="rect">
            <a:avLst/>
          </a:prstGeom>
          <a:noFill/>
          <a:ln w="9525">
            <a:noFill/>
            <a:miter lim="800000"/>
            <a:headEnd/>
            <a:tailEnd/>
          </a:ln>
        </p:spPr>
      </p:pic>
      <p:sp>
        <p:nvSpPr>
          <p:cNvPr id="59410" name="Rectangle 16"/>
          <p:cNvSpPr>
            <a:spLocks noChangeArrowheads="1"/>
          </p:cNvSpPr>
          <p:nvPr/>
        </p:nvSpPr>
        <p:spPr bwMode="auto">
          <a:xfrm>
            <a:off x="0" y="933450"/>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59411" name="Rectangle 1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59412" name="Picture 17"/>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5029200" y="1371600"/>
            <a:ext cx="2133600" cy="381000"/>
          </a:xfrm>
          <a:prstGeom prst="rect">
            <a:avLst/>
          </a:prstGeom>
          <a:noFill/>
          <a:ln w="9525">
            <a:noFill/>
            <a:miter lim="800000"/>
            <a:headEnd/>
            <a:tailEnd/>
          </a:ln>
        </p:spPr>
      </p:pic>
      <p:sp>
        <p:nvSpPr>
          <p:cNvPr id="59413" name="Rectangle 2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59414" name="Picture 19"/>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5638800" y="2057400"/>
            <a:ext cx="304800" cy="409575"/>
          </a:xfrm>
          <a:prstGeom prst="rect">
            <a:avLst/>
          </a:prstGeom>
          <a:noFill/>
          <a:ln w="9525">
            <a:noFill/>
            <a:miter lim="800000"/>
            <a:headEnd/>
            <a:tailEnd/>
          </a:ln>
        </p:spPr>
      </p:pic>
      <p:sp>
        <p:nvSpPr>
          <p:cNvPr id="59415" name="Rectangle 2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59416" name="Picture 21"/>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6096000" y="2057400"/>
            <a:ext cx="314325" cy="409575"/>
          </a:xfrm>
          <a:prstGeom prst="rect">
            <a:avLst/>
          </a:prstGeom>
          <a:noFill/>
          <a:ln w="9525">
            <a:noFill/>
            <a:miter lim="800000"/>
            <a:headEnd/>
            <a:tailEnd/>
          </a:ln>
        </p:spPr>
      </p:pic>
      <p:sp>
        <p:nvSpPr>
          <p:cNvPr id="59417" name="Rectangle 23"/>
          <p:cNvSpPr>
            <a:spLocks noChangeArrowheads="1"/>
          </p:cNvSpPr>
          <p:nvPr/>
        </p:nvSpPr>
        <p:spPr bwMode="auto">
          <a:xfrm>
            <a:off x="0" y="86677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59418" name="Rectangle 2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59419" name="Picture 24"/>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7086600" y="3581400"/>
            <a:ext cx="314325" cy="409575"/>
          </a:xfrm>
          <a:prstGeom prst="rect">
            <a:avLst/>
          </a:prstGeom>
          <a:noFill/>
          <a:ln w="9525">
            <a:noFill/>
            <a:miter lim="800000"/>
            <a:headEnd/>
            <a:tailEnd/>
          </a:ln>
        </p:spPr>
      </p:pic>
      <p:sp>
        <p:nvSpPr>
          <p:cNvPr id="59420" name="Rectangle 26"/>
          <p:cNvSpPr>
            <a:spLocks noChangeArrowheads="1"/>
          </p:cNvSpPr>
          <p:nvPr/>
        </p:nvSpPr>
        <p:spPr bwMode="auto">
          <a:xfrm>
            <a:off x="0" y="86677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59421" name="Rectangle 2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59422" name="Picture 27"/>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6172200" y="3581400"/>
            <a:ext cx="304800" cy="409575"/>
          </a:xfrm>
          <a:prstGeom prst="rect">
            <a:avLst/>
          </a:prstGeom>
          <a:noFill/>
          <a:ln w="9525">
            <a:noFill/>
            <a:miter lim="800000"/>
            <a:headEnd/>
            <a:tailEnd/>
          </a:ln>
        </p:spPr>
      </p:pic>
      <p:sp>
        <p:nvSpPr>
          <p:cNvPr id="59423" name="Rectangle 3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59424" name="Picture 29"/>
          <p:cNvPicPr>
            <a:picLocks noChangeAspect="1" noChangeArrowheads="1"/>
          </p:cNvPicPr>
          <p:nvPr/>
        </p:nvPicPr>
        <p:blipFill>
          <a:blip r:embed="rId9" cstate="print">
            <a:clrChange>
              <a:clrFrom>
                <a:srgbClr val="FFFFFF"/>
              </a:clrFrom>
              <a:clrTo>
                <a:srgbClr val="FFFFFF">
                  <a:alpha val="0"/>
                </a:srgbClr>
              </a:clrTo>
            </a:clrChange>
          </a:blip>
          <a:srcRect/>
          <a:stretch>
            <a:fillRect/>
          </a:stretch>
        </p:blipFill>
        <p:spPr bwMode="auto">
          <a:xfrm>
            <a:off x="2286000" y="5486400"/>
            <a:ext cx="704850" cy="485775"/>
          </a:xfrm>
          <a:prstGeom prst="rect">
            <a:avLst/>
          </a:prstGeom>
          <a:noFill/>
          <a:ln w="9525">
            <a:noFill/>
            <a:miter lim="800000"/>
            <a:headEnd/>
            <a:tailEnd/>
          </a:ln>
        </p:spPr>
      </p:pic>
      <p:sp>
        <p:nvSpPr>
          <p:cNvPr id="59425" name="Rectangle 31"/>
          <p:cNvSpPr>
            <a:spLocks noChangeArrowheads="1"/>
          </p:cNvSpPr>
          <p:nvPr/>
        </p:nvSpPr>
        <p:spPr bwMode="auto">
          <a:xfrm>
            <a:off x="0" y="94297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59426" name="Rectangle 33"/>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59427" name="Picture 32"/>
          <p:cNvPicPr>
            <a:picLocks noChangeAspect="1" noChangeArrowheads="1"/>
          </p:cNvPicPr>
          <p:nvPr/>
        </p:nvPicPr>
        <p:blipFill>
          <a:blip r:embed="rId10" cstate="print">
            <a:clrChange>
              <a:clrFrom>
                <a:srgbClr val="FFFFFF"/>
              </a:clrFrom>
              <a:clrTo>
                <a:srgbClr val="FFFFFF">
                  <a:alpha val="0"/>
                </a:srgbClr>
              </a:clrTo>
            </a:clrChange>
          </a:blip>
          <a:srcRect/>
          <a:stretch>
            <a:fillRect/>
          </a:stretch>
        </p:blipFill>
        <p:spPr bwMode="auto">
          <a:xfrm>
            <a:off x="3962400" y="5486400"/>
            <a:ext cx="657225" cy="447675"/>
          </a:xfrm>
          <a:prstGeom prst="rect">
            <a:avLst/>
          </a:prstGeom>
          <a:noFill/>
          <a:ln w="9525">
            <a:noFill/>
            <a:miter lim="800000"/>
            <a:headEnd/>
            <a:tailEnd/>
          </a:ln>
        </p:spPr>
      </p:pic>
      <p:sp>
        <p:nvSpPr>
          <p:cNvPr id="59428" name="Rectangle 34"/>
          <p:cNvSpPr>
            <a:spLocks noChangeArrowheads="1"/>
          </p:cNvSpPr>
          <p:nvPr/>
        </p:nvSpPr>
        <p:spPr bwMode="auto">
          <a:xfrm>
            <a:off x="0" y="904875"/>
            <a:ext cx="9144000" cy="0"/>
          </a:xfrm>
          <a:prstGeom prst="rect">
            <a:avLst/>
          </a:prstGeom>
          <a:noFill/>
          <a:ln w="9525">
            <a:noFill/>
            <a:miter lim="800000"/>
            <a:headEnd/>
            <a:tailEnd/>
          </a:ln>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6"/>
          <p:cNvSpPr>
            <a:spLocks noGrp="1" noChangeArrowheads="1"/>
          </p:cNvSpPr>
          <p:nvPr>
            <p:ph type="sldNum" sz="quarter" idx="10"/>
          </p:nvPr>
        </p:nvSpPr>
        <p:spPr>
          <a:noFill/>
        </p:spPr>
        <p:txBody>
          <a:bodyPr/>
          <a:lstStyle/>
          <a:p>
            <a:fld id="{764658F2-4A1F-4F2A-AA81-9A5B85982A8B}" type="slidenum">
              <a:rPr lang="en-US" smtClean="0"/>
              <a:pPr/>
              <a:t>57</a:t>
            </a:fld>
            <a:endParaRPr lang="en-US" smtClean="0"/>
          </a:p>
        </p:txBody>
      </p:sp>
      <p:sp>
        <p:nvSpPr>
          <p:cNvPr id="60419"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E792552E-8B92-4AC3-BA1A-7240D126E7E1}" type="slidenum">
              <a:rPr lang="en-US" sz="1400">
                <a:solidFill>
                  <a:schemeClr val="tx1"/>
                </a:solidFill>
              </a:rPr>
              <a:pPr algn="r"/>
              <a:t>57</a:t>
            </a:fld>
            <a:endParaRPr lang="en-US" sz="1400">
              <a:solidFill>
                <a:schemeClr val="tx1"/>
              </a:solidFill>
            </a:endParaRPr>
          </a:p>
        </p:txBody>
      </p:sp>
      <p:sp>
        <p:nvSpPr>
          <p:cNvPr id="60420" name="Rectangle 9"/>
          <p:cNvSpPr>
            <a:spLocks noGrp="1" noChangeArrowheads="1"/>
          </p:cNvSpPr>
          <p:nvPr>
            <p:ph type="title"/>
          </p:nvPr>
        </p:nvSpPr>
        <p:spPr>
          <a:xfrm>
            <a:off x="609600" y="533400"/>
            <a:ext cx="7772400" cy="609600"/>
          </a:xfrm>
        </p:spPr>
        <p:txBody>
          <a:bodyPr/>
          <a:lstStyle/>
          <a:p>
            <a:pPr algn="l" eaLnBrk="1" hangingPunct="1"/>
            <a:r>
              <a:rPr lang="en-US" sz="3600" b="1" smtClean="0">
                <a:solidFill>
                  <a:srgbClr val="0070C0"/>
                </a:solidFill>
              </a:rPr>
              <a:t>Monte Carlo Approach</a:t>
            </a:r>
          </a:p>
        </p:txBody>
      </p:sp>
      <p:sp>
        <p:nvSpPr>
          <p:cNvPr id="60421" name="Rectangle 11"/>
          <p:cNvSpPr>
            <a:spLocks noGrp="1" noChangeArrowheads="1"/>
          </p:cNvSpPr>
          <p:nvPr>
            <p:ph type="body" idx="1"/>
          </p:nvPr>
        </p:nvSpPr>
        <p:spPr>
          <a:xfrm>
            <a:off x="533400" y="1295400"/>
            <a:ext cx="7772400" cy="4572000"/>
          </a:xfrm>
        </p:spPr>
        <p:txBody>
          <a:bodyPr/>
          <a:lstStyle/>
          <a:p>
            <a:pPr eaLnBrk="1" hangingPunct="1">
              <a:lnSpc>
                <a:spcPct val="100000"/>
              </a:lnSpc>
              <a:spcBef>
                <a:spcPct val="0"/>
              </a:spcBef>
            </a:pPr>
            <a:r>
              <a:rPr lang="en-US" smtClean="0"/>
              <a:t>The simulated frame populations are the same ones used in the bootstrap simulations.</a:t>
            </a:r>
          </a:p>
          <a:p>
            <a:pPr eaLnBrk="1" hangingPunct="1">
              <a:lnSpc>
                <a:spcPct val="100000"/>
              </a:lnSpc>
              <a:spcBef>
                <a:spcPct val="0"/>
              </a:spcBef>
            </a:pPr>
            <a:endParaRPr lang="en-US" smtClean="0"/>
          </a:p>
          <a:p>
            <a:pPr eaLnBrk="1" hangingPunct="1">
              <a:lnSpc>
                <a:spcPct val="100000"/>
              </a:lnSpc>
              <a:spcBef>
                <a:spcPct val="0"/>
              </a:spcBef>
            </a:pPr>
            <a:r>
              <a:rPr lang="en-US" smtClean="0"/>
              <a:t>Monte Carlo replications:  r = 1,2...,R</a:t>
            </a:r>
          </a:p>
          <a:p>
            <a:pPr eaLnBrk="1" hangingPunct="1">
              <a:lnSpc>
                <a:spcPct val="100000"/>
              </a:lnSpc>
              <a:spcBef>
                <a:spcPct val="0"/>
              </a:spcBef>
            </a:pPr>
            <a:endParaRPr lang="en-US" smtClean="0"/>
          </a:p>
          <a:p>
            <a:pPr eaLnBrk="1" hangingPunct="1">
              <a:lnSpc>
                <a:spcPct val="100000"/>
              </a:lnSpc>
              <a:spcBef>
                <a:spcPct val="0"/>
              </a:spcBef>
            </a:pPr>
            <a:r>
              <a:rPr lang="en-US" smtClean="0"/>
              <a:t>Following bootstrap steps 3, 5, 6, and 7, we have  results:           and </a:t>
            </a:r>
          </a:p>
          <a:p>
            <a:pPr eaLnBrk="1" hangingPunct="1">
              <a:lnSpc>
                <a:spcPct val="100000"/>
              </a:lnSpc>
              <a:spcBef>
                <a:spcPct val="0"/>
              </a:spcBef>
            </a:pPr>
            <a:endParaRPr lang="en-US" smtClean="0"/>
          </a:p>
          <a:p>
            <a:pPr eaLnBrk="1" hangingPunct="1">
              <a:lnSpc>
                <a:spcPct val="100000"/>
              </a:lnSpc>
              <a:spcBef>
                <a:spcPct val="0"/>
              </a:spcBef>
              <a:buFontTx/>
              <a:buNone/>
            </a:pPr>
            <a:endParaRPr lang="en-US" smtClean="0"/>
          </a:p>
          <a:p>
            <a:pPr eaLnBrk="1" hangingPunct="1">
              <a:lnSpc>
                <a:spcPct val="100000"/>
              </a:lnSpc>
              <a:spcBef>
                <a:spcPct val="0"/>
              </a:spcBef>
              <a:buFontTx/>
              <a:buNone/>
            </a:pPr>
            <a:r>
              <a:rPr lang="en-US" sz="2400" smtClean="0"/>
              <a:t/>
            </a:r>
            <a:br>
              <a:rPr lang="en-US" sz="2400" smtClean="0"/>
            </a:br>
            <a:r>
              <a:rPr lang="en-US" sz="2400" smtClean="0"/>
              <a:t> </a:t>
            </a:r>
            <a:br>
              <a:rPr lang="en-US" sz="2400" smtClean="0"/>
            </a:br>
            <a:endParaRPr lang="en-US" sz="2400" smtClean="0"/>
          </a:p>
        </p:txBody>
      </p:sp>
      <p:sp>
        <p:nvSpPr>
          <p:cNvPr id="60422" name="Rectangle 13"/>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60423" name="Rectangle 14"/>
          <p:cNvSpPr>
            <a:spLocks noChangeArrowheads="1"/>
          </p:cNvSpPr>
          <p:nvPr/>
        </p:nvSpPr>
        <p:spPr bwMode="auto">
          <a:xfrm>
            <a:off x="0" y="69532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60424" name="Rectangle 1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60425" name="Rectangle 17"/>
          <p:cNvSpPr>
            <a:spLocks noChangeArrowheads="1"/>
          </p:cNvSpPr>
          <p:nvPr/>
        </p:nvSpPr>
        <p:spPr bwMode="auto">
          <a:xfrm>
            <a:off x="0" y="69532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60426" name="Slide Number Placeholder 10"/>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8CBA6553-70E0-4193-BA2E-1E72F067AC43}" type="slidenum">
              <a:rPr lang="en-US" sz="1400">
                <a:solidFill>
                  <a:schemeClr val="tx1"/>
                </a:solidFill>
              </a:rPr>
              <a:pPr algn="r"/>
              <a:t>57</a:t>
            </a:fld>
            <a:endParaRPr lang="en-US" sz="1400">
              <a:solidFill>
                <a:schemeClr val="tx1"/>
              </a:solidFill>
            </a:endParaRPr>
          </a:p>
        </p:txBody>
      </p:sp>
      <p:sp>
        <p:nvSpPr>
          <p:cNvPr id="60427" name="Rectangle 1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60428" name="Picture 9"/>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00400" y="3962400"/>
            <a:ext cx="704850" cy="457200"/>
          </a:xfrm>
          <a:prstGeom prst="rect">
            <a:avLst/>
          </a:prstGeom>
          <a:noFill/>
          <a:ln w="9525">
            <a:noFill/>
            <a:miter lim="800000"/>
            <a:headEnd/>
            <a:tailEnd/>
          </a:ln>
        </p:spPr>
      </p:pic>
      <p:sp>
        <p:nvSpPr>
          <p:cNvPr id="60429" name="Rectangle 11"/>
          <p:cNvSpPr>
            <a:spLocks noChangeArrowheads="1"/>
          </p:cNvSpPr>
          <p:nvPr/>
        </p:nvSpPr>
        <p:spPr bwMode="auto">
          <a:xfrm>
            <a:off x="0" y="914400"/>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60430" name="Rectangle 13"/>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60431" name="Picture 1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953000" y="3962400"/>
            <a:ext cx="657225" cy="419100"/>
          </a:xfrm>
          <a:prstGeom prst="rect">
            <a:avLst/>
          </a:prstGeom>
          <a:noFill/>
          <a:ln w="9525">
            <a:noFill/>
            <a:miter lim="800000"/>
            <a:headEnd/>
            <a:tailEnd/>
          </a:ln>
        </p:spPr>
      </p:pic>
      <p:sp>
        <p:nvSpPr>
          <p:cNvPr id="60432" name="Rectangle 14"/>
          <p:cNvSpPr>
            <a:spLocks noChangeArrowheads="1"/>
          </p:cNvSpPr>
          <p:nvPr/>
        </p:nvSpPr>
        <p:spPr bwMode="auto">
          <a:xfrm>
            <a:off x="0" y="876300"/>
            <a:ext cx="9144000" cy="0"/>
          </a:xfrm>
          <a:prstGeom prst="rect">
            <a:avLst/>
          </a:prstGeom>
          <a:noFill/>
          <a:ln w="9525">
            <a:noFill/>
            <a:miter lim="800000"/>
            <a:headEnd/>
            <a:tailEnd/>
          </a:ln>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6"/>
          <p:cNvSpPr>
            <a:spLocks noGrp="1" noChangeArrowheads="1"/>
          </p:cNvSpPr>
          <p:nvPr>
            <p:ph type="sldNum" sz="quarter" idx="10"/>
          </p:nvPr>
        </p:nvSpPr>
        <p:spPr>
          <a:noFill/>
        </p:spPr>
        <p:txBody>
          <a:bodyPr/>
          <a:lstStyle/>
          <a:p>
            <a:fld id="{F5FA6481-D274-4F09-BD63-AEEA9C2907E4}" type="slidenum">
              <a:rPr lang="en-US" smtClean="0"/>
              <a:pPr/>
              <a:t>58</a:t>
            </a:fld>
            <a:endParaRPr lang="en-US" smtClean="0"/>
          </a:p>
        </p:txBody>
      </p:sp>
      <p:sp>
        <p:nvSpPr>
          <p:cNvPr id="61443" name="Title 1"/>
          <p:cNvSpPr>
            <a:spLocks noGrp="1"/>
          </p:cNvSpPr>
          <p:nvPr>
            <p:ph type="title"/>
          </p:nvPr>
        </p:nvSpPr>
        <p:spPr/>
        <p:txBody>
          <a:bodyPr/>
          <a:lstStyle/>
          <a:p>
            <a:pPr algn="l"/>
            <a:r>
              <a:rPr lang="en-US" sz="3600" b="1" smtClean="0">
                <a:solidFill>
                  <a:srgbClr val="0070C0"/>
                </a:solidFill>
              </a:rPr>
              <a:t>Null hypothesis reject rates for decision-based methods</a:t>
            </a:r>
          </a:p>
        </p:txBody>
      </p:sp>
      <p:sp>
        <p:nvSpPr>
          <p:cNvPr id="61444" name="Content Placeholder 2"/>
          <p:cNvSpPr>
            <a:spLocks noGrp="1"/>
          </p:cNvSpPr>
          <p:nvPr>
            <p:ph idx="1"/>
          </p:nvPr>
        </p:nvSpPr>
        <p:spPr/>
        <p:txBody>
          <a:bodyPr/>
          <a:lstStyle/>
          <a:p>
            <a:pPr eaLnBrk="1" hangingPunct="1">
              <a:lnSpc>
                <a:spcPct val="100000"/>
              </a:lnSpc>
              <a:spcBef>
                <a:spcPct val="0"/>
              </a:spcBef>
              <a:buFontTx/>
              <a:buNone/>
            </a:pPr>
            <a:endParaRPr lang="en-US" smtClean="0"/>
          </a:p>
          <a:p>
            <a:pPr eaLnBrk="1" hangingPunct="1">
              <a:lnSpc>
                <a:spcPct val="100000"/>
              </a:lnSpc>
              <a:spcBef>
                <a:spcPct val="0"/>
              </a:spcBef>
            </a:pPr>
            <a:r>
              <a:rPr lang="en-US" smtClean="0"/>
              <a:t>Prej_MC: proportion of rejections in the hypothesis test for equality of slopes in MC method</a:t>
            </a:r>
          </a:p>
          <a:p>
            <a:pPr eaLnBrk="1" hangingPunct="1">
              <a:lnSpc>
                <a:spcPct val="100000"/>
              </a:lnSpc>
              <a:spcBef>
                <a:spcPct val="0"/>
              </a:spcBef>
            </a:pPr>
            <a:endParaRPr lang="en-US" smtClean="0"/>
          </a:p>
          <a:p>
            <a:pPr eaLnBrk="1" hangingPunct="1">
              <a:lnSpc>
                <a:spcPct val="100000"/>
              </a:lnSpc>
              <a:spcBef>
                <a:spcPct val="0"/>
              </a:spcBef>
            </a:pPr>
            <a:r>
              <a:rPr lang="en-US" smtClean="0"/>
              <a:t>Prej_Boot: proportion of rejections in the hypothesis test for equality of slopes in Bootstrap method</a:t>
            </a:r>
          </a:p>
        </p:txBody>
      </p:sp>
      <p:sp>
        <p:nvSpPr>
          <p:cNvPr id="61445"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B5C84271-041D-4C07-B666-555F71995E14}" type="slidenum">
              <a:rPr lang="en-US" sz="1400">
                <a:solidFill>
                  <a:schemeClr val="tx1"/>
                </a:solidFill>
              </a:rPr>
              <a:pPr algn="r"/>
              <a:t>58</a:t>
            </a:fld>
            <a:endParaRPr lang="en-US" sz="1400">
              <a:solidFill>
                <a:schemeClr val="tx1"/>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6"/>
          <p:cNvSpPr>
            <a:spLocks noGrp="1" noChangeArrowheads="1"/>
          </p:cNvSpPr>
          <p:nvPr>
            <p:ph type="sldNum" sz="quarter" idx="10"/>
          </p:nvPr>
        </p:nvSpPr>
        <p:spPr>
          <a:noFill/>
        </p:spPr>
        <p:txBody>
          <a:bodyPr/>
          <a:lstStyle/>
          <a:p>
            <a:fld id="{AB7BAAB7-77E8-4505-ADC8-6ED3DDB0523B}" type="slidenum">
              <a:rPr lang="en-US" smtClean="0"/>
              <a:pPr/>
              <a:t>59</a:t>
            </a:fld>
            <a:endParaRPr lang="en-US" smtClean="0"/>
          </a:p>
        </p:txBody>
      </p:sp>
      <p:sp>
        <p:nvSpPr>
          <p:cNvPr id="62467"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9A924F8C-9C78-4C04-BAA2-D4710698F262}" type="slidenum">
              <a:rPr lang="en-US" sz="1400">
                <a:solidFill>
                  <a:schemeClr val="tx1"/>
                </a:solidFill>
              </a:rPr>
              <a:pPr algn="r"/>
              <a:t>59</a:t>
            </a:fld>
            <a:endParaRPr lang="en-US" sz="1400">
              <a:solidFill>
                <a:schemeClr val="tx1"/>
              </a:solidFill>
            </a:endParaRPr>
          </a:p>
        </p:txBody>
      </p:sp>
      <p:sp>
        <p:nvSpPr>
          <p:cNvPr id="62468" name="Title 1"/>
          <p:cNvSpPr>
            <a:spLocks noGrp="1"/>
          </p:cNvSpPr>
          <p:nvPr>
            <p:ph type="title"/>
          </p:nvPr>
        </p:nvSpPr>
        <p:spPr>
          <a:xfrm>
            <a:off x="762000" y="533400"/>
            <a:ext cx="7772400" cy="1143000"/>
          </a:xfrm>
        </p:spPr>
        <p:txBody>
          <a:bodyPr/>
          <a:lstStyle/>
          <a:p>
            <a:pPr algn="l" eaLnBrk="1" hangingPunct="1"/>
            <a:r>
              <a:rPr lang="en-US" sz="3600" b="1" smtClean="0">
                <a:solidFill>
                  <a:srgbClr val="0070C0"/>
                </a:solidFill>
              </a:rPr>
              <a:t>Different Variance Estimators </a:t>
            </a:r>
          </a:p>
        </p:txBody>
      </p:sp>
      <p:sp>
        <p:nvSpPr>
          <p:cNvPr id="62469" name="Content Placeholder 2"/>
          <p:cNvSpPr>
            <a:spLocks noGrp="1"/>
          </p:cNvSpPr>
          <p:nvPr>
            <p:ph idx="1"/>
          </p:nvPr>
        </p:nvSpPr>
        <p:spPr>
          <a:xfrm>
            <a:off x="685800" y="1828800"/>
            <a:ext cx="7772400" cy="4267200"/>
          </a:xfrm>
        </p:spPr>
        <p:txBody>
          <a:bodyPr/>
          <a:lstStyle/>
          <a:p>
            <a:pPr eaLnBrk="1" hangingPunct="1"/>
            <a:r>
              <a:rPr lang="en-US" sz="2400" smtClean="0"/>
              <a:t>MC.Naiv:</a:t>
            </a:r>
          </a:p>
          <a:p>
            <a:pPr eaLnBrk="1" hangingPunct="1">
              <a:buFontTx/>
              <a:buNone/>
            </a:pPr>
            <a:endParaRPr lang="en-US" sz="2400" smtClean="0"/>
          </a:p>
          <a:p>
            <a:pPr eaLnBrk="1" hangingPunct="1"/>
            <a:r>
              <a:rPr lang="en-US" sz="2400" smtClean="0"/>
              <a:t>MC.Emp</a:t>
            </a:r>
          </a:p>
          <a:p>
            <a:pPr eaLnBrk="1" hangingPunct="1"/>
            <a:endParaRPr lang="en-US" sz="2400" smtClean="0"/>
          </a:p>
          <a:p>
            <a:pPr eaLnBrk="1" hangingPunct="1"/>
            <a:r>
              <a:rPr lang="en-US" sz="2400" smtClean="0"/>
              <a:t>Boot.Naiv:</a:t>
            </a:r>
          </a:p>
          <a:p>
            <a:pPr eaLnBrk="1" hangingPunct="1"/>
            <a:endParaRPr lang="en-US" sz="2400" smtClean="0"/>
          </a:p>
          <a:p>
            <a:pPr eaLnBrk="1" hangingPunct="1"/>
            <a:r>
              <a:rPr lang="en-US" sz="2400" smtClean="0"/>
              <a:t>Boot.Emp </a:t>
            </a:r>
          </a:p>
          <a:p>
            <a:pPr eaLnBrk="1" hangingPunct="1"/>
            <a:endParaRPr lang="en-US" sz="2400" smtClean="0"/>
          </a:p>
          <a:p>
            <a:pPr eaLnBrk="1" hangingPunct="1">
              <a:buFontTx/>
              <a:buNone/>
            </a:pPr>
            <a:r>
              <a:rPr lang="en-US" sz="2400" smtClean="0"/>
              <a:t>	where      is the sample variance of </a:t>
            </a:r>
          </a:p>
        </p:txBody>
      </p:sp>
      <p:sp>
        <p:nvSpPr>
          <p:cNvPr id="62470"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96A3C4C9-3B31-4F6A-89BA-5B5B5B0F4AD8}" type="slidenum">
              <a:rPr lang="en-US" sz="1400">
                <a:solidFill>
                  <a:schemeClr val="tx1"/>
                </a:solidFill>
              </a:rPr>
              <a:pPr algn="r"/>
              <a:t>59</a:t>
            </a:fld>
            <a:endParaRPr lang="en-US" sz="1400">
              <a:solidFill>
                <a:schemeClr val="tx1"/>
              </a:solidFill>
            </a:endParaRPr>
          </a:p>
        </p:txBody>
      </p:sp>
      <p:sp>
        <p:nvSpPr>
          <p:cNvPr id="62471"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62472"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819400" y="1676400"/>
            <a:ext cx="2809875" cy="1076325"/>
          </a:xfrm>
          <a:prstGeom prst="rect">
            <a:avLst/>
          </a:prstGeom>
          <a:noFill/>
          <a:ln w="9525">
            <a:noFill/>
            <a:miter lim="800000"/>
            <a:headEnd/>
            <a:tailEnd/>
          </a:ln>
        </p:spPr>
      </p:pic>
      <p:sp>
        <p:nvSpPr>
          <p:cNvPr id="62473" name="Rectangle 3"/>
          <p:cNvSpPr>
            <a:spLocks noChangeArrowheads="1"/>
          </p:cNvSpPr>
          <p:nvPr/>
        </p:nvSpPr>
        <p:spPr bwMode="auto">
          <a:xfrm>
            <a:off x="0" y="153352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62474"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pic>
        <p:nvPicPr>
          <p:cNvPr id="62475" name="Picture 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743200" y="2590800"/>
            <a:ext cx="4819650" cy="1076325"/>
          </a:xfrm>
          <a:prstGeom prst="rect">
            <a:avLst/>
          </a:prstGeom>
          <a:noFill/>
          <a:ln w="9525">
            <a:noFill/>
            <a:miter lim="800000"/>
            <a:headEnd/>
            <a:tailEnd/>
          </a:ln>
        </p:spPr>
      </p:pic>
      <p:sp>
        <p:nvSpPr>
          <p:cNvPr id="62476" name="Rectangle 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62477" name="Picture 6"/>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895600" y="3657600"/>
            <a:ext cx="3629025" cy="923925"/>
          </a:xfrm>
          <a:prstGeom prst="rect">
            <a:avLst/>
          </a:prstGeom>
          <a:noFill/>
          <a:ln w="9525">
            <a:noFill/>
            <a:miter lim="800000"/>
            <a:headEnd/>
            <a:tailEnd/>
          </a:ln>
        </p:spPr>
      </p:pic>
      <p:sp>
        <p:nvSpPr>
          <p:cNvPr id="62478" name="Rectangle 8"/>
          <p:cNvSpPr>
            <a:spLocks noChangeArrowheads="1"/>
          </p:cNvSpPr>
          <p:nvPr/>
        </p:nvSpPr>
        <p:spPr bwMode="auto">
          <a:xfrm>
            <a:off x="0" y="138112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62479" name="Rectangle 10"/>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62480" name="Picture 9"/>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590800" y="4419600"/>
            <a:ext cx="2647950" cy="1076325"/>
          </a:xfrm>
          <a:prstGeom prst="rect">
            <a:avLst/>
          </a:prstGeom>
          <a:noFill/>
          <a:ln w="9525">
            <a:noFill/>
            <a:miter lim="800000"/>
            <a:headEnd/>
            <a:tailEnd/>
          </a:ln>
        </p:spPr>
      </p:pic>
      <p:sp>
        <p:nvSpPr>
          <p:cNvPr id="62481" name="Rectangle 11"/>
          <p:cNvSpPr>
            <a:spLocks noChangeArrowheads="1"/>
          </p:cNvSpPr>
          <p:nvPr/>
        </p:nvSpPr>
        <p:spPr bwMode="auto">
          <a:xfrm>
            <a:off x="0" y="153352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62482" name="Rectangle 13"/>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62483" name="Rectangle 14"/>
          <p:cNvSpPr>
            <a:spLocks noChangeArrowheads="1"/>
          </p:cNvSpPr>
          <p:nvPr/>
        </p:nvSpPr>
        <p:spPr bwMode="auto">
          <a:xfrm>
            <a:off x="0" y="94297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62484" name="Rectangle 1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62485" name="Picture 15"/>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2057400" y="5562600"/>
            <a:ext cx="314325" cy="419100"/>
          </a:xfrm>
          <a:prstGeom prst="rect">
            <a:avLst/>
          </a:prstGeom>
          <a:noFill/>
          <a:ln w="9525">
            <a:noFill/>
            <a:miter lim="800000"/>
            <a:headEnd/>
            <a:tailEnd/>
          </a:ln>
        </p:spPr>
      </p:pic>
      <p:sp>
        <p:nvSpPr>
          <p:cNvPr id="62486" name="Rectangle 17"/>
          <p:cNvSpPr>
            <a:spLocks noChangeArrowheads="1"/>
          </p:cNvSpPr>
          <p:nvPr/>
        </p:nvSpPr>
        <p:spPr bwMode="auto">
          <a:xfrm>
            <a:off x="0" y="876300"/>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62487" name="Rectangle 23"/>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pic>
        <p:nvPicPr>
          <p:cNvPr id="62488" name="Picture 22"/>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5867400" y="5486400"/>
            <a:ext cx="2733675" cy="485775"/>
          </a:xfrm>
          <a:prstGeom prst="rect">
            <a:avLst/>
          </a:prstGeom>
          <a:noFill/>
          <a:ln w="9525">
            <a:noFill/>
            <a:miter lim="800000"/>
            <a:headEnd/>
            <a:tailEnd/>
          </a:ln>
        </p:spPr>
      </p:pic>
      <p:sp>
        <p:nvSpPr>
          <p:cNvPr id="62489" name="Rectangle 24"/>
          <p:cNvSpPr>
            <a:spLocks noChangeArrowheads="1"/>
          </p:cNvSpPr>
          <p:nvPr/>
        </p:nvSpPr>
        <p:spPr bwMode="auto">
          <a:xfrm>
            <a:off x="0" y="942975"/>
            <a:ext cx="9144000" cy="0"/>
          </a:xfrm>
          <a:prstGeom prst="rect">
            <a:avLst/>
          </a:prstGeom>
          <a:noFill/>
          <a:ln w="9525">
            <a:noFill/>
            <a:miter lim="800000"/>
            <a:headEnd/>
            <a:tailEnd/>
          </a:ln>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85800" y="228600"/>
            <a:ext cx="7772400" cy="1828800"/>
          </a:xfrm>
        </p:spPr>
        <p:txBody>
          <a:bodyPr/>
          <a:lstStyle/>
          <a:p>
            <a:pPr algn="l"/>
            <a:r>
              <a:rPr lang="en-US" sz="3600" b="1" smtClean="0">
                <a:solidFill>
                  <a:srgbClr val="0070C0"/>
                </a:solidFill>
              </a:rPr>
              <a:t>Governments Master Address File (GMAF) and Government Units Survey (GUS)</a:t>
            </a:r>
          </a:p>
        </p:txBody>
      </p:sp>
      <p:sp>
        <p:nvSpPr>
          <p:cNvPr id="31747" name="Content Placeholder 2"/>
          <p:cNvSpPr>
            <a:spLocks noGrp="1"/>
          </p:cNvSpPr>
          <p:nvPr>
            <p:ph idx="1"/>
          </p:nvPr>
        </p:nvSpPr>
        <p:spPr>
          <a:xfrm>
            <a:off x="685800" y="2514600"/>
            <a:ext cx="7772400" cy="3581400"/>
          </a:xfrm>
        </p:spPr>
        <p:txBody>
          <a:bodyPr/>
          <a:lstStyle/>
          <a:p>
            <a:r>
              <a:rPr lang="en-US" smtClean="0"/>
              <a:t>GMAF is the database housing the information for all of our sampling frames</a:t>
            </a:r>
          </a:p>
          <a:p>
            <a:endParaRPr lang="en-US" smtClean="0"/>
          </a:p>
          <a:p>
            <a:r>
              <a:rPr lang="en-US" smtClean="0"/>
              <a:t>GUS is a directory survey of all governments in the United States</a:t>
            </a:r>
          </a:p>
        </p:txBody>
      </p:sp>
      <p:sp>
        <p:nvSpPr>
          <p:cNvPr id="31748" name="Slide Number Placeholder 3"/>
          <p:cNvSpPr>
            <a:spLocks noGrp="1"/>
          </p:cNvSpPr>
          <p:nvPr>
            <p:ph type="sldNum" sz="quarter" idx="10"/>
          </p:nvPr>
        </p:nvSpPr>
        <p:spPr>
          <a:noFill/>
        </p:spPr>
        <p:txBody>
          <a:bodyPr/>
          <a:lstStyle/>
          <a:p>
            <a:fld id="{44DDC29C-36CE-4149-815D-DA6E62215113}" type="slidenum">
              <a:rPr lang="en-US" smtClean="0"/>
              <a:pPr/>
              <a:t>6</a:t>
            </a:fld>
            <a:endParaRPr lang="en-US"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6"/>
          <p:cNvSpPr>
            <a:spLocks noGrp="1" noChangeArrowheads="1"/>
          </p:cNvSpPr>
          <p:nvPr>
            <p:ph type="sldNum" sz="quarter" idx="10"/>
          </p:nvPr>
        </p:nvSpPr>
        <p:spPr>
          <a:noFill/>
        </p:spPr>
        <p:txBody>
          <a:bodyPr/>
          <a:lstStyle/>
          <a:p>
            <a:fld id="{98D3B2D8-9D10-4901-BC94-BD97BC88A599}" type="slidenum">
              <a:rPr lang="en-US" smtClean="0"/>
              <a:pPr/>
              <a:t>60</a:t>
            </a:fld>
            <a:endParaRPr lang="en-US" smtClean="0"/>
          </a:p>
        </p:txBody>
      </p:sp>
      <p:sp>
        <p:nvSpPr>
          <p:cNvPr id="63491" name="Rectangle 2"/>
          <p:cNvSpPr>
            <a:spLocks noGrp="1" noChangeArrowheads="1"/>
          </p:cNvSpPr>
          <p:nvPr>
            <p:ph type="title"/>
          </p:nvPr>
        </p:nvSpPr>
        <p:spPr>
          <a:xfrm>
            <a:off x="228600" y="381000"/>
            <a:ext cx="8534400" cy="457200"/>
          </a:xfrm>
        </p:spPr>
        <p:txBody>
          <a:bodyPr/>
          <a:lstStyle/>
          <a:p>
            <a:pPr algn="l"/>
            <a:r>
              <a:rPr lang="en-US" sz="3600" b="1" smtClean="0">
                <a:solidFill>
                  <a:srgbClr val="0070C0"/>
                </a:solidFill>
              </a:rPr>
              <a:t>Data Simulation with R=500 and B=60</a:t>
            </a:r>
          </a:p>
        </p:txBody>
      </p:sp>
      <p:graphicFrame>
        <p:nvGraphicFramePr>
          <p:cNvPr id="37104" name="Group 240"/>
          <p:cNvGraphicFramePr>
            <a:graphicFrameLocks noGrp="1"/>
          </p:cNvGraphicFramePr>
          <p:nvPr>
            <p:ph idx="1"/>
          </p:nvPr>
        </p:nvGraphicFramePr>
        <p:xfrm>
          <a:off x="381000" y="1219200"/>
          <a:ext cx="7924798" cy="4269742"/>
        </p:xfrm>
        <a:graphic>
          <a:graphicData uri="http://schemas.openxmlformats.org/drawingml/2006/table">
            <a:tbl>
              <a:tblPr/>
              <a:tblGrid>
                <a:gridCol w="1091928"/>
                <a:gridCol w="833314"/>
                <a:gridCol w="831801"/>
                <a:gridCol w="833314"/>
                <a:gridCol w="831801"/>
                <a:gridCol w="833314"/>
                <a:gridCol w="833314"/>
                <a:gridCol w="918006"/>
                <a:gridCol w="918006"/>
              </a:tblGrid>
              <a:tr h="180975">
                <a:tc>
                  <a:txBody>
                    <a:bodyPr/>
                    <a:lstStyle/>
                    <a:p>
                      <a:pPr algn="ctr" rtl="0" fontAlgn="ctr"/>
                      <a:r>
                        <a:rPr lang="en-US" sz="1800" b="1" i="0" u="none" strike="noStrike" dirty="0">
                          <a:solidFill>
                            <a:srgbClr val="000000"/>
                          </a:solidFill>
                          <a:latin typeface="Times New Roman"/>
                        </a:rPr>
                        <a:t>Examples</a:t>
                      </a:r>
                      <a:r>
                        <a:rPr lang="en-US" sz="1800" b="0" i="0" u="none" strike="noStrike" dirty="0">
                          <a:solidFill>
                            <a:srgbClr val="000000"/>
                          </a:solidFill>
                          <a:latin typeface="Arial"/>
                        </a:rPr>
                        <a:t> </a:t>
                      </a:r>
                      <a:endParaRPr lang="en-US" sz="1800" b="1" i="0" u="none" strike="noStrike" dirty="0">
                        <a:solidFill>
                          <a:srgbClr val="000000"/>
                        </a:solidFill>
                        <a:latin typeface="Times New Roman"/>
                      </a:endParaRPr>
                    </a:p>
                  </a:txBody>
                  <a:tcPr marL="9525" marR="9525" marT="9525" marB="0" anchor="ctr">
                    <a:solidFill>
                      <a:schemeClr val="accent3">
                        <a:lumMod val="50000"/>
                      </a:schemeClr>
                    </a:solidFill>
                  </a:tcPr>
                </a:tc>
                <a:tc>
                  <a:txBody>
                    <a:bodyPr/>
                    <a:lstStyle/>
                    <a:p>
                      <a:pPr algn="ctr" rtl="0" fontAlgn="ctr"/>
                      <a:r>
                        <a:rPr lang="en-US" sz="1800" b="1" i="0" u="none" strike="noStrike" dirty="0" err="1">
                          <a:solidFill>
                            <a:srgbClr val="000000"/>
                          </a:solidFill>
                          <a:latin typeface="Times New Roman"/>
                        </a:rPr>
                        <a:t>Prej</a:t>
                      </a:r>
                      <a:r>
                        <a:rPr lang="en-US" sz="1800" b="1" i="0" u="none" strike="noStrike" dirty="0" smtClean="0">
                          <a:solidFill>
                            <a:srgbClr val="000000"/>
                          </a:solidFill>
                          <a:latin typeface="Times New Roman"/>
                        </a:rPr>
                        <a:t>.  </a:t>
                      </a:r>
                      <a:r>
                        <a:rPr lang="en-US" sz="1800" b="1" i="0" u="none" strike="noStrike" dirty="0">
                          <a:solidFill>
                            <a:srgbClr val="000000"/>
                          </a:solidFill>
                          <a:latin typeface="Times New Roman"/>
                        </a:rPr>
                        <a:t>MC</a:t>
                      </a:r>
                    </a:p>
                  </a:txBody>
                  <a:tcPr marL="9525" marR="9525" marT="9525" marB="0" anchor="ctr">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800" b="1" i="0" u="none" strike="noStrike" dirty="0" err="1">
                          <a:solidFill>
                            <a:srgbClr val="000000"/>
                          </a:solidFill>
                          <a:latin typeface="Times New Roman"/>
                        </a:rPr>
                        <a:t>Prej</a:t>
                      </a:r>
                      <a:r>
                        <a:rPr lang="en-US" sz="1800" b="1" i="0" u="none" strike="noStrike" dirty="0">
                          <a:solidFill>
                            <a:srgbClr val="000000"/>
                          </a:solidFill>
                          <a:latin typeface="Times New Roman"/>
                        </a:rPr>
                        <a:t>. Boot</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800" b="1" i="0" u="none" strike="noStrike" dirty="0">
                          <a:solidFill>
                            <a:srgbClr val="000000"/>
                          </a:solidFill>
                          <a:latin typeface="Times New Roman"/>
                        </a:rPr>
                        <a:t>MC. </a:t>
                      </a:r>
                      <a:r>
                        <a:rPr lang="en-US" sz="1800" b="1" i="0" u="none" strike="noStrike" dirty="0" err="1">
                          <a:solidFill>
                            <a:srgbClr val="000000"/>
                          </a:solidFill>
                          <a:latin typeface="Times New Roman"/>
                        </a:rPr>
                        <a:t>Emp</a:t>
                      </a:r>
                      <a:endParaRPr lang="en-US" sz="1800" b="1"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800" b="1" i="0" u="none" strike="noStrike" dirty="0">
                          <a:solidFill>
                            <a:srgbClr val="000000"/>
                          </a:solidFill>
                          <a:latin typeface="Times New Roman"/>
                        </a:rPr>
                        <a:t>MC</a:t>
                      </a:r>
                      <a:r>
                        <a:rPr lang="en-US" sz="1800" b="1" i="0" u="none" strike="noStrike" dirty="0" smtClean="0">
                          <a:solidFill>
                            <a:srgbClr val="000000"/>
                          </a:solidFill>
                          <a:latin typeface="Times New Roman"/>
                        </a:rPr>
                        <a:t>.  </a:t>
                      </a:r>
                      <a:r>
                        <a:rPr lang="en-US" sz="1800" b="1" i="0" u="none" strike="noStrike" dirty="0" err="1">
                          <a:solidFill>
                            <a:srgbClr val="000000"/>
                          </a:solidFill>
                          <a:latin typeface="Times New Roman"/>
                        </a:rPr>
                        <a:t>Naiv</a:t>
                      </a:r>
                      <a:endParaRPr lang="en-US" sz="1800" b="1"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800" b="1" i="0" u="none" strike="noStrike" dirty="0">
                          <a:solidFill>
                            <a:srgbClr val="000000"/>
                          </a:solidFill>
                          <a:latin typeface="Times New Roman"/>
                        </a:rPr>
                        <a:t>Boot. </a:t>
                      </a:r>
                      <a:r>
                        <a:rPr lang="en-US" sz="1800" b="1" i="0" u="none" strike="noStrike" dirty="0" err="1">
                          <a:solidFill>
                            <a:srgbClr val="000000"/>
                          </a:solidFill>
                          <a:latin typeface="Times New Roman"/>
                        </a:rPr>
                        <a:t>Emp</a:t>
                      </a:r>
                      <a:endParaRPr lang="en-US" sz="1800" b="1"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800" b="1" i="0" u="none" strike="noStrike" dirty="0">
                          <a:solidFill>
                            <a:srgbClr val="000000"/>
                          </a:solidFill>
                          <a:latin typeface="Times New Roman"/>
                        </a:rPr>
                        <a:t>Boot. </a:t>
                      </a:r>
                      <a:r>
                        <a:rPr lang="en-US" sz="1800" b="1" i="0" u="none" strike="noStrike" dirty="0" err="1">
                          <a:solidFill>
                            <a:srgbClr val="000000"/>
                          </a:solidFill>
                          <a:latin typeface="Times New Roman"/>
                        </a:rPr>
                        <a:t>Naiv</a:t>
                      </a:r>
                      <a:endParaRPr lang="en-US" sz="1800" b="1"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800" b="1" i="0" u="none" strike="noStrike" dirty="0" smtClean="0">
                          <a:solidFill>
                            <a:srgbClr val="000000"/>
                          </a:solidFill>
                          <a:latin typeface="Times New Roman"/>
                        </a:rPr>
                        <a:t>DEC.</a:t>
                      </a:r>
                      <a:r>
                        <a:rPr lang="en-US" sz="1800" b="1" i="0" u="none" strike="noStrike" baseline="0" dirty="0" smtClean="0">
                          <a:solidFill>
                            <a:srgbClr val="000000"/>
                          </a:solidFill>
                          <a:latin typeface="Times New Roman"/>
                        </a:rPr>
                        <a:t> MSE</a:t>
                      </a:r>
                      <a:endParaRPr lang="en-US" sz="1800" b="1"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800" b="1" i="0" u="none" strike="noStrike" dirty="0" smtClean="0">
                          <a:solidFill>
                            <a:srgbClr val="000000"/>
                          </a:solidFill>
                          <a:latin typeface="Times New Roman"/>
                        </a:rPr>
                        <a:t>2str. </a:t>
                      </a:r>
                      <a:r>
                        <a:rPr lang="en-US" sz="1800" b="1" i="0" u="none" strike="noStrike" dirty="0">
                          <a:solidFill>
                            <a:srgbClr val="000000"/>
                          </a:solidFill>
                          <a:latin typeface="Times New Roman"/>
                        </a:rPr>
                        <a:t>MSE</a:t>
                      </a:r>
                    </a:p>
                  </a:txBody>
                  <a:tcPr marL="9525" marR="9525" marT="9525" marB="0" anchor="ctr">
                    <a:lnL w="25400" cap="flat" cmpd="sng" algn="ctr">
                      <a:solidFill>
                        <a:srgbClr val="FFFFFF"/>
                      </a:solidFill>
                      <a:prstDash val="solid"/>
                      <a:round/>
                      <a:headEnd type="none" w="med" len="med"/>
                      <a:tailEnd type="none" w="med" len="med"/>
                    </a:lnL>
                    <a:lnR>
                      <a:noFill/>
                    </a:lnR>
                    <a:lnT>
                      <a:noFill/>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r>
              <a:tr h="463550">
                <a:tc>
                  <a:txBody>
                    <a:bodyPr/>
                    <a:lstStyle/>
                    <a:p>
                      <a:pPr algn="ctr" rtl="0" fontAlgn="ctr"/>
                      <a:r>
                        <a:rPr lang="en-US" sz="1800" b="1" i="0" u="none" strike="noStrike" dirty="0">
                          <a:solidFill>
                            <a:srgbClr val="000000"/>
                          </a:solidFill>
                          <a:latin typeface="Times New Roman"/>
                        </a:rPr>
                        <a:t>1</a:t>
                      </a:r>
                    </a:p>
                  </a:txBody>
                  <a:tcPr marL="9525" marR="9525" marT="9525" marB="0" anchor="ctr">
                    <a:lnL>
                      <a:noFill/>
                    </a:lnL>
                    <a:lnR w="25400" cap="flat" cmpd="sng" algn="ctr">
                      <a:solidFill>
                        <a:srgbClr val="FFFFFF"/>
                      </a:solidFill>
                      <a:prstDash val="solid"/>
                      <a:round/>
                      <a:headEnd type="none" w="med" len="med"/>
                      <a:tailEnd type="none" w="med" len="med"/>
                    </a:lnR>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600" b="0" i="0" u="none" strike="noStrike">
                          <a:solidFill>
                            <a:srgbClr val="000000"/>
                          </a:solidFill>
                          <a:latin typeface="Times New Roman"/>
                        </a:rPr>
                        <a:t>0.796</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0.719</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a:solidFill>
                            <a:srgbClr val="000000"/>
                          </a:solidFill>
                          <a:latin typeface="Times New Roman"/>
                        </a:rPr>
                        <a:t>991.8</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867.9</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863.6</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846.9</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smtClean="0">
                          <a:solidFill>
                            <a:srgbClr val="000000"/>
                          </a:solidFill>
                          <a:latin typeface="Times New Roman"/>
                        </a:rPr>
                        <a:t>832,904</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smtClean="0">
                          <a:solidFill>
                            <a:srgbClr val="000000"/>
                          </a:solidFill>
                          <a:latin typeface="Times New Roman"/>
                        </a:rPr>
                        <a:t>819,736</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r>
              <a:tr h="465138">
                <a:tc>
                  <a:txBody>
                    <a:bodyPr/>
                    <a:lstStyle/>
                    <a:p>
                      <a:pPr algn="ctr" rtl="0" fontAlgn="ctr"/>
                      <a:r>
                        <a:rPr lang="en-US" sz="1800" b="1" i="0" u="none" strike="noStrike" dirty="0">
                          <a:solidFill>
                            <a:srgbClr val="000000"/>
                          </a:solidFill>
                          <a:latin typeface="Times New Roman"/>
                        </a:rPr>
                        <a:t>2</a:t>
                      </a:r>
                    </a:p>
                  </a:txBody>
                  <a:tcPr marL="9525" marR="9525" marT="9525" marB="0" anchor="ctr">
                    <a:lnL>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600" b="0" i="0" u="none" strike="noStrike">
                          <a:solidFill>
                            <a:srgbClr val="000000"/>
                          </a:solidFill>
                          <a:latin typeface="Times New Roman"/>
                        </a:rPr>
                        <a:t>0.098</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0.231</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920.6</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873.2</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871.4</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856.4</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dirty="0" smtClean="0">
                          <a:solidFill>
                            <a:srgbClr val="000000"/>
                          </a:solidFill>
                          <a:latin typeface="Times New Roman"/>
                        </a:rPr>
                        <a:t>846,843</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dirty="0" smtClean="0">
                          <a:solidFill>
                            <a:srgbClr val="000000"/>
                          </a:solidFill>
                          <a:latin typeface="Times New Roman"/>
                        </a:rPr>
                        <a:t>857,654</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r>
              <a:tr h="463550">
                <a:tc>
                  <a:txBody>
                    <a:bodyPr/>
                    <a:lstStyle/>
                    <a:p>
                      <a:pPr algn="ctr" rtl="0" fontAlgn="ctr"/>
                      <a:r>
                        <a:rPr lang="en-US" sz="1800" b="1" i="0" u="none" strike="noStrike" dirty="0">
                          <a:solidFill>
                            <a:srgbClr val="000000"/>
                          </a:solidFill>
                          <a:latin typeface="Times New Roman"/>
                        </a:rPr>
                        <a:t>3</a:t>
                      </a:r>
                    </a:p>
                  </a:txBody>
                  <a:tcPr marL="9525" marR="9525" marT="9525" marB="0" anchor="ctr">
                    <a:lnL>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600" b="0" i="0" u="none" strike="noStrike">
                          <a:solidFill>
                            <a:srgbClr val="000000"/>
                          </a:solidFill>
                          <a:latin typeface="Times New Roman"/>
                        </a:rPr>
                        <a:t>0.126</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a:solidFill>
                            <a:srgbClr val="000000"/>
                          </a:solidFill>
                          <a:latin typeface="Times New Roman"/>
                        </a:rPr>
                        <a:t>0.277</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908.3</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868.6</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903.2</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847</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smtClean="0">
                          <a:solidFill>
                            <a:srgbClr val="000000"/>
                          </a:solidFill>
                          <a:latin typeface="Times New Roman"/>
                        </a:rPr>
                        <a:t>826,142</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smtClean="0">
                          <a:solidFill>
                            <a:srgbClr val="000000"/>
                          </a:solidFill>
                          <a:latin typeface="Times New Roman"/>
                        </a:rPr>
                        <a:t>845,332</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r>
              <a:tr h="461963">
                <a:tc>
                  <a:txBody>
                    <a:bodyPr/>
                    <a:lstStyle/>
                    <a:p>
                      <a:pPr algn="ctr" rtl="0" fontAlgn="ctr"/>
                      <a:r>
                        <a:rPr lang="en-US" sz="1800" b="1" i="0" u="none" strike="noStrike" dirty="0">
                          <a:solidFill>
                            <a:srgbClr val="000000"/>
                          </a:solidFill>
                          <a:latin typeface="Times New Roman"/>
                        </a:rPr>
                        <a:t>4</a:t>
                      </a:r>
                    </a:p>
                  </a:txBody>
                  <a:tcPr marL="9525" marR="9525" marT="9525" marB="0" anchor="ctr">
                    <a:lnL>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600" b="0" i="0" u="none" strike="noStrike">
                          <a:solidFill>
                            <a:srgbClr val="000000"/>
                          </a:solidFill>
                          <a:latin typeface="Times New Roman"/>
                        </a:rPr>
                        <a:t>0.258</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0.333</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880.9</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874.7</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862.8</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850.6</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dirty="0" smtClean="0">
                          <a:solidFill>
                            <a:srgbClr val="000000"/>
                          </a:solidFill>
                          <a:latin typeface="Times New Roman"/>
                        </a:rPr>
                        <a:t>777,871</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dirty="0" smtClean="0">
                          <a:solidFill>
                            <a:srgbClr val="000000"/>
                          </a:solidFill>
                          <a:latin typeface="Times New Roman"/>
                        </a:rPr>
                        <a:t>779,790</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r>
              <a:tr h="465138">
                <a:tc>
                  <a:txBody>
                    <a:bodyPr/>
                    <a:lstStyle/>
                    <a:p>
                      <a:pPr algn="ctr" rtl="0" fontAlgn="ctr"/>
                      <a:r>
                        <a:rPr lang="en-US" sz="1800" b="1" i="0" u="none" strike="noStrike" dirty="0">
                          <a:solidFill>
                            <a:srgbClr val="000000"/>
                          </a:solidFill>
                          <a:latin typeface="Times New Roman"/>
                        </a:rPr>
                        <a:t>5</a:t>
                      </a:r>
                    </a:p>
                  </a:txBody>
                  <a:tcPr marL="9525" marR="9525" marT="9525" marB="0" anchor="ctr">
                    <a:lnL>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600" b="0" i="0" u="none" strike="noStrike">
                          <a:solidFill>
                            <a:srgbClr val="000000"/>
                          </a:solidFill>
                          <a:latin typeface="Times New Roman"/>
                        </a:rPr>
                        <a:t>0.144</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0.249</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smtClean="0">
                          <a:solidFill>
                            <a:srgbClr val="000000"/>
                          </a:solidFill>
                          <a:latin typeface="Times New Roman"/>
                        </a:rPr>
                        <a:t>1,159.5</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smtClean="0">
                          <a:solidFill>
                            <a:srgbClr val="000000"/>
                          </a:solidFill>
                          <a:latin typeface="Times New Roman"/>
                        </a:rPr>
                        <a:t>1,139</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smtClean="0">
                          <a:solidFill>
                            <a:srgbClr val="000000"/>
                          </a:solidFill>
                          <a:latin typeface="Times New Roman"/>
                        </a:rPr>
                        <a:t>1,192.1</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1111.4</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smtClean="0">
                          <a:solidFill>
                            <a:srgbClr val="000000"/>
                          </a:solidFill>
                          <a:latin typeface="Times New Roman"/>
                        </a:rPr>
                        <a:t>1,346,545</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smtClean="0">
                          <a:solidFill>
                            <a:srgbClr val="000000"/>
                          </a:solidFill>
                          <a:latin typeface="Times New Roman"/>
                        </a:rPr>
                        <a:t>1,351,290</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r>
              <a:tr h="463550">
                <a:tc>
                  <a:txBody>
                    <a:bodyPr/>
                    <a:lstStyle/>
                    <a:p>
                      <a:pPr algn="ctr" rtl="0" fontAlgn="ctr"/>
                      <a:r>
                        <a:rPr lang="en-US" sz="1800" b="1" i="0" u="none" strike="noStrike" dirty="0">
                          <a:solidFill>
                            <a:srgbClr val="000000"/>
                          </a:solidFill>
                          <a:latin typeface="Times New Roman"/>
                        </a:rPr>
                        <a:t>6</a:t>
                      </a:r>
                    </a:p>
                  </a:txBody>
                  <a:tcPr marL="9525" marR="9525" marT="9525" marB="0" anchor="ctr">
                    <a:lnL>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600" b="0" i="0" u="none" strike="noStrike">
                          <a:solidFill>
                            <a:srgbClr val="000000"/>
                          </a:solidFill>
                          <a:latin typeface="Times New Roman"/>
                        </a:rPr>
                        <a:t>0.258</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dirty="0">
                          <a:solidFill>
                            <a:srgbClr val="000000"/>
                          </a:solidFill>
                          <a:latin typeface="Times New Roman"/>
                        </a:rPr>
                        <a:t>0.339</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dirty="0" smtClean="0">
                          <a:solidFill>
                            <a:srgbClr val="000000"/>
                          </a:solidFill>
                          <a:latin typeface="Times New Roman"/>
                        </a:rPr>
                        <a:t>1,173.5</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dirty="0" smtClean="0">
                          <a:solidFill>
                            <a:srgbClr val="000000"/>
                          </a:solidFill>
                          <a:latin typeface="Times New Roman"/>
                        </a:rPr>
                        <a:t>1,144.1</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dirty="0" smtClean="0">
                          <a:solidFill>
                            <a:srgbClr val="000000"/>
                          </a:solidFill>
                          <a:latin typeface="Times New Roman"/>
                        </a:rPr>
                        <a:t>1,179.1</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1113.7</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dirty="0" smtClean="0">
                          <a:solidFill>
                            <a:srgbClr val="000000"/>
                          </a:solidFill>
                          <a:latin typeface="Times New Roman"/>
                        </a:rPr>
                        <a:t>1,374,466</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c>
                  <a:txBody>
                    <a:bodyPr/>
                    <a:lstStyle/>
                    <a:p>
                      <a:pPr algn="ctr" rtl="0" fontAlgn="ctr"/>
                      <a:r>
                        <a:rPr lang="en-US" sz="1600" b="0" i="0" u="none" strike="noStrike" dirty="0" smtClean="0">
                          <a:solidFill>
                            <a:srgbClr val="000000"/>
                          </a:solidFill>
                          <a:latin typeface="Times New Roman"/>
                        </a:rPr>
                        <a:t>1,401,604</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FFFFFF"/>
                    </a:solidFill>
                  </a:tcPr>
                </a:tc>
              </a:tr>
              <a:tr h="465138">
                <a:tc>
                  <a:txBody>
                    <a:bodyPr/>
                    <a:lstStyle/>
                    <a:p>
                      <a:pPr algn="ctr" rtl="0" fontAlgn="ctr"/>
                      <a:r>
                        <a:rPr lang="en-US" sz="1800" b="1" i="0" u="none" strike="noStrike" dirty="0">
                          <a:solidFill>
                            <a:srgbClr val="000000"/>
                          </a:solidFill>
                          <a:latin typeface="Times New Roman"/>
                        </a:rPr>
                        <a:t>7</a:t>
                      </a:r>
                    </a:p>
                  </a:txBody>
                  <a:tcPr marL="9525" marR="9525" marT="9525" marB="0" anchor="ctr">
                    <a:lnL>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969696"/>
                    </a:solidFill>
                  </a:tcPr>
                </a:tc>
                <a:tc>
                  <a:txBody>
                    <a:bodyPr/>
                    <a:lstStyle/>
                    <a:p>
                      <a:pPr algn="ctr" rtl="0" fontAlgn="ctr"/>
                      <a:r>
                        <a:rPr lang="en-US" sz="1600" b="0" i="0" u="none" strike="noStrike">
                          <a:solidFill>
                            <a:srgbClr val="000000"/>
                          </a:solidFill>
                          <a:latin typeface="Times New Roman"/>
                        </a:rPr>
                        <a:t>0.088</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0.217</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smtClean="0">
                          <a:solidFill>
                            <a:srgbClr val="000000"/>
                          </a:solidFill>
                          <a:latin typeface="Times New Roman"/>
                        </a:rPr>
                        <a:t>1,167.7</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smtClean="0">
                          <a:solidFill>
                            <a:srgbClr val="000000"/>
                          </a:solidFill>
                          <a:latin typeface="Times New Roman"/>
                        </a:rPr>
                        <a:t>1,148.4</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smtClean="0">
                          <a:solidFill>
                            <a:srgbClr val="000000"/>
                          </a:solidFill>
                          <a:latin typeface="Times New Roman"/>
                        </a:rPr>
                        <a:t>1,165.3</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a:solidFill>
                            <a:srgbClr val="000000"/>
                          </a:solidFill>
                          <a:latin typeface="Times New Roman"/>
                        </a:rPr>
                        <a:t>1126.7</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smtClean="0">
                          <a:solidFill>
                            <a:srgbClr val="000000"/>
                          </a:solidFill>
                          <a:latin typeface="Times New Roman"/>
                        </a:rPr>
                        <a:t>1,361,384</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c>
                  <a:txBody>
                    <a:bodyPr/>
                    <a:lstStyle/>
                    <a:p>
                      <a:pPr algn="ctr" rtl="0" fontAlgn="ctr"/>
                      <a:r>
                        <a:rPr lang="en-US" sz="1600" b="0" i="0" u="none" strike="noStrike" dirty="0" smtClean="0">
                          <a:solidFill>
                            <a:srgbClr val="000000"/>
                          </a:solidFill>
                          <a:latin typeface="Times New Roman"/>
                        </a:rPr>
                        <a:t>1,397,779</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a:noFill/>
                    </a:lnR>
                    <a:lnT w="25400"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lnTlToBr>
                      <a:noFill/>
                    </a:lnTlToBr>
                    <a:lnBlToTr>
                      <a:noFill/>
                    </a:lnBlToTr>
                    <a:solidFill>
                      <a:srgbClr val="C0C0C0"/>
                    </a:solidFill>
                  </a:tcPr>
                </a:tc>
              </a:tr>
              <a:tr h="463550">
                <a:tc>
                  <a:txBody>
                    <a:bodyPr/>
                    <a:lstStyle/>
                    <a:p>
                      <a:pPr algn="ctr" rtl="0" fontAlgn="ctr"/>
                      <a:r>
                        <a:rPr lang="en-US" sz="1800" b="1" i="0" u="none" strike="noStrike" dirty="0">
                          <a:solidFill>
                            <a:srgbClr val="000000"/>
                          </a:solidFill>
                          <a:latin typeface="Times New Roman"/>
                        </a:rPr>
                        <a:t>8</a:t>
                      </a:r>
                    </a:p>
                  </a:txBody>
                  <a:tcPr marL="9525" marR="9525" marT="9525" marB="0" anchor="ctr">
                    <a:lnL>
                      <a:noFill/>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969696"/>
                    </a:solidFill>
                  </a:tcPr>
                </a:tc>
                <a:tc>
                  <a:txBody>
                    <a:bodyPr/>
                    <a:lstStyle/>
                    <a:p>
                      <a:pPr algn="ctr" rtl="0" fontAlgn="ctr"/>
                      <a:r>
                        <a:rPr lang="en-US" sz="1600" b="0" i="0" u="none" strike="noStrike">
                          <a:solidFill>
                            <a:srgbClr val="000000"/>
                          </a:solidFill>
                          <a:latin typeface="Times New Roman"/>
                        </a:rPr>
                        <a:t>0.582</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0.601</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FFFFFF"/>
                    </a:solidFill>
                  </a:tcPr>
                </a:tc>
                <a:tc>
                  <a:txBody>
                    <a:bodyPr/>
                    <a:lstStyle/>
                    <a:p>
                      <a:pPr algn="ctr" rtl="0" fontAlgn="ctr"/>
                      <a:r>
                        <a:rPr lang="en-US" sz="1600" b="0" i="0" u="none" strike="noStrike" dirty="0" smtClean="0">
                          <a:solidFill>
                            <a:srgbClr val="000000"/>
                          </a:solidFill>
                          <a:latin typeface="Times New Roman"/>
                        </a:rPr>
                        <a:t>1,288.2</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FFFFFF"/>
                    </a:solidFill>
                  </a:tcPr>
                </a:tc>
                <a:tc>
                  <a:txBody>
                    <a:bodyPr/>
                    <a:lstStyle/>
                    <a:p>
                      <a:pPr algn="ctr" rtl="0" fontAlgn="ctr"/>
                      <a:r>
                        <a:rPr lang="en-US" sz="1600" b="0" i="0" u="none" strike="noStrike" dirty="0" smtClean="0">
                          <a:solidFill>
                            <a:srgbClr val="000000"/>
                          </a:solidFill>
                          <a:latin typeface="Times New Roman"/>
                        </a:rPr>
                        <a:t>1,209.1</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FFFFFF"/>
                    </a:solidFill>
                  </a:tcPr>
                </a:tc>
                <a:tc>
                  <a:txBody>
                    <a:bodyPr/>
                    <a:lstStyle/>
                    <a:p>
                      <a:pPr algn="ctr" rtl="0" fontAlgn="ctr"/>
                      <a:r>
                        <a:rPr lang="en-US" sz="1600" b="0" i="0" u="none" strike="noStrike" dirty="0" smtClean="0">
                          <a:solidFill>
                            <a:srgbClr val="000000"/>
                          </a:solidFill>
                          <a:latin typeface="Times New Roman"/>
                        </a:rPr>
                        <a:t>1,229.4</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FFFFFF"/>
                    </a:solidFill>
                  </a:tcPr>
                </a:tc>
                <a:tc>
                  <a:txBody>
                    <a:bodyPr/>
                    <a:lstStyle/>
                    <a:p>
                      <a:pPr algn="ctr" rtl="0" fontAlgn="ctr"/>
                      <a:r>
                        <a:rPr lang="en-US" sz="1600" b="0" i="0" u="none" strike="noStrike">
                          <a:solidFill>
                            <a:srgbClr val="000000"/>
                          </a:solidFill>
                          <a:latin typeface="Times New Roman"/>
                        </a:rPr>
                        <a:t>1149.8</a:t>
                      </a: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FFFFFF"/>
                    </a:solidFill>
                  </a:tcPr>
                </a:tc>
                <a:tc>
                  <a:txBody>
                    <a:bodyPr/>
                    <a:lstStyle/>
                    <a:p>
                      <a:pPr algn="ctr" rtl="0" fontAlgn="ctr"/>
                      <a:r>
                        <a:rPr lang="en-US" sz="1600" b="0" i="0" u="none" strike="noStrike" dirty="0" smtClean="0">
                          <a:solidFill>
                            <a:srgbClr val="000000"/>
                          </a:solidFill>
                          <a:latin typeface="Times New Roman"/>
                        </a:rPr>
                        <a:t>1,656,195</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w="25400"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a:noFill/>
                    </a:lnB>
                    <a:lnTlToBr>
                      <a:noFill/>
                    </a:lnTlToBr>
                    <a:lnBlToTr>
                      <a:noFill/>
                    </a:lnBlToTr>
                    <a:solidFill>
                      <a:srgbClr val="FFFFFF"/>
                    </a:solidFill>
                  </a:tcPr>
                </a:tc>
                <a:tc>
                  <a:txBody>
                    <a:bodyPr/>
                    <a:lstStyle/>
                    <a:p>
                      <a:pPr algn="ctr" rtl="0" fontAlgn="ctr"/>
                      <a:r>
                        <a:rPr lang="en-US" sz="1600" b="0" i="0" u="none" strike="noStrike" dirty="0" smtClean="0">
                          <a:solidFill>
                            <a:srgbClr val="000000"/>
                          </a:solidFill>
                          <a:latin typeface="Times New Roman"/>
                        </a:rPr>
                        <a:t>1,656,324</a:t>
                      </a:r>
                      <a:endParaRPr lang="en-US" sz="1600" b="0" i="0" u="none" strike="noStrike" dirty="0">
                        <a:solidFill>
                          <a:srgbClr val="000000"/>
                        </a:solidFill>
                        <a:latin typeface="Times New Roman"/>
                      </a:endParaRPr>
                    </a:p>
                  </a:txBody>
                  <a:tcPr marL="9525" marR="9525" marT="9525" marB="0" anchor="ctr">
                    <a:lnL w="25400" cap="flat" cmpd="sng" algn="ctr">
                      <a:solidFill>
                        <a:srgbClr val="FFFFFF"/>
                      </a:solidFill>
                      <a:prstDash val="solid"/>
                      <a:round/>
                      <a:headEnd type="none" w="med" len="med"/>
                      <a:tailEnd type="none" w="med" len="med"/>
                    </a:lnL>
                    <a:lnR>
                      <a:noFill/>
                    </a:lnR>
                    <a:lnT w="25400" cap="flat" cmpd="sng" algn="ctr">
                      <a:solidFill>
                        <a:srgbClr val="FFFFFF"/>
                      </a:solidFill>
                      <a:prstDash val="solid"/>
                      <a:round/>
                      <a:headEnd type="none" w="med" len="med"/>
                      <a:tailEnd type="none" w="med" len="med"/>
                    </a:lnT>
                    <a:lnB>
                      <a:noFill/>
                    </a:lnB>
                    <a:lnTlToBr>
                      <a:noFill/>
                    </a:lnTlToBr>
                    <a:lnBlToTr>
                      <a:noFill/>
                    </a:lnBlToTr>
                    <a:solidFill>
                      <a:srgbClr val="FFFFFF"/>
                    </a:solidFill>
                  </a:tcPr>
                </a:tc>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6"/>
          <p:cNvSpPr>
            <a:spLocks noGrp="1" noChangeArrowheads="1"/>
          </p:cNvSpPr>
          <p:nvPr>
            <p:ph type="sldNum" sz="quarter" idx="10"/>
          </p:nvPr>
        </p:nvSpPr>
        <p:spPr>
          <a:noFill/>
        </p:spPr>
        <p:txBody>
          <a:bodyPr/>
          <a:lstStyle/>
          <a:p>
            <a:fld id="{6CB84E0B-4523-40AE-9D13-C8DAB404999C}" type="slidenum">
              <a:rPr lang="en-US" smtClean="0"/>
              <a:pPr/>
              <a:t>61</a:t>
            </a:fld>
            <a:endParaRPr lang="en-US" smtClean="0"/>
          </a:p>
        </p:txBody>
      </p:sp>
      <p:sp>
        <p:nvSpPr>
          <p:cNvPr id="64515"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ECBE38C3-9A79-49E9-B4B0-9C4C06092EBE}" type="slidenum">
              <a:rPr lang="en-US" sz="1400">
                <a:solidFill>
                  <a:schemeClr val="tx1"/>
                </a:solidFill>
              </a:rPr>
              <a:pPr algn="r"/>
              <a:t>61</a:t>
            </a:fld>
            <a:endParaRPr lang="en-US" sz="1400">
              <a:solidFill>
                <a:schemeClr val="tx1"/>
              </a:solidFill>
            </a:endParaRPr>
          </a:p>
        </p:txBody>
      </p:sp>
      <p:sp>
        <p:nvSpPr>
          <p:cNvPr id="64516" name="Rectangle 2"/>
          <p:cNvSpPr>
            <a:spLocks noGrp="1" noChangeArrowheads="1"/>
          </p:cNvSpPr>
          <p:nvPr>
            <p:ph type="title"/>
          </p:nvPr>
        </p:nvSpPr>
        <p:spPr>
          <a:xfrm>
            <a:off x="304800" y="381000"/>
            <a:ext cx="8458200" cy="609600"/>
          </a:xfrm>
        </p:spPr>
        <p:txBody>
          <a:bodyPr/>
          <a:lstStyle/>
          <a:p>
            <a:pPr algn="l" eaLnBrk="1" hangingPunct="1"/>
            <a:r>
              <a:rPr lang="en-US" sz="3600" b="1" smtClean="0">
                <a:solidFill>
                  <a:srgbClr val="0070C0"/>
                </a:solidFill>
              </a:rPr>
              <a:t>Monte Carlo &amp; Bootstrap Results </a:t>
            </a:r>
          </a:p>
        </p:txBody>
      </p:sp>
      <p:sp>
        <p:nvSpPr>
          <p:cNvPr id="64517" name="Rectangle 3"/>
          <p:cNvSpPr>
            <a:spLocks noGrp="1" noChangeArrowheads="1"/>
          </p:cNvSpPr>
          <p:nvPr>
            <p:ph type="body" idx="1"/>
          </p:nvPr>
        </p:nvSpPr>
        <p:spPr>
          <a:xfrm>
            <a:off x="457200" y="1066800"/>
            <a:ext cx="8001000" cy="5029200"/>
          </a:xfrm>
        </p:spPr>
        <p:txBody>
          <a:bodyPr/>
          <a:lstStyle/>
          <a:p>
            <a:pPr marL="577850" indent="-577850">
              <a:buFontTx/>
              <a:buNone/>
            </a:pPr>
            <a:r>
              <a:rPr lang="en-US" smtClean="0"/>
              <a:t>The tentative conclusions from simulation study: </a:t>
            </a:r>
          </a:p>
          <a:p>
            <a:pPr marL="577850" indent="-577850"/>
            <a:r>
              <a:rPr lang="en-US" sz="2000" smtClean="0"/>
              <a:t>Bootstrap estimate of the probability of rejecting the null hypothesis of equal substratum slopes can be quite different from the true probability</a:t>
            </a:r>
          </a:p>
          <a:p>
            <a:pPr marL="577850" indent="-577850"/>
            <a:r>
              <a:rPr lang="en-US" sz="2000" smtClean="0"/>
              <a:t>Naïve estimator of standard error of  the decision-based estimator is generally slightly less than the actual standard error</a:t>
            </a:r>
          </a:p>
          <a:p>
            <a:pPr marL="577850" indent="-577850"/>
            <a:r>
              <a:rPr lang="en-US" sz="2000" smtClean="0"/>
              <a:t>Bootstrap estimator of standard error is not reliably close to the true standard error (the MC.Emp column)</a:t>
            </a:r>
          </a:p>
          <a:p>
            <a:pPr marL="577850" indent="-577850"/>
            <a:r>
              <a:rPr lang="en-US" sz="2000" smtClean="0"/>
              <a:t>Mean-squared error for the decision-based estimator is generally only slightly less than that for the two-substratum estimator, but does seem to be a few percent better for a broad range of parameter combinations.</a:t>
            </a:r>
          </a:p>
        </p:txBody>
      </p:sp>
      <p:sp>
        <p:nvSpPr>
          <p:cNvPr id="64518" name="Slide Number Placeholder 5"/>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71A9125F-CB68-4FD5-8CD2-904E696E9A9E}" type="slidenum">
              <a:rPr lang="en-US" sz="1400">
                <a:solidFill>
                  <a:schemeClr val="tx1"/>
                </a:solidFill>
              </a:rPr>
              <a:pPr algn="r"/>
              <a:t>61</a:t>
            </a:fld>
            <a:endParaRPr lang="en-US" sz="1400">
              <a:solidFill>
                <a:schemeClr val="tx1"/>
              </a:solidFill>
            </a:endParaRPr>
          </a:p>
        </p:txBody>
      </p:sp>
      <p:sp>
        <p:nvSpPr>
          <p:cNvPr id="64519"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64520"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64521"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6"/>
          <p:cNvSpPr>
            <a:spLocks noGrp="1" noChangeArrowheads="1"/>
          </p:cNvSpPr>
          <p:nvPr>
            <p:ph type="sldNum" sz="quarter" idx="10"/>
          </p:nvPr>
        </p:nvSpPr>
        <p:spPr>
          <a:noFill/>
        </p:spPr>
        <p:txBody>
          <a:bodyPr/>
          <a:lstStyle/>
          <a:p>
            <a:fld id="{D11AF1D8-72B4-4E5E-B558-04BA38831665}" type="slidenum">
              <a:rPr lang="en-US" smtClean="0"/>
              <a:pPr/>
              <a:t>62</a:t>
            </a:fld>
            <a:endParaRPr lang="en-US" smtClean="0"/>
          </a:p>
        </p:txBody>
      </p:sp>
      <p:sp>
        <p:nvSpPr>
          <p:cNvPr id="65539"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2CFE05B2-0991-4F7D-B6FE-DE5D1F7AE4B7}" type="slidenum">
              <a:rPr lang="en-US" sz="1400">
                <a:solidFill>
                  <a:schemeClr val="tx1"/>
                </a:solidFill>
              </a:rPr>
              <a:pPr algn="r"/>
              <a:t>62</a:t>
            </a:fld>
            <a:endParaRPr lang="en-US" sz="1400">
              <a:solidFill>
                <a:schemeClr val="tx1"/>
              </a:solidFill>
            </a:endParaRPr>
          </a:p>
        </p:txBody>
      </p:sp>
      <p:sp>
        <p:nvSpPr>
          <p:cNvPr id="65540" name="Title 1"/>
          <p:cNvSpPr>
            <a:spLocks noGrp="1"/>
          </p:cNvSpPr>
          <p:nvPr>
            <p:ph type="title"/>
          </p:nvPr>
        </p:nvSpPr>
        <p:spPr>
          <a:xfrm>
            <a:off x="685800" y="76200"/>
            <a:ext cx="6781800" cy="1143000"/>
          </a:xfrm>
        </p:spPr>
        <p:txBody>
          <a:bodyPr/>
          <a:lstStyle/>
          <a:p>
            <a:pPr algn="l" eaLnBrk="1" hangingPunct="1"/>
            <a:r>
              <a:rPr lang="en-US" sz="3600" b="1" smtClean="0">
                <a:solidFill>
                  <a:srgbClr val="0070C0"/>
                </a:solidFill>
              </a:rPr>
              <a:t>References</a:t>
            </a:r>
          </a:p>
        </p:txBody>
      </p:sp>
      <p:sp>
        <p:nvSpPr>
          <p:cNvPr id="65541" name="Content Placeholder 2"/>
          <p:cNvSpPr>
            <a:spLocks noGrp="1"/>
          </p:cNvSpPr>
          <p:nvPr>
            <p:ph idx="1"/>
          </p:nvPr>
        </p:nvSpPr>
        <p:spPr>
          <a:xfrm>
            <a:off x="533400" y="1143000"/>
            <a:ext cx="8153400" cy="4800600"/>
          </a:xfrm>
        </p:spPr>
        <p:txBody>
          <a:bodyPr/>
          <a:lstStyle/>
          <a:p>
            <a:pPr>
              <a:lnSpc>
                <a:spcPct val="100000"/>
              </a:lnSpc>
              <a:buFontTx/>
              <a:buNone/>
            </a:pPr>
            <a:r>
              <a:rPr lang="en-US" sz="1600" smtClean="0"/>
              <a:t>Barth, J., Cheng, Y. (2010). Stratification of a Sampling Frame with Auxiliary Data into Piecewise Linear Segments by Means of a Genetic Algorithm, </a:t>
            </a:r>
            <a:r>
              <a:rPr lang="en-US" sz="1600" i="1" smtClean="0"/>
              <a:t>JSM Proceedings.</a:t>
            </a:r>
            <a:endParaRPr lang="en-US" sz="1600" smtClean="0"/>
          </a:p>
          <a:p>
            <a:pPr>
              <a:lnSpc>
                <a:spcPct val="100000"/>
              </a:lnSpc>
              <a:buFontTx/>
              <a:buNone/>
            </a:pPr>
            <a:endParaRPr lang="en-US" sz="1600" smtClean="0"/>
          </a:p>
          <a:p>
            <a:pPr>
              <a:lnSpc>
                <a:spcPct val="100000"/>
              </a:lnSpc>
              <a:buFontTx/>
              <a:buNone/>
            </a:pPr>
            <a:r>
              <a:rPr lang="en-US" sz="1600" smtClean="0"/>
              <a:t>Barth, J., Cheng, Y., Hogue, C. (2009). Reducing the Public Employment Survey Sample Size, </a:t>
            </a:r>
            <a:r>
              <a:rPr lang="en-US" sz="1600" i="1" smtClean="0"/>
              <a:t>JSM Proceedings.</a:t>
            </a:r>
          </a:p>
          <a:p>
            <a:pPr>
              <a:lnSpc>
                <a:spcPct val="100000"/>
              </a:lnSpc>
              <a:buFontTx/>
              <a:buNone/>
            </a:pPr>
            <a:endParaRPr lang="en-US" sz="1600" i="1" smtClean="0"/>
          </a:p>
          <a:p>
            <a:pPr>
              <a:lnSpc>
                <a:spcPct val="100000"/>
              </a:lnSpc>
              <a:buFontTx/>
              <a:buNone/>
            </a:pPr>
            <a:r>
              <a:rPr lang="en-US" sz="1600" smtClean="0"/>
              <a:t>Cheng, Y., Corcoran, C., Barth, J., Hogue, C. (2009). An Estimation Procedure for the New Public Employment Survey, </a:t>
            </a:r>
            <a:r>
              <a:rPr lang="en-US" sz="1600" i="1" smtClean="0"/>
              <a:t>JSM Proceedings.</a:t>
            </a:r>
          </a:p>
          <a:p>
            <a:pPr>
              <a:lnSpc>
                <a:spcPct val="100000"/>
              </a:lnSpc>
              <a:buFontTx/>
              <a:buNone/>
            </a:pPr>
            <a:endParaRPr lang="en-US" sz="1600" smtClean="0"/>
          </a:p>
          <a:p>
            <a:pPr>
              <a:lnSpc>
                <a:spcPct val="100000"/>
              </a:lnSpc>
              <a:buFontTx/>
              <a:buNone/>
            </a:pPr>
            <a:r>
              <a:rPr lang="en-US" sz="1600" smtClean="0"/>
              <a:t>Cheng, Y., Slud, E., Hogue, C. (2010). Variance Estimation for Decision-Based Estimators with Application to the Annual Survey of Public Employment and, </a:t>
            </a:r>
            <a:r>
              <a:rPr lang="en-US" sz="1600" i="1" smtClean="0"/>
              <a:t>JSM Proceedings.</a:t>
            </a:r>
          </a:p>
          <a:p>
            <a:pPr>
              <a:lnSpc>
                <a:spcPct val="100000"/>
              </a:lnSpc>
              <a:buFontTx/>
              <a:buNone/>
            </a:pPr>
            <a:endParaRPr lang="en-US" sz="1600" smtClean="0"/>
          </a:p>
          <a:p>
            <a:pPr>
              <a:lnSpc>
                <a:spcPct val="100000"/>
              </a:lnSpc>
              <a:buFontTx/>
              <a:buNone/>
            </a:pPr>
            <a:r>
              <a:rPr lang="en-US" sz="1600" smtClean="0"/>
              <a:t>Clark, K., Kinyon, D. (2007). </a:t>
            </a:r>
            <a:r>
              <a:rPr lang="en-US" sz="1600" i="1" smtClean="0"/>
              <a:t>Can We Continue to Exclude Small Single-establishment Businesses from Data Collection in the Annual Retail Trade Survey and the Service Annual Survey? </a:t>
            </a:r>
            <a:r>
              <a:rPr lang="en-US" sz="1600" smtClean="0"/>
              <a:t>[PowerPoint slides].  Retrieved from </a:t>
            </a:r>
            <a:r>
              <a:rPr lang="en-US" sz="1600" u="sng" smtClean="0">
                <a:hlinkClick r:id="rId3"/>
              </a:rPr>
              <a:t>http://www.amstat.org/meetings/ices/2007/presentations/Session8/Clark_Kinyon.ppt</a:t>
            </a:r>
            <a:endParaRPr lang="en-US" sz="1600" smtClean="0"/>
          </a:p>
        </p:txBody>
      </p:sp>
      <p:sp>
        <p:nvSpPr>
          <p:cNvPr id="65542"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30182B51-0E54-4662-AD31-F78C1C8F3ABF}" type="slidenum">
              <a:rPr lang="en-US" sz="1400">
                <a:solidFill>
                  <a:schemeClr val="tx1"/>
                </a:solidFill>
              </a:rPr>
              <a:pPr algn="r"/>
              <a:t>62</a:t>
            </a:fld>
            <a:endParaRPr lang="en-US" sz="1400">
              <a:solidFill>
                <a:schemeClr val="tx1"/>
              </a:solidFill>
            </a:endParaRPr>
          </a:p>
        </p:txBody>
      </p:sp>
      <p:sp>
        <p:nvSpPr>
          <p:cNvPr id="65543"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65544"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65545" name="Rectangle 5"/>
          <p:cNvSpPr>
            <a:spLocks noChangeArrowheads="1"/>
          </p:cNvSpPr>
          <p:nvPr/>
        </p:nvSpPr>
        <p:spPr bwMode="auto">
          <a:xfrm>
            <a:off x="0" y="86677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65546" name="Rectangle 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65547" name="Rectangle 9"/>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6"/>
          <p:cNvSpPr>
            <a:spLocks noGrp="1" noChangeArrowheads="1"/>
          </p:cNvSpPr>
          <p:nvPr>
            <p:ph type="sldNum" sz="quarter" idx="10"/>
          </p:nvPr>
        </p:nvSpPr>
        <p:spPr>
          <a:noFill/>
        </p:spPr>
        <p:txBody>
          <a:bodyPr/>
          <a:lstStyle/>
          <a:p>
            <a:fld id="{AA4079E5-2934-45BC-8EE7-25A861F7D167}" type="slidenum">
              <a:rPr lang="en-US" smtClean="0"/>
              <a:pPr/>
              <a:t>63</a:t>
            </a:fld>
            <a:endParaRPr lang="en-US" smtClean="0"/>
          </a:p>
        </p:txBody>
      </p:sp>
      <p:sp>
        <p:nvSpPr>
          <p:cNvPr id="66563" name="Rectangle 6"/>
          <p:cNvSpPr txBox="1">
            <a:spLocks noGrp="1" noChangeArrowheads="1"/>
          </p:cNvSpPr>
          <p:nvPr/>
        </p:nvSpPr>
        <p:spPr bwMode="auto">
          <a:xfrm>
            <a:off x="6934200" y="6248400"/>
            <a:ext cx="1905000" cy="457200"/>
          </a:xfrm>
          <a:prstGeom prst="rect">
            <a:avLst/>
          </a:prstGeom>
          <a:noFill/>
          <a:ln w="9525">
            <a:noFill/>
            <a:miter lim="800000"/>
            <a:headEnd/>
            <a:tailEnd/>
          </a:ln>
        </p:spPr>
        <p:txBody>
          <a:bodyPr/>
          <a:lstStyle/>
          <a:p>
            <a:pPr algn="r"/>
            <a:fld id="{D76E22B2-12E9-4CD6-822B-327BDA41E058}" type="slidenum">
              <a:rPr lang="en-US" sz="1400">
                <a:solidFill>
                  <a:schemeClr val="tx1"/>
                </a:solidFill>
              </a:rPr>
              <a:pPr algn="r"/>
              <a:t>63</a:t>
            </a:fld>
            <a:endParaRPr lang="en-US" sz="1400">
              <a:solidFill>
                <a:schemeClr val="tx1"/>
              </a:solidFill>
            </a:endParaRPr>
          </a:p>
        </p:txBody>
      </p:sp>
      <p:sp>
        <p:nvSpPr>
          <p:cNvPr id="66564" name="Title 1"/>
          <p:cNvSpPr>
            <a:spLocks noGrp="1"/>
          </p:cNvSpPr>
          <p:nvPr>
            <p:ph type="title" idx="4294967295"/>
          </p:nvPr>
        </p:nvSpPr>
        <p:spPr>
          <a:xfrm>
            <a:off x="685800" y="76200"/>
            <a:ext cx="6781800" cy="1143000"/>
          </a:xfrm>
        </p:spPr>
        <p:txBody>
          <a:bodyPr/>
          <a:lstStyle/>
          <a:p>
            <a:pPr algn="l" eaLnBrk="1" hangingPunct="1"/>
            <a:r>
              <a:rPr lang="en-US" sz="3600" b="1" smtClean="0">
                <a:solidFill>
                  <a:srgbClr val="0070C0"/>
                </a:solidFill>
              </a:rPr>
              <a:t>References</a:t>
            </a:r>
          </a:p>
        </p:txBody>
      </p:sp>
      <p:sp>
        <p:nvSpPr>
          <p:cNvPr id="66565" name="Content Placeholder 2"/>
          <p:cNvSpPr>
            <a:spLocks noGrp="1"/>
          </p:cNvSpPr>
          <p:nvPr>
            <p:ph idx="4294967295"/>
          </p:nvPr>
        </p:nvSpPr>
        <p:spPr>
          <a:xfrm>
            <a:off x="304800" y="1219200"/>
            <a:ext cx="8229600" cy="4495800"/>
          </a:xfrm>
        </p:spPr>
        <p:txBody>
          <a:bodyPr/>
          <a:lstStyle/>
          <a:p>
            <a:pPr>
              <a:lnSpc>
                <a:spcPct val="100000"/>
              </a:lnSpc>
              <a:buFontTx/>
              <a:buNone/>
            </a:pPr>
            <a:r>
              <a:rPr lang="en-US" sz="1600" smtClean="0"/>
              <a:t>Corcoran, C., Cheng, Y. (2010). Alternative Sample Approach for the Annual Survey of Public Employment and Payroll,</a:t>
            </a:r>
            <a:r>
              <a:rPr lang="en-US" sz="1600" i="1" smtClean="0"/>
              <a:t> JSM Proceedings.</a:t>
            </a:r>
            <a:endParaRPr lang="en-US" sz="1600" smtClean="0"/>
          </a:p>
          <a:p>
            <a:pPr>
              <a:lnSpc>
                <a:spcPct val="100000"/>
              </a:lnSpc>
              <a:buFontTx/>
              <a:buNone/>
            </a:pPr>
            <a:endParaRPr lang="en-US" sz="1600" smtClean="0"/>
          </a:p>
          <a:p>
            <a:pPr>
              <a:lnSpc>
                <a:spcPct val="100000"/>
              </a:lnSpc>
              <a:buFontTx/>
              <a:buNone/>
            </a:pPr>
            <a:r>
              <a:rPr lang="en-US" sz="1600" smtClean="0"/>
              <a:t>Dalenius, T., Hodges, J. (1957). </a:t>
            </a:r>
            <a:r>
              <a:rPr lang="en-US" sz="1600" i="1" smtClean="0"/>
              <a:t>The Choice of Stratification Points</a:t>
            </a:r>
            <a:r>
              <a:rPr lang="en-US" sz="1600" smtClean="0"/>
              <a:t>. Skandinavisk Aktuarietidskrift.</a:t>
            </a:r>
          </a:p>
          <a:p>
            <a:pPr>
              <a:lnSpc>
                <a:spcPct val="100000"/>
              </a:lnSpc>
              <a:buFontTx/>
              <a:buNone/>
            </a:pPr>
            <a:endParaRPr lang="en-US" sz="1600" smtClean="0"/>
          </a:p>
          <a:p>
            <a:pPr>
              <a:lnSpc>
                <a:spcPct val="100000"/>
              </a:lnSpc>
              <a:buFontTx/>
              <a:buNone/>
            </a:pPr>
            <a:r>
              <a:rPr lang="en-US" sz="1600" smtClean="0"/>
              <a:t>Gunning, P., Horgan, J. (2004). A New Algorithm for the Construction of Stratum Boundaries in Skewed Populations, </a:t>
            </a:r>
            <a:r>
              <a:rPr lang="en-US" sz="1600" i="1" smtClean="0"/>
              <a:t>Survey Methodology, 30</a:t>
            </a:r>
            <a:r>
              <a:rPr lang="en-US" sz="1600" smtClean="0"/>
              <a:t>(2), 159-166.</a:t>
            </a:r>
          </a:p>
          <a:p>
            <a:pPr>
              <a:lnSpc>
                <a:spcPct val="100000"/>
              </a:lnSpc>
              <a:buFontTx/>
              <a:buNone/>
            </a:pPr>
            <a:endParaRPr lang="en-US" sz="1600" smtClean="0"/>
          </a:p>
          <a:p>
            <a:pPr>
              <a:lnSpc>
                <a:spcPct val="100000"/>
              </a:lnSpc>
              <a:buFontTx/>
              <a:buNone/>
            </a:pPr>
            <a:r>
              <a:rPr lang="en-US" sz="1600" smtClean="0"/>
              <a:t>Knaub, J. R. (2007). Cutoff Sampling and Inference, </a:t>
            </a:r>
            <a:r>
              <a:rPr lang="en-US" sz="1600" i="1" smtClean="0"/>
              <a:t>InterStat.</a:t>
            </a:r>
            <a:endParaRPr lang="en-US" sz="1600" smtClean="0"/>
          </a:p>
          <a:p>
            <a:pPr>
              <a:lnSpc>
                <a:spcPct val="100000"/>
              </a:lnSpc>
              <a:buFontTx/>
              <a:buNone/>
            </a:pPr>
            <a:endParaRPr lang="en-US" sz="1600" smtClean="0"/>
          </a:p>
          <a:p>
            <a:pPr>
              <a:lnSpc>
                <a:spcPct val="100000"/>
              </a:lnSpc>
              <a:buFontTx/>
              <a:buNone/>
            </a:pPr>
            <a:r>
              <a:rPr lang="en-US" sz="1600" smtClean="0"/>
              <a:t>Sarndal, C., Swensson, B., Wretman, J. (2003). </a:t>
            </a:r>
            <a:r>
              <a:rPr lang="en-US" sz="1600" i="1" smtClean="0"/>
              <a:t>Model Assisted Survey Sampling</a:t>
            </a:r>
            <a:r>
              <a:rPr lang="en-US" sz="1600" smtClean="0"/>
              <a:t>. Springer.</a:t>
            </a:r>
          </a:p>
          <a:p>
            <a:pPr>
              <a:lnSpc>
                <a:spcPct val="100000"/>
              </a:lnSpc>
              <a:buFontTx/>
              <a:buNone/>
            </a:pPr>
            <a:endParaRPr lang="en-US" sz="1600" smtClean="0"/>
          </a:p>
          <a:p>
            <a:pPr>
              <a:lnSpc>
                <a:spcPct val="100000"/>
              </a:lnSpc>
              <a:buFontTx/>
              <a:buNone/>
            </a:pPr>
            <a:r>
              <a:rPr lang="en-US" sz="1600" smtClean="0"/>
              <a:t>Zar, J. H. (1999). Biostatistical Analysis. Third Edition. New Jersey, Prentice-Hal</a:t>
            </a:r>
          </a:p>
          <a:p>
            <a:pPr eaLnBrk="1" hangingPunct="1">
              <a:lnSpc>
                <a:spcPct val="100000"/>
              </a:lnSpc>
              <a:buFontTx/>
              <a:buNone/>
            </a:pPr>
            <a:endParaRPr lang="en-US" sz="1600" smtClean="0"/>
          </a:p>
        </p:txBody>
      </p:sp>
      <p:sp>
        <p:nvSpPr>
          <p:cNvPr id="66566"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51658C48-0DC3-44D7-AD8B-6D4511338FC2}" type="slidenum">
              <a:rPr lang="en-US" sz="1400">
                <a:solidFill>
                  <a:schemeClr val="tx1"/>
                </a:solidFill>
              </a:rPr>
              <a:pPr algn="r"/>
              <a:t>63</a:t>
            </a:fld>
            <a:endParaRPr lang="en-US" sz="1400">
              <a:solidFill>
                <a:schemeClr val="tx1"/>
              </a:solidFill>
            </a:endParaRPr>
          </a:p>
        </p:txBody>
      </p:sp>
      <p:sp>
        <p:nvSpPr>
          <p:cNvPr id="66567"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66568"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66569" name="Rectangle 5"/>
          <p:cNvSpPr>
            <a:spLocks noChangeArrowheads="1"/>
          </p:cNvSpPr>
          <p:nvPr/>
        </p:nvSpPr>
        <p:spPr bwMode="auto">
          <a:xfrm>
            <a:off x="0" y="866775"/>
            <a:ext cx="9144000" cy="0"/>
          </a:xfrm>
          <a:prstGeom prst="rect">
            <a:avLst/>
          </a:prstGeom>
          <a:noFill/>
          <a:ln w="9525">
            <a:noFill/>
            <a:miter lim="800000"/>
            <a:headEnd/>
            <a:tailEnd/>
          </a:ln>
        </p:spPr>
        <p:txBody>
          <a:bodyPr wrap="none" anchor="ctr">
            <a:spAutoFit/>
          </a:bodyPr>
          <a:lstStyle/>
          <a:p>
            <a:pPr eaLnBrk="0" hangingPunct="0"/>
            <a:endParaRPr lang="en-US"/>
          </a:p>
        </p:txBody>
      </p:sp>
      <p:sp>
        <p:nvSpPr>
          <p:cNvPr id="66570" name="Rectangle 7"/>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
        <p:nvSpPr>
          <p:cNvPr id="66571" name="Rectangle 9"/>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algn="l"/>
            <a:r>
              <a:rPr lang="en-US" b="1" smtClean="0">
                <a:solidFill>
                  <a:srgbClr val="0070C0"/>
                </a:solidFill>
              </a:rPr>
              <a:t>Nonresponse Bias Studies</a:t>
            </a:r>
          </a:p>
        </p:txBody>
      </p:sp>
      <p:sp>
        <p:nvSpPr>
          <p:cNvPr id="32771" name="Content Placeholder 2"/>
          <p:cNvSpPr>
            <a:spLocks noGrp="1"/>
          </p:cNvSpPr>
          <p:nvPr>
            <p:ph idx="1"/>
          </p:nvPr>
        </p:nvSpPr>
        <p:spPr/>
        <p:txBody>
          <a:bodyPr/>
          <a:lstStyle/>
          <a:p>
            <a:r>
              <a:rPr lang="en-US" smtClean="0"/>
              <a:t>Imputation methodology assumes the data are missing at random.</a:t>
            </a:r>
          </a:p>
          <a:p>
            <a:r>
              <a:rPr lang="en-US" smtClean="0"/>
              <a:t>We check this assumption by studying the nonresponse missingness patterns.</a:t>
            </a:r>
          </a:p>
          <a:p>
            <a:r>
              <a:rPr lang="en-US" smtClean="0"/>
              <a:t>We have done a few nonresponse bias studies:</a:t>
            </a:r>
          </a:p>
          <a:p>
            <a:pPr lvl="1"/>
            <a:r>
              <a:rPr lang="en-US" smtClean="0"/>
              <a:t>2006 and 2008 Employment</a:t>
            </a:r>
          </a:p>
          <a:p>
            <a:pPr lvl="1"/>
            <a:r>
              <a:rPr lang="en-US" smtClean="0"/>
              <a:t>2007 Finance</a:t>
            </a:r>
          </a:p>
          <a:p>
            <a:pPr lvl="1"/>
            <a:r>
              <a:rPr lang="en-US" smtClean="0"/>
              <a:t>2009 Academic Libraries Survey</a:t>
            </a:r>
          </a:p>
          <a:p>
            <a:pPr lvl="1"/>
            <a:endParaRPr lang="en-US" smtClean="0"/>
          </a:p>
        </p:txBody>
      </p:sp>
      <p:sp>
        <p:nvSpPr>
          <p:cNvPr id="32772" name="Slide Number Placeholder 3"/>
          <p:cNvSpPr>
            <a:spLocks noGrp="1"/>
          </p:cNvSpPr>
          <p:nvPr>
            <p:ph type="sldNum" sz="quarter" idx="10"/>
          </p:nvPr>
        </p:nvSpPr>
        <p:spPr>
          <a:noFill/>
        </p:spPr>
        <p:txBody>
          <a:bodyPr/>
          <a:lstStyle/>
          <a:p>
            <a:fld id="{93B1C592-52AF-4B38-84F9-470B4799D3F5}"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lgn="l"/>
            <a:r>
              <a:rPr lang="en-US" sz="3600" b="1" smtClean="0">
                <a:solidFill>
                  <a:srgbClr val="0070C0"/>
                </a:solidFill>
              </a:rPr>
              <a:t>Quality Improvement Program</a:t>
            </a:r>
          </a:p>
        </p:txBody>
      </p:sp>
      <p:sp>
        <p:nvSpPr>
          <p:cNvPr id="33795" name="Content Placeholder 2"/>
          <p:cNvSpPr>
            <a:spLocks noGrp="1"/>
          </p:cNvSpPr>
          <p:nvPr>
            <p:ph idx="1"/>
          </p:nvPr>
        </p:nvSpPr>
        <p:spPr>
          <a:xfrm>
            <a:off x="685800" y="1752600"/>
            <a:ext cx="7772400" cy="4343400"/>
          </a:xfrm>
        </p:spPr>
        <p:txBody>
          <a:bodyPr/>
          <a:lstStyle/>
          <a:p>
            <a:r>
              <a:rPr lang="en-US" smtClean="0"/>
              <a:t>Team approach</a:t>
            </a:r>
          </a:p>
          <a:p>
            <a:r>
              <a:rPr lang="en-US" smtClean="0"/>
              <a:t>Trips to targeted areas that are known to have quality issues:</a:t>
            </a:r>
          </a:p>
          <a:p>
            <a:pPr lvl="1"/>
            <a:r>
              <a:rPr lang="en-US" smtClean="0"/>
              <a:t>Coverage improvement</a:t>
            </a:r>
          </a:p>
          <a:p>
            <a:pPr lvl="1"/>
            <a:r>
              <a:rPr lang="en-US" smtClean="0"/>
              <a:t>Records-keeping practices</a:t>
            </a:r>
          </a:p>
          <a:p>
            <a:pPr lvl="1"/>
            <a:r>
              <a:rPr lang="en-US" smtClean="0"/>
              <a:t>Cognitive interviewing</a:t>
            </a:r>
          </a:p>
          <a:p>
            <a:pPr lvl="1"/>
            <a:r>
              <a:rPr lang="en-US" smtClean="0"/>
              <a:t>Nonresponse follow-up</a:t>
            </a:r>
          </a:p>
          <a:p>
            <a:r>
              <a:rPr lang="en-US" smtClean="0"/>
              <a:t>Team discussion at end of the day</a:t>
            </a:r>
          </a:p>
          <a:p>
            <a:endParaRPr lang="en-US" smtClean="0"/>
          </a:p>
        </p:txBody>
      </p:sp>
      <p:sp>
        <p:nvSpPr>
          <p:cNvPr id="33796" name="Slide Number Placeholder 3"/>
          <p:cNvSpPr>
            <a:spLocks noGrp="1"/>
          </p:cNvSpPr>
          <p:nvPr>
            <p:ph type="sldNum" sz="quarter" idx="10"/>
          </p:nvPr>
        </p:nvSpPr>
        <p:spPr>
          <a:noFill/>
        </p:spPr>
        <p:txBody>
          <a:bodyPr/>
          <a:lstStyle/>
          <a:p>
            <a:fld id="{DB750DE1-BD29-405D-9AB0-C68C35ABA900}"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p:cNvSpPr>
            <a:spLocks noGrp="1" noChangeArrowheads="1"/>
          </p:cNvSpPr>
          <p:nvPr>
            <p:ph type="sldNum" sz="quarter" idx="10"/>
          </p:nvPr>
        </p:nvSpPr>
        <p:spPr>
          <a:noFill/>
        </p:spPr>
        <p:txBody>
          <a:bodyPr/>
          <a:lstStyle/>
          <a:p>
            <a:fld id="{46C8C47F-B382-45BD-90DF-109055D14880}" type="slidenum">
              <a:rPr lang="en-US" smtClean="0"/>
              <a:pPr/>
              <a:t>9</a:t>
            </a:fld>
            <a:endParaRPr lang="en-US" smtClean="0"/>
          </a:p>
        </p:txBody>
      </p:sp>
      <p:sp>
        <p:nvSpPr>
          <p:cNvPr id="34819" name="Slide Number Placeholder 3"/>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endParaRPr lang="en-US" sz="1400"/>
          </a:p>
        </p:txBody>
      </p:sp>
      <p:sp>
        <p:nvSpPr>
          <p:cNvPr id="34820" name="Rectangle 2"/>
          <p:cNvSpPr>
            <a:spLocks noGrp="1" noChangeArrowheads="1"/>
          </p:cNvSpPr>
          <p:nvPr>
            <p:ph type="title"/>
          </p:nvPr>
        </p:nvSpPr>
        <p:spPr>
          <a:xfrm>
            <a:off x="685800" y="304800"/>
            <a:ext cx="6858000" cy="685800"/>
          </a:xfrm>
        </p:spPr>
        <p:txBody>
          <a:bodyPr/>
          <a:lstStyle/>
          <a:p>
            <a:pPr algn="l" eaLnBrk="1" hangingPunct="1"/>
            <a:r>
              <a:rPr lang="en-US" b="1" smtClean="0">
                <a:solidFill>
                  <a:srgbClr val="0070C0"/>
                </a:solidFill>
              </a:rPr>
              <a:t>Outline</a:t>
            </a:r>
          </a:p>
        </p:txBody>
      </p:sp>
      <p:sp>
        <p:nvSpPr>
          <p:cNvPr id="34821" name="Rectangle 3"/>
          <p:cNvSpPr>
            <a:spLocks noGrp="1" noChangeArrowheads="1"/>
          </p:cNvSpPr>
          <p:nvPr>
            <p:ph type="body" idx="1"/>
          </p:nvPr>
        </p:nvSpPr>
        <p:spPr>
          <a:xfrm>
            <a:off x="990600" y="1143000"/>
            <a:ext cx="6934200" cy="4648200"/>
          </a:xfrm>
        </p:spPr>
        <p:txBody>
          <a:bodyPr/>
          <a:lstStyle/>
          <a:p>
            <a:pPr eaLnBrk="1" hangingPunct="1"/>
            <a:r>
              <a:rPr lang="en-US" sz="3200" smtClean="0">
                <a:cs typeface="Times New Roman" pitchFamily="18" charset="0"/>
              </a:rPr>
              <a:t>Background</a:t>
            </a:r>
          </a:p>
          <a:p>
            <a:pPr eaLnBrk="1" hangingPunct="1">
              <a:buFontTx/>
              <a:buNone/>
            </a:pPr>
            <a:endParaRPr lang="en-US" sz="3200" smtClean="0">
              <a:cs typeface="Times New Roman" pitchFamily="18" charset="0"/>
            </a:endParaRPr>
          </a:p>
          <a:p>
            <a:pPr eaLnBrk="1" hangingPunct="1"/>
            <a:r>
              <a:rPr lang="en-US" sz="3200" smtClean="0">
                <a:cs typeface="Times New Roman" pitchFamily="18" charset="0"/>
              </a:rPr>
              <a:t>Modified cut-off sampling</a:t>
            </a:r>
          </a:p>
          <a:p>
            <a:pPr eaLnBrk="1" hangingPunct="1"/>
            <a:endParaRPr lang="en-US" sz="3200" smtClean="0">
              <a:cs typeface="Times New Roman" pitchFamily="18" charset="0"/>
            </a:endParaRPr>
          </a:p>
          <a:p>
            <a:pPr eaLnBrk="1" hangingPunct="1"/>
            <a:r>
              <a:rPr lang="en-US" sz="3200" smtClean="0">
                <a:cs typeface="Times New Roman" pitchFamily="18" charset="0"/>
              </a:rPr>
              <a:t>Decision-based estimation</a:t>
            </a:r>
          </a:p>
          <a:p>
            <a:pPr eaLnBrk="1" hangingPunct="1"/>
            <a:endParaRPr lang="en-US" sz="3200" smtClean="0">
              <a:cs typeface="Times New Roman" pitchFamily="18" charset="0"/>
            </a:endParaRPr>
          </a:p>
          <a:p>
            <a:pPr eaLnBrk="1" hangingPunct="1"/>
            <a:r>
              <a:rPr lang="en-US" sz="3200" smtClean="0">
                <a:cs typeface="Times New Roman" pitchFamily="18" charset="0"/>
              </a:rPr>
              <a:t>Small-area estimation</a:t>
            </a:r>
          </a:p>
          <a:p>
            <a:pPr eaLnBrk="1" hangingPunct="1"/>
            <a:endParaRPr lang="en-US" sz="3200" smtClean="0"/>
          </a:p>
          <a:p>
            <a:pPr eaLnBrk="1" hangingPunct="1"/>
            <a:r>
              <a:rPr lang="en-US" sz="3200" smtClean="0"/>
              <a:t>Variance estimator for the decision-based approach</a:t>
            </a:r>
          </a:p>
          <a:p>
            <a:pPr eaLnBrk="1" hangingPunct="1">
              <a:buFontTx/>
              <a:buNone/>
            </a:pPr>
            <a:endParaRPr lang="en-US" sz="3600" smtClean="0"/>
          </a:p>
        </p:txBody>
      </p:sp>
      <p:sp>
        <p:nvSpPr>
          <p:cNvPr id="34822" name="Slide Number Placeholder 6"/>
          <p:cNvSpPr txBox="1">
            <a:spLocks noGrp="1"/>
          </p:cNvSpPr>
          <p:nvPr/>
        </p:nvSpPr>
        <p:spPr bwMode="auto">
          <a:xfrm>
            <a:off x="6934200" y="6248400"/>
            <a:ext cx="1905000" cy="457200"/>
          </a:xfrm>
          <a:prstGeom prst="rect">
            <a:avLst/>
          </a:prstGeom>
          <a:noFill/>
          <a:ln w="9525">
            <a:noFill/>
            <a:miter lim="800000"/>
            <a:headEnd/>
            <a:tailEnd/>
          </a:ln>
        </p:spPr>
        <p:txBody>
          <a:bodyPr/>
          <a:lstStyle/>
          <a:p>
            <a:pPr algn="r"/>
            <a:fld id="{C64C09B1-A602-45F6-B49F-D56C959E417B}" type="slidenum">
              <a:rPr lang="en-US" sz="1400">
                <a:solidFill>
                  <a:schemeClr val="tx1"/>
                </a:solidFill>
              </a:rPr>
              <a:pPr algn="r"/>
              <a:t>9</a:t>
            </a:fld>
            <a:endParaRPr lang="en-US" sz="140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wtemp">
  <a:themeElements>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chemeClr val="tx2"/>
            </a:solidFill>
            <a:effectLst/>
            <a:latin typeface="Arial" charset="0"/>
          </a:defRPr>
        </a:defPPr>
      </a:lstStyle>
    </a:lnDef>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bwtemp</Template>
  <TotalTime>3585</TotalTime>
  <Words>3192</Words>
  <Application>Microsoft Office PowerPoint</Application>
  <PresentationFormat>On-screen Show (4:3)</PresentationFormat>
  <Paragraphs>906</Paragraphs>
  <Slides>63</Slides>
  <Notes>60</Notes>
  <HiddenSlides>0</HiddenSlides>
  <MMClips>0</MMClips>
  <ScaleCrop>false</ScaleCrop>
  <HeadingPairs>
    <vt:vector size="6" baseType="variant">
      <vt:variant>
        <vt:lpstr>Theme</vt:lpstr>
      </vt:variant>
      <vt:variant>
        <vt:i4>1</vt:i4>
      </vt:variant>
      <vt:variant>
        <vt:lpstr>Embedded OLE Servers</vt:lpstr>
      </vt:variant>
      <vt:variant>
        <vt:i4>4</vt:i4>
      </vt:variant>
      <vt:variant>
        <vt:lpstr>Slide Titles</vt:lpstr>
      </vt:variant>
      <vt:variant>
        <vt:i4>63</vt:i4>
      </vt:variant>
    </vt:vector>
  </HeadingPairs>
  <TitlesOfParts>
    <vt:vector size="68" baseType="lpstr">
      <vt:lpstr>bwtemp</vt:lpstr>
      <vt:lpstr>Equation</vt:lpstr>
      <vt:lpstr>Acrobat Document</vt:lpstr>
      <vt:lpstr>Worksheet</vt:lpstr>
      <vt:lpstr>Document</vt:lpstr>
      <vt:lpstr>Government Statistics Research Problems and  Challenge</vt:lpstr>
      <vt:lpstr>Governments Division  Statistical Research &amp; Methodology</vt:lpstr>
      <vt:lpstr>Committee on National Statistics Recommendations on Government Statistics</vt:lpstr>
      <vt:lpstr>The 3-Pronged Approach</vt:lpstr>
      <vt:lpstr>Dashboards</vt:lpstr>
      <vt:lpstr>Governments Master Address File (GMAF) and Government Units Survey (GUS)</vt:lpstr>
      <vt:lpstr>Nonresponse Bias Studies</vt:lpstr>
      <vt:lpstr>Quality Improvement Program</vt:lpstr>
      <vt:lpstr>Outline</vt:lpstr>
      <vt:lpstr>Background</vt:lpstr>
      <vt:lpstr>Survey Background</vt:lpstr>
      <vt:lpstr>Distribution of Frequencies for the 2007 Census of Governments: Employment</vt:lpstr>
      <vt:lpstr>Characteristics of Special Districts and Townships</vt:lpstr>
      <vt:lpstr>What is Cut-off Sampling?</vt:lpstr>
      <vt:lpstr>Why do we use Cut-off Sampling?</vt:lpstr>
      <vt:lpstr>When do we use Cut-off Sampling?</vt:lpstr>
      <vt:lpstr>Estimation for Cut-off Sampling</vt:lpstr>
      <vt:lpstr>How do we Select the Cut-off Point?</vt:lpstr>
      <vt:lpstr>Modified Cut-off Sampling</vt:lpstr>
      <vt:lpstr>Slide 20</vt:lpstr>
      <vt:lpstr>Key Variables for Employment Survey</vt:lpstr>
      <vt:lpstr>Modified Cut-off Sample Design</vt:lpstr>
      <vt:lpstr>Notation</vt:lpstr>
      <vt:lpstr>Modified Cutoff Sample Method</vt:lpstr>
      <vt:lpstr>How do we Select the Parameters of Modified Cut-off Sampling?</vt:lpstr>
      <vt:lpstr>Model Assisted Approach </vt:lpstr>
      <vt:lpstr>Model Assisted Approach (continued)</vt:lpstr>
      <vt:lpstr>Model Assisted Approach (continued)</vt:lpstr>
      <vt:lpstr>Decision-based Approach</vt:lpstr>
      <vt:lpstr>Decision-based Approach</vt:lpstr>
      <vt:lpstr>Test of Equal Slopes (Zar, 1999)</vt:lpstr>
      <vt:lpstr>Test of Equal Elevation</vt:lpstr>
      <vt:lpstr>More than Two Regression Lines</vt:lpstr>
      <vt:lpstr>Test of Null Hypothesis</vt:lpstr>
      <vt:lpstr>Test of Null Hypothesis (continued)</vt:lpstr>
      <vt:lpstr>Decision-based Estimation</vt:lpstr>
      <vt:lpstr>Slide 37</vt:lpstr>
      <vt:lpstr>Slide 38</vt:lpstr>
      <vt:lpstr>Test results for decision-based method</vt:lpstr>
      <vt:lpstr>Small Area Challenge</vt:lpstr>
      <vt:lpstr>Functional Codes</vt:lpstr>
      <vt:lpstr>Direct Domain Estimates</vt:lpstr>
      <vt:lpstr>Direct Domain Estimates (continued)</vt:lpstr>
      <vt:lpstr>Synthetic Estimation</vt:lpstr>
      <vt:lpstr>Synthetic Estimation (continued)</vt:lpstr>
      <vt:lpstr>Synthetic Estimation (continued)</vt:lpstr>
      <vt:lpstr>Synthetic Estimation (continued)</vt:lpstr>
      <vt:lpstr>Synthetic Estimation (continued)</vt:lpstr>
      <vt:lpstr>Composite Estimation</vt:lpstr>
      <vt:lpstr>Composite Estimation (continued)</vt:lpstr>
      <vt:lpstr>Composite Estimation (Cont’d) Example</vt:lpstr>
      <vt:lpstr>Variance Estimator</vt:lpstr>
      <vt:lpstr>Variance Estimator for Weighted Regression Estimator</vt:lpstr>
      <vt:lpstr>Data Simulation (Cheng, Slud, Hogue 2010)</vt:lpstr>
      <vt:lpstr>Data Simulation Parameters Table</vt:lpstr>
      <vt:lpstr>Bootstrap Approach</vt:lpstr>
      <vt:lpstr>Monte Carlo Approach</vt:lpstr>
      <vt:lpstr>Null hypothesis reject rates for decision-based methods</vt:lpstr>
      <vt:lpstr>Different Variance Estimators </vt:lpstr>
      <vt:lpstr>Data Simulation with R=500 and B=60</vt:lpstr>
      <vt:lpstr>Monte Carlo &amp; Bootstrap Results </vt:lpstr>
      <vt:lpstr>References</vt:lpstr>
      <vt:lpstr>References</vt:lpstr>
    </vt:vector>
  </TitlesOfParts>
  <Manager>James Clark</Manager>
  <Company>U.S. Department of Commerce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Variance Estimation for Decision-Based Estimators with Application to the Annual Survey of Public Employment and Payroll</dc:title>
  <dc:creator>corco304</dc:creator>
  <cp:lastModifiedBy>cheng306</cp:lastModifiedBy>
  <cp:revision>387</cp:revision>
  <dcterms:created xsi:type="dcterms:W3CDTF">2010-07-28T20:11:18Z</dcterms:created>
  <dcterms:modified xsi:type="dcterms:W3CDTF">2010-12-15T13:39:13Z</dcterms:modified>
</cp:coreProperties>
</file>