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2" r:id="rId3"/>
    <p:sldMasterId id="2147483651" r:id="rId4"/>
    <p:sldMasterId id="2147483653" r:id="rId5"/>
    <p:sldMasterId id="2147483709" r:id="rId6"/>
    <p:sldMasterId id="2147483722" r:id="rId7"/>
    <p:sldMasterId id="2147483723" r:id="rId8"/>
    <p:sldMasterId id="2147483724" r:id="rId9"/>
    <p:sldMasterId id="2147483725" r:id="rId10"/>
  </p:sldMasterIdLst>
  <p:notesMasterIdLst>
    <p:notesMasterId r:id="rId30"/>
  </p:notesMasterIdLst>
  <p:sldIdLst>
    <p:sldId id="259" r:id="rId11"/>
    <p:sldId id="384" r:id="rId12"/>
    <p:sldId id="455" r:id="rId13"/>
    <p:sldId id="409" r:id="rId14"/>
    <p:sldId id="410" r:id="rId15"/>
    <p:sldId id="462" r:id="rId16"/>
    <p:sldId id="463" r:id="rId17"/>
    <p:sldId id="464" r:id="rId18"/>
    <p:sldId id="375" r:id="rId19"/>
    <p:sldId id="459" r:id="rId20"/>
    <p:sldId id="460" r:id="rId21"/>
    <p:sldId id="376" r:id="rId22"/>
    <p:sldId id="456" r:id="rId23"/>
    <p:sldId id="461" r:id="rId24"/>
    <p:sldId id="362" r:id="rId25"/>
    <p:sldId id="466" r:id="rId26"/>
    <p:sldId id="377" r:id="rId27"/>
    <p:sldId id="378" r:id="rId28"/>
    <p:sldId id="276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12"/>
    <a:srgbClr val="FF3300"/>
    <a:srgbClr val="CC3300"/>
    <a:srgbClr val="000099"/>
    <a:srgbClr val="CC6600"/>
    <a:srgbClr val="CA8702"/>
    <a:srgbClr val="FF0000"/>
    <a:srgbClr val="CC9900"/>
    <a:srgbClr val="FDB017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3" autoAdjust="0"/>
    <p:restoredTop sz="94688" autoAdjust="0"/>
  </p:normalViewPr>
  <p:slideViewPr>
    <p:cSldViewPr>
      <p:cViewPr>
        <p:scale>
          <a:sx n="100" d="100"/>
          <a:sy n="100" d="100"/>
        </p:scale>
        <p:origin x="-37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45E1D2-F965-4222-B110-6C546059D9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D2ED6-C711-4A02-B992-8C198A23FFC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6DD721-C565-404B-80DB-B3A01E72A485}" type="slidenum">
              <a:rPr lang="it-IT" sz="1200">
                <a:solidFill>
                  <a:prstClr val="black"/>
                </a:solidFill>
              </a:rPr>
              <a:pPr algn="r"/>
              <a:t>4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8C2C33-B160-43FB-9F59-BCA31669DF38}" type="slidenum">
              <a:rPr lang="it-IT" sz="1200">
                <a:solidFill>
                  <a:prstClr val="black"/>
                </a:solidFill>
              </a:rPr>
              <a:pPr algn="r"/>
              <a:t>5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236D4-9AF9-3F45-B30C-84EB9F7E78CC}" type="slidenum">
              <a:rPr lang="it-IT"/>
              <a:pPr/>
              <a:t>6</a:t>
            </a:fld>
            <a:endParaRPr lang="it-IT"/>
          </a:p>
        </p:txBody>
      </p:sp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F444C-DB5E-4F08-9E95-CE6942A55EA2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5E1D2-F965-4222-B110-6C546059D99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66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9AEC3-6734-46AE-A17C-BD1D57F7A466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B654-DCB3-4491-AF67-58BA7E1DB8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EC61-9BFC-4ACF-9ED1-06C860A9996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5A7830-C959-4BF4-A61D-66187E1079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B598C-D5CA-464F-A8DD-A4F4EF9633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D16FD-ACDB-4512-BB19-8E9702E2B95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51EE3-C098-46B1-AEB6-B48A369DD915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01E9B-7570-4E40-BDB3-DD4616523F6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D1643-F732-4857-B4D5-03BC370AE14C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3EB88-4253-4676-9931-221E9C6C3DC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313DB-D30C-4475-A6A2-097A1165282C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AF781-7242-4CB5-B5BD-93EA61E638B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89DBF-1D74-42CB-908B-CA92CB6EF2AB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B93B-073F-4084-BB08-393141F46D1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A196C-A611-4059-A1FB-9A42CF1F4EC6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DDB1-6CA3-4DCC-A67D-94A69129699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780AF-CE83-4AAE-9218-1C585717E8BC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E29C-D895-4F76-8567-59B13850AEE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41976-72D7-4050-B29D-A85766A301E6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3CF02-E78C-4ED0-B33E-140B76596F3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E264-9402-4AE6-A7E0-211F34B5E4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C63B9-EC27-4872-AE41-7C88D8938A74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89526-9B69-4619-BA1D-16D895F3666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01657-F8D2-4298-9FC8-65B9AD0BFCD9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5B06D-71F5-43A9-8234-158621A1117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8268F-9FCA-408C-9CEF-46776323E3A2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63A6-0615-4E4A-8E91-6EBFDC8B0BA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4CA87-84F7-429B-A37F-2C9EBB20EAB8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AD5C3-37F1-44A3-90EE-56BF9338163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9BE6-C230-4222-A3EC-F686184AA41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96ADF-DABD-43B0-9949-88D2C706AB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8022-A37B-4DE3-8B74-DB9E91249D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F207-19C9-4CF6-88CD-B3FD52DED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1C0A-D884-457D-B670-DB36A93023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7423-2E01-4905-A252-3831448F4D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80424-936D-4952-9630-2B97EC0F8F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DB12-55CA-4DF5-9A10-2C89EFEAE27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D371-F522-4A0C-A200-050C6650FA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3726-AFB5-4B18-879D-4AC79B5374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EB34-8FF0-40A4-8B7E-B6B32313BB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073A-3D4B-4704-B55E-CCAE57E7752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74A0-4A5A-419A-BB4E-ABF4EA3081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4C6A-019C-494B-9A5E-05AA137C4D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4E9F-F3D2-42AF-ACAC-7DFA332A24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3882-E9D6-410E-BDBD-197F452892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2E65-2674-441A-8A30-A507E63C7E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14E2-BFC3-44E0-A990-EADDD1F134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795F-A05F-4078-9AC9-9C3690F72A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3C0C-4B50-4099-92DD-3C946536FC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25E7-ABE4-4AA5-AF9D-8A769350FB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CA56-E219-466D-AC28-B751454A3C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BB63-9C2E-44B2-B188-C008858FB3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CA89-53C2-42D8-B6C7-3D5704BF05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82C3-6A9D-41CD-8B26-D0B3AED696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96AC-96C7-4369-9054-AE35600933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BA95-A00A-4E1A-92FF-816EFA5E21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D1B3-43B5-446D-9730-CC54E1B69A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2C13-CB27-4D8E-ADB2-C23988DCC4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3F4D-97D4-4D5E-8729-54C93CE5C0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E636-FE27-48B5-9319-1D6B3CD6ED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A1DD-2A24-4E9D-A737-41753B70874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39E0C-A6BB-414E-A2B2-13FAFEA11B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ABB6-DEA0-4C55-9DC1-DF0B801BD8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FE63-2E27-4878-862F-AF5F8B0106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0E6E3-8F10-4C87-BACA-A66CCFDF58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F1B7-36F8-4261-B6AA-790C54890A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3864-AD71-4DBB-BC98-2DDAE88ECB9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487F-B846-4C56-94B7-4DCFF331B1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3DD2-AD1B-475D-80F2-77DE440EC4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D3DB-8421-4C97-8692-AECC58C8BEE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8D11-4E02-49F9-9BA1-0402D63E2D7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F21D-F13D-4EF3-9BAD-EB4728D5A1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D127-24BF-4C60-B7C4-AFB89F50CD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22BC-0B96-4DBD-93F0-D3B2C3C228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5A94-8982-4DD3-AA8C-2B680E8118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7F81-EF21-404E-8387-EE20A9E3A31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5185-1E8F-4FBC-8285-D45845F0AC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84AE-B7C0-4318-B9F9-A897A42E96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B479-87D3-4154-AC17-D42F5A9758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EC5E-C28E-44A5-971D-74B2D42816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020D-A22F-482A-A3CA-60D6EE6CC91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385E-C2E4-4D95-9D89-8D530D9A4C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970B-628A-481F-9438-BC281BE869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135D-A853-48B5-BBA1-BB8AC2E0E6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F7D5-3566-4520-B677-F8008455DB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9C59-70E7-4618-83A2-7896DADF71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EAFC-9FD1-49A8-8A5F-3E44A34EDE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6222B-6251-459C-B93B-31389F68273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94CA-1192-48E4-B490-37753D14BF8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5AD70-BA90-464A-85BE-EBCFD80025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77A2-4364-4D6B-8F8E-466A744C0A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4C2F-72F1-4D24-89A2-522A0A67B7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94AC-BD00-402E-B6A7-1C574A8D77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D443-2AA2-4BF0-8516-D8477ED8B1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E55A-F6C4-41AA-A2A9-082E3E8058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AB13-952D-4425-A27B-89240CD1FB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1AFA-59CA-4F3D-AFDD-8E3C63E5EB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0955-E221-4E13-BACE-FE40129D3F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C80D-12D0-4118-B206-279AE80135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5BFD-4CE6-4CAB-889E-675B5E8316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1A9E-B78C-4DC2-B3C9-3A6E6A4E15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6EDF-77B2-417D-B040-2F60F071A3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2239-2050-4716-90FE-5E8EC81894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9363-9760-4FD3-83CD-07DDDA4DE0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30B4F-1FBE-4CEB-8E10-5FB486438034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Blaubeuren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April 8-April 12, 2008</a:t>
            </a:r>
          </a:p>
        </p:txBody>
      </p:sp>
    </p:spTree>
  </p:cSld>
  <p:clrMapOvr>
    <a:masterClrMapping/>
  </p:clrMapOvr>
  <p:transition xmlns:p14="http://schemas.microsoft.com/office/powerpoint/2010/main">
    <p:strips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428CD-FF45-421F-8D93-B20AE97F7B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0BA7A1-48A9-450B-B6BD-3E141B5B99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5B833-C3BF-4E0D-9BB2-50707FA412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0B85CD-978F-47D3-8E07-C1DD397B1F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D336C-2C72-425F-9149-12E9B29FB2A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C506A-BD3E-4BD7-84B9-48C2600DE5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6E18B-2472-4D00-BA49-300A07274E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9A570B-EBE4-4ED2-A025-0DBD707B23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AF7B9-C08D-401E-8BD3-B463C8267D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ACF3-6832-4F7B-9CAD-96FBA9824C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26773F-F079-4C4B-A208-676915FCD5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C955BA-E474-43FD-9C4C-F1555E9D03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5575D-B236-4F55-9F83-409C377402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13A82-8350-4168-BC1E-F166B949A82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02C59-78DA-4060-BF4F-F94A6FC2E9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B406B9-D555-43CF-8180-DC2322ACFC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286052-2FBF-49AF-9D04-B8BD25A81F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5495F3-56F5-4D34-A787-EBFEFCC075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D8E12A-361B-49AA-A7A8-343DC4CE8D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B21B7B-0C25-42E5-BDD5-732E703529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muro"/>
          <p:cNvPicPr>
            <a:picLocks noChangeAspect="1" noChangeArrowheads="1"/>
          </p:cNvPicPr>
          <p:nvPr/>
        </p:nvPicPr>
        <p:blipFill>
          <a:blip r:embed="rId1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904AF2-7DB2-4D87-832A-88C91D329BA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ABD3A4-93FC-4D19-8F0D-5E24D7560516}" type="datetimeFigureOut">
              <a:rPr lang="it-IT"/>
              <a:pPr/>
              <a:t>11/8/12</a:t>
            </a:fld>
            <a:endParaRPr lang="it-IT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3ADC6D-21AF-456D-99EC-DAB3B512CD49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alerno_fratte"/>
          <p:cNvPicPr>
            <a:picLocks noChangeAspect="1" noChangeArrowheads="1"/>
          </p:cNvPicPr>
          <p:nvPr/>
        </p:nvPicPr>
        <p:blipFill>
          <a:blip r:embed="rId1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2DE439-ED2C-4966-B12B-AC9FADA3BB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alerno"/>
          <p:cNvPicPr>
            <a:picLocks noChangeAspect="1" noChangeArrowheads="1"/>
          </p:cNvPicPr>
          <p:nvPr/>
        </p:nvPicPr>
        <p:blipFill>
          <a:blip r:embed="rId1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31BB0E-0F76-41D6-B7C4-E50DD66A92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0C47E4-5F96-4029-87A9-AC124FE33B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DD85FA-33A1-4E6E-93D7-C15085C935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7175" name="Picture 7" descr="RediRoma"/>
          <p:cNvPicPr>
            <a:picLocks noChangeAspect="1" noChangeArrowheads="1"/>
          </p:cNvPicPr>
          <p:nvPr userDrawn="1"/>
        </p:nvPicPr>
        <p:blipFill>
          <a:blip r:embed="rId1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B39778-9939-42CB-814C-C8309F5406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B6CBDF-A0B9-497F-8F75-A5F21532EB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6A6B37-F29F-40B9-8CF9-45205C36E8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7" descr="salerno"/>
          <p:cNvPicPr>
            <a:picLocks noChangeAspect="1" noChangeArrowheads="1"/>
          </p:cNvPicPr>
          <p:nvPr/>
        </p:nvPicPr>
        <p:blipFill>
          <a:blip r:embed="rId1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01C071-DC8D-4AC0-8C6E-C2D17D2002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hyperlink" Target="file://localhost/Users/benedettopiccoli/Documents/Conferenze/Conferenze%202012/CSCAMM-Nov12/flock4_9fps_axis.mp4" TargetMode="External"/><Relationship Id="rId5" Type="http://schemas.openxmlformats.org/officeDocument/2006/relationships/hyperlink" Target="file://localhost/Users/benedettopiccoli/Documents/Conferenze/Conferenze%202012/CSCAMM-Nov12/flock5_9fps_axis.mp4" TargetMode="External"/><Relationship Id="rId6" Type="http://schemas.openxmlformats.org/officeDocument/2006/relationships/hyperlink" Target="file://localhost/Users/benedettopiccoli/Documents/Conferenze/Conferenze%202012/CSCAMM-Nov12/flock6_9fps_axis.mp4" TargetMode="External"/><Relationship Id="rId7" Type="http://schemas.openxmlformats.org/officeDocument/2006/relationships/hyperlink" Target="file://localhost/Users/benedettopiccoli/Documents/Conferenze/Conferenze%202012/CSCAMM-Nov12/10flock.mp4" TargetMode="External"/><Relationship Id="rId8" Type="http://schemas.openxmlformats.org/officeDocument/2006/relationships/hyperlink" Target="file://localhost/Users/benedettopiccoli/Documents/Conferenze/Conferenze%202012/CSCAMM-Nov12/20flock.mp4" TargetMode="External"/><Relationship Id="rId9" Type="http://schemas.openxmlformats.org/officeDocument/2006/relationships/hyperlink" Target="file://localhost/Users/benedettopiccoli/Documents/Conferenze/Conferenze%202012/CSCAMM-Nov12/50flock.mp4" TargetMode="External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image" Target="../media/image70.jpeg"/><Relationship Id="rId9" Type="http://schemas.openxmlformats.org/officeDocument/2006/relationships/image" Target="../media/image71.jp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20" Type="http://schemas.openxmlformats.org/officeDocument/2006/relationships/image" Target="../media/image87.jpeg"/><Relationship Id="rId21" Type="http://schemas.openxmlformats.org/officeDocument/2006/relationships/image" Target="../media/image88.jpeg"/><Relationship Id="rId22" Type="http://schemas.openxmlformats.org/officeDocument/2006/relationships/image" Target="../media/image68.jpeg"/><Relationship Id="rId23" Type="http://schemas.openxmlformats.org/officeDocument/2006/relationships/image" Target="../media/image89.jpeg"/><Relationship Id="rId24" Type="http://schemas.openxmlformats.org/officeDocument/2006/relationships/image" Target="../media/image90.jpeg"/><Relationship Id="rId25" Type="http://schemas.openxmlformats.org/officeDocument/2006/relationships/image" Target="../media/image70.jpeg"/><Relationship Id="rId26" Type="http://schemas.openxmlformats.org/officeDocument/2006/relationships/image" Target="../media/image71.jpg"/><Relationship Id="rId10" Type="http://schemas.openxmlformats.org/officeDocument/2006/relationships/image" Target="../media/image80.jpeg"/><Relationship Id="rId11" Type="http://schemas.openxmlformats.org/officeDocument/2006/relationships/image" Target="../media/image66.jpeg"/><Relationship Id="rId12" Type="http://schemas.openxmlformats.org/officeDocument/2006/relationships/image" Target="../media/image81.jpeg"/><Relationship Id="rId13" Type="http://schemas.openxmlformats.org/officeDocument/2006/relationships/image" Target="../media/image67.jpeg"/><Relationship Id="rId14" Type="http://schemas.openxmlformats.org/officeDocument/2006/relationships/image" Target="../media/image82.jpeg"/><Relationship Id="rId15" Type="http://schemas.openxmlformats.org/officeDocument/2006/relationships/image" Target="../media/image83.jpeg"/><Relationship Id="rId16" Type="http://schemas.openxmlformats.org/officeDocument/2006/relationships/image" Target="../media/image69.jpeg"/><Relationship Id="rId17" Type="http://schemas.openxmlformats.org/officeDocument/2006/relationships/image" Target="../media/image84.jpeg"/><Relationship Id="rId18" Type="http://schemas.openxmlformats.org/officeDocument/2006/relationships/image" Target="../media/image85.jpeg"/><Relationship Id="rId19" Type="http://schemas.openxmlformats.org/officeDocument/2006/relationships/image" Target="../media/image86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72.png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7" Type="http://schemas.openxmlformats.org/officeDocument/2006/relationships/image" Target="../media/image77.jpeg"/><Relationship Id="rId8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9.jpeg"/><Relationship Id="rId6" Type="http://schemas.openxmlformats.org/officeDocument/2006/relationships/image" Target="../media/image66.jpe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benedettopiccoli/Documents/Conferenze/Conferenze%202012/IMT-July-12/15_random.avi" TargetMode="External"/><Relationship Id="rId4" Type="http://schemas.openxmlformats.org/officeDocument/2006/relationships/hyperlink" Target="file://localhost/Users/benedettopiccoli/Documents/Conferenze/Conferenze%202012/IMT-July-12/150_symm.avi" TargetMode="External"/><Relationship Id="rId5" Type="http://schemas.openxmlformats.org/officeDocument/2006/relationships/hyperlink" Target="file://localhost/Users/benedettopiccoli/Documents/Conferenze/Conferenze%202012/IMT-July-12/150_symm_drift1.avi" TargetMode="External"/><Relationship Id="rId6" Type="http://schemas.openxmlformats.org/officeDocument/2006/relationships/hyperlink" Target="file://localhost/Users/benedettopiccoli/Documents/Conferenze/Conferenze%202012/IMT-July-12/15_symm_drift1.avi" TargetMode="External"/><Relationship Id="rId1" Type="http://schemas.openxmlformats.org/officeDocument/2006/relationships/slideLayout" Target="../slideLayouts/slideLayout57.xml"/><Relationship Id="rId2" Type="http://schemas.openxmlformats.org/officeDocument/2006/relationships/hyperlink" Target="file://localhost/Users/benedettopiccoli/Documents/Conferenze/Conferenze%202012/IMT-July-12/15_symm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j4LrSxjTIM&amp;feature=related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hyperlink" Target="crystal_compresso.avi" TargetMode="External"/><Relationship Id="rId6" Type="http://schemas.openxmlformats.org/officeDocument/2006/relationships/image" Target="../media/image20.wmf"/><Relationship Id="rId7" Type="http://schemas.openxmlformats.org/officeDocument/2006/relationships/image" Target="../media/image21.jpeg"/><Relationship Id="rId8" Type="http://schemas.openxmlformats.org/officeDocument/2006/relationships/hyperlink" Target="lane_compresso.avi" TargetMode="External"/><Relationship Id="rId9" Type="http://schemas.openxmlformats.org/officeDocument/2006/relationships/image" Target="../media/image22.wmf"/><Relationship Id="rId10" Type="http://schemas.openxmlformats.org/officeDocument/2006/relationships/hyperlink" Target="vee_compresso.avi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image" Target="../media/image41.gif"/><Relationship Id="rId5" Type="http://schemas.openxmlformats.org/officeDocument/2006/relationships/image" Target="../media/image42.gif"/><Relationship Id="rId6" Type="http://schemas.openxmlformats.org/officeDocument/2006/relationships/image" Target="../media/image43.gif"/><Relationship Id="rId7" Type="http://schemas.openxmlformats.org/officeDocument/2006/relationships/image" Target="../media/image44.gif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30p.ttheta065.micromacro.theta00134.mpg" TargetMode="External"/><Relationship Id="rId12" Type="http://schemas.openxmlformats.org/officeDocument/2006/relationships/hyperlink" Target="20p.ttheta065.micromacro.theta00134.mpg" TargetMode="External"/><Relationship Id="rId13" Type="http://schemas.openxmlformats.org/officeDocument/2006/relationships/image" Target="../media/image48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hyperlink" Target="MVI_3654.AVI" TargetMode="External"/><Relationship Id="rId6" Type="http://schemas.openxmlformats.org/officeDocument/2006/relationships/hyperlink" Target="2narrowpass.mpg" TargetMode="External"/><Relationship Id="rId7" Type="http://schemas.openxmlformats.org/officeDocument/2006/relationships/hyperlink" Target="oppflow.mpg" TargetMode="External"/><Relationship Id="rId8" Type="http://schemas.openxmlformats.org/officeDocument/2006/relationships/image" Target="../media/image47.jpeg"/><Relationship Id="rId9" Type="http://schemas.openxmlformats.org/officeDocument/2006/relationships/hyperlink" Target="30p.ttheta065.macro.theta0.mpg" TargetMode="External"/><Relationship Id="rId10" Type="http://schemas.openxmlformats.org/officeDocument/2006/relationships/hyperlink" Target="30p.ttheta065.micro.theta1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parse controls for </a:t>
            </a:r>
            <a:br>
              <a:rPr lang="en-US" sz="3200" b="1" dirty="0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groups on the move</a:t>
            </a:r>
            <a:endParaRPr lang="it-IT" sz="3200" b="1" i="1" dirty="0" smtClean="0"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5576" y="3573016"/>
            <a:ext cx="82159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Benedetto </a:t>
            </a:r>
            <a:r>
              <a:rPr lang="it-IT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Piccoli</a:t>
            </a:r>
          </a:p>
          <a:p>
            <a:pPr algn="ctr"/>
            <a:endParaRPr lang="it-IT" sz="2400" dirty="0">
              <a:latin typeface="Arial Black" pitchFamily="34" charset="0"/>
            </a:endParaRPr>
          </a:p>
          <a:p>
            <a:pPr algn="ctr"/>
            <a:r>
              <a:rPr lang="it-IT" sz="2400" i="1" dirty="0">
                <a:latin typeface="Vijaya" pitchFamily="34" charset="0"/>
                <a:cs typeface="Vijaya" pitchFamily="34" charset="0"/>
              </a:rPr>
              <a:t>Joseph and Loretta Lopez Chair Professor of Mathematics</a:t>
            </a:r>
          </a:p>
          <a:p>
            <a:pPr algn="ctr"/>
            <a:r>
              <a:rPr lang="it-IT" sz="2400" i="1" dirty="0">
                <a:latin typeface="Vijaya" pitchFamily="34" charset="0"/>
                <a:cs typeface="Vijaya" pitchFamily="34" charset="0"/>
              </a:rPr>
              <a:t>Department of Mathematical </a:t>
            </a:r>
            <a:r>
              <a:rPr lang="it-IT" sz="2400" i="1" dirty="0" smtClean="0">
                <a:latin typeface="Vijaya" pitchFamily="34" charset="0"/>
                <a:cs typeface="Vijaya" pitchFamily="34" charset="0"/>
              </a:rPr>
              <a:t>Sciences and</a:t>
            </a:r>
            <a:endParaRPr lang="it-IT" sz="2400" i="1" dirty="0">
              <a:latin typeface="Vijaya" pitchFamily="34" charset="0"/>
              <a:cs typeface="Vijaya" pitchFamily="34" charset="0"/>
            </a:endParaRPr>
          </a:p>
          <a:p>
            <a:pPr algn="ctr"/>
            <a:r>
              <a:rPr lang="it-IT" sz="2400" i="1" dirty="0" smtClean="0">
                <a:latin typeface="Vijaya" pitchFamily="34" charset="0"/>
                <a:cs typeface="Vijaya" pitchFamily="34" charset="0"/>
              </a:rPr>
              <a:t>Program </a:t>
            </a:r>
            <a:r>
              <a:rPr lang="it-IT" sz="2400" i="1" dirty="0" err="1" smtClean="0">
                <a:latin typeface="Vijaya" pitchFamily="34" charset="0"/>
                <a:cs typeface="Vijaya" pitchFamily="34" charset="0"/>
              </a:rPr>
              <a:t>Director</a:t>
            </a:r>
            <a:endParaRPr lang="it-IT" sz="2400" i="1" dirty="0">
              <a:latin typeface="Vijaya" pitchFamily="34" charset="0"/>
              <a:cs typeface="Vijaya" pitchFamily="34" charset="0"/>
            </a:endParaRPr>
          </a:p>
          <a:p>
            <a:pPr algn="ctr"/>
            <a:r>
              <a:rPr lang="it-IT" sz="2400" i="1" dirty="0">
                <a:latin typeface="Vijaya" pitchFamily="34" charset="0"/>
                <a:cs typeface="Vijaya" pitchFamily="34" charset="0"/>
              </a:rPr>
              <a:t>Center for Computational and Integrative Biology</a:t>
            </a:r>
          </a:p>
          <a:p>
            <a:pPr algn="ctr"/>
            <a:r>
              <a:rPr lang="it-IT" sz="2400" i="1" dirty="0">
                <a:latin typeface="Vijaya" pitchFamily="34" charset="0"/>
                <a:cs typeface="Vijaya" pitchFamily="34" charset="0"/>
              </a:rPr>
              <a:t>Rutgers University - Camden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" y="-9748"/>
            <a:ext cx="464400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KI-Net Workshop</a:t>
            </a:r>
            <a:endParaRPr lang="en-US" dirty="0" smtClean="0"/>
          </a:p>
          <a:p>
            <a:r>
              <a:rPr lang="en-US" dirty="0" smtClean="0"/>
              <a:t>“Kinetic description of social dynamics:</a:t>
            </a:r>
          </a:p>
          <a:p>
            <a:r>
              <a:rPr lang="en-US" dirty="0"/>
              <a:t>f</a:t>
            </a:r>
            <a:r>
              <a:rPr lang="en-US" dirty="0" smtClean="0"/>
              <a:t>rom consensus to flocking” </a:t>
            </a:r>
          </a:p>
          <a:p>
            <a:r>
              <a:rPr lang="en-US" dirty="0" smtClean="0"/>
              <a:t>CSCAMM, College Park, MA, Nov 2012</a:t>
            </a:r>
            <a:endParaRPr lang="en-US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7840" y="0"/>
            <a:ext cx="2726160" cy="908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Technical details (1)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76" y="764705"/>
            <a:ext cx="6156176" cy="721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72975"/>
            <a:ext cx="5220072" cy="387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308" y="1514860"/>
            <a:ext cx="3744416" cy="690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0" y="2492896"/>
            <a:ext cx="4139952" cy="639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2492896"/>
            <a:ext cx="4104456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366629"/>
            <a:ext cx="8856984" cy="1358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63932"/>
            <a:ext cx="9144000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Technical details (2)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2648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144000" cy="2322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8431"/>
            <a:ext cx="9144000" cy="1628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5024"/>
            <a:ext cx="9144000" cy="1059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86367"/>
            <a:ext cx="9144000" cy="1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64704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Simulation</a:t>
            </a:r>
            <a:r>
              <a:rPr lang="it-IT" sz="36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3" descr="Case2_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5855" r="6194" b="6797"/>
          <a:stretch/>
        </p:blipFill>
        <p:spPr>
          <a:xfrm>
            <a:off x="251520" y="1186646"/>
            <a:ext cx="4032448" cy="3538498"/>
          </a:xfrm>
          <a:prstGeom prst="rect">
            <a:avLst/>
          </a:prstGeom>
        </p:spPr>
      </p:pic>
      <p:pic>
        <p:nvPicPr>
          <p:cNvPr id="7" name="Picture 6" descr="Case2_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5833" r="7590" b="5487"/>
          <a:stretch/>
        </p:blipFill>
        <p:spPr>
          <a:xfrm>
            <a:off x="4427984" y="1186646"/>
            <a:ext cx="4392488" cy="3528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114638"/>
            <a:ext cx="27642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Modulus of the velocities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114638"/>
            <a:ext cx="24302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Positions in the space</a:t>
            </a:r>
            <a:endParaRPr lang="en-US" dirty="0"/>
          </a:p>
        </p:txBody>
      </p:sp>
      <p:sp>
        <p:nvSpPr>
          <p:cNvPr id="11" name="TextBox 10">
            <a:hlinkClick r:id="rId4" action="ppaction://hlinkfile"/>
          </p:cNvPr>
          <p:cNvSpPr txBox="1"/>
          <p:nvPr/>
        </p:nvSpPr>
        <p:spPr>
          <a:xfrm>
            <a:off x="827584" y="5373216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1</a:t>
            </a:r>
            <a:endParaRPr lang="en-US" dirty="0"/>
          </a:p>
        </p:txBody>
      </p:sp>
      <p:sp>
        <p:nvSpPr>
          <p:cNvPr id="12" name="TextBox 11">
            <a:hlinkClick r:id="rId5" action="ppaction://hlinkfile"/>
          </p:cNvPr>
          <p:cNvSpPr txBox="1"/>
          <p:nvPr/>
        </p:nvSpPr>
        <p:spPr>
          <a:xfrm>
            <a:off x="3779912" y="5373216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2</a:t>
            </a:r>
            <a:endParaRPr lang="en-US" dirty="0"/>
          </a:p>
        </p:txBody>
      </p:sp>
      <p:sp>
        <p:nvSpPr>
          <p:cNvPr id="13" name="TextBox 12">
            <a:hlinkClick r:id="rId6" action="ppaction://hlinkfile"/>
          </p:cNvPr>
          <p:cNvSpPr txBox="1"/>
          <p:nvPr/>
        </p:nvSpPr>
        <p:spPr>
          <a:xfrm>
            <a:off x="6516216" y="5373216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3</a:t>
            </a:r>
            <a:endParaRPr lang="en-US" dirty="0"/>
          </a:p>
        </p:txBody>
      </p:sp>
      <p:sp>
        <p:nvSpPr>
          <p:cNvPr id="10" name="TextBox 9">
            <a:hlinkClick r:id="rId7" action="ppaction://hlinkfile"/>
          </p:cNvPr>
          <p:cNvSpPr txBox="1"/>
          <p:nvPr/>
        </p:nvSpPr>
        <p:spPr>
          <a:xfrm>
            <a:off x="842778" y="5939988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4</a:t>
            </a:r>
            <a:endParaRPr lang="en-US" dirty="0"/>
          </a:p>
        </p:txBody>
      </p:sp>
      <p:sp>
        <p:nvSpPr>
          <p:cNvPr id="14" name="TextBox 13">
            <a:hlinkClick r:id="rId8" action="ppaction://hlinkfile"/>
          </p:cNvPr>
          <p:cNvSpPr txBox="1"/>
          <p:nvPr/>
        </p:nvSpPr>
        <p:spPr>
          <a:xfrm>
            <a:off x="3779912" y="5939988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5</a:t>
            </a:r>
            <a:endParaRPr lang="en-US" dirty="0"/>
          </a:p>
        </p:txBody>
      </p:sp>
      <p:sp>
        <p:nvSpPr>
          <p:cNvPr id="15" name="TextBox 14">
            <a:hlinkClick r:id="rId9" action="ppaction://hlinkfile"/>
          </p:cNvPr>
          <p:cNvSpPr txBox="1"/>
          <p:nvPr/>
        </p:nvSpPr>
        <p:spPr>
          <a:xfrm>
            <a:off x="6531410" y="5949280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</a:t>
            </a: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302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712968" cy="850106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Summary of results for control of CS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US" sz="2400" dirty="0" smtClean="0"/>
              <a:t>Stabilizing controls to consensus using all agents</a:t>
            </a:r>
          </a:p>
          <a:p>
            <a:r>
              <a:rPr lang="en-US" sz="2400" dirty="0" smtClean="0"/>
              <a:t>Well posed differential inclusion using l1 functional for </a:t>
            </a:r>
            <a:r>
              <a:rPr lang="en-US" sz="2400" dirty="0" err="1" smtClean="0"/>
              <a:t>sparsity</a:t>
            </a:r>
            <a:endParaRPr lang="en-US" sz="2400" dirty="0" smtClean="0"/>
          </a:p>
          <a:p>
            <a:r>
              <a:rPr lang="en-US" sz="2400" dirty="0" err="1" smtClean="0"/>
              <a:t>Componentwise</a:t>
            </a:r>
            <a:r>
              <a:rPr lang="en-US" sz="2400" dirty="0" smtClean="0"/>
              <a:t> sparse controls</a:t>
            </a:r>
          </a:p>
          <a:p>
            <a:r>
              <a:rPr lang="en-US" sz="2400" dirty="0" err="1" smtClean="0"/>
              <a:t>Timewise</a:t>
            </a:r>
            <a:r>
              <a:rPr lang="en-US" sz="2400" dirty="0" smtClean="0"/>
              <a:t> sparse controls using sampling</a:t>
            </a:r>
          </a:p>
          <a:p>
            <a:r>
              <a:rPr lang="en-US" sz="2400" dirty="0" smtClean="0"/>
              <a:t>Clarke-</a:t>
            </a:r>
            <a:r>
              <a:rPr lang="en-US" sz="2400" dirty="0" err="1" smtClean="0"/>
              <a:t>Ledyaev</a:t>
            </a:r>
            <a:r>
              <a:rPr lang="en-US" sz="2400" dirty="0" smtClean="0"/>
              <a:t>-Sontag-</a:t>
            </a:r>
            <a:r>
              <a:rPr lang="en-US" sz="2400" dirty="0" err="1" smtClean="0"/>
              <a:t>Subbotin</a:t>
            </a:r>
            <a:r>
              <a:rPr lang="en-US" sz="2400" dirty="0" smtClean="0"/>
              <a:t> solutions</a:t>
            </a:r>
          </a:p>
          <a:p>
            <a:r>
              <a:rPr lang="en-US" sz="2400" dirty="0" smtClean="0"/>
              <a:t>Sparse is better principle</a:t>
            </a:r>
          </a:p>
          <a:p>
            <a:r>
              <a:rPr lang="en-US" sz="2400" dirty="0" smtClean="0"/>
              <a:t>Controllability to and on consensus manifold</a:t>
            </a:r>
          </a:p>
          <a:p>
            <a:r>
              <a:rPr lang="en-US" sz="2400" dirty="0" smtClean="0"/>
              <a:t>Optimal control is sparse with positive </a:t>
            </a:r>
            <a:r>
              <a:rPr lang="en-US" sz="2400" dirty="0" err="1" smtClean="0"/>
              <a:t>codimension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96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36712"/>
            <a:ext cx="1152128" cy="137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660232" y="22768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Emmanuel </a:t>
            </a:r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Trelat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8" name="Picture 7" descr="FornasierMassim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20" y="764704"/>
            <a:ext cx="1177108" cy="142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83968" y="227687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Massimo </a:t>
            </a:r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Fornasier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504" y="620688"/>
            <a:ext cx="3528392" cy="5688632"/>
          </a:xfrm>
          <a:prstGeom prst="ellipse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magesCAIB9Q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149080"/>
            <a:ext cx="122413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imagesCAQCF32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156645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imagesCA6DHDR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412776"/>
            <a:ext cx="112997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11560" y="18864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CROWD DYNAMICS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504" y="3861048"/>
            <a:ext cx="5328592" cy="29632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CAUEDZC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568242"/>
            <a:ext cx="1080120" cy="145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3419872" y="6165304"/>
            <a:ext cx="1302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Paolo </a:t>
            </a:r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Frasca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6309320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</a:rPr>
              <a:t>ANIMAL GROUPS</a:t>
            </a:r>
            <a:endParaRPr lang="en-US" b="1" dirty="0">
              <a:solidFill>
                <a:srgbClr val="336600"/>
              </a:solidFill>
            </a:endParaRPr>
          </a:p>
        </p:txBody>
      </p:sp>
      <p:pic>
        <p:nvPicPr>
          <p:cNvPr id="27" name="Picture 26" descr="profil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17269" r="51251" b="14148"/>
          <a:stretch/>
        </p:blipFill>
        <p:spPr>
          <a:xfrm>
            <a:off x="5652120" y="2814441"/>
            <a:ext cx="1152128" cy="147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5436096" y="4417367"/>
            <a:ext cx="1660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Marco </a:t>
            </a:r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Caponigro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29" name="Oval 28"/>
          <p:cNvSpPr/>
          <p:nvPr/>
        </p:nvSpPr>
        <p:spPr>
          <a:xfrm rot="19336013">
            <a:off x="5594281" y="2406057"/>
            <a:ext cx="2741669" cy="4721642"/>
          </a:xfrm>
          <a:prstGeom prst="ellipse">
            <a:avLst/>
          </a:prstGeom>
          <a:noFill/>
          <a:ln>
            <a:solidFill>
              <a:srgbClr val="FF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68144" y="5157192"/>
            <a:ext cx="105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SOCIAL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1" name="Picture 30" descr="AnnaChiar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90882"/>
            <a:ext cx="1152128" cy="1430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/>
          <p:cNvSpPr txBox="1"/>
          <p:nvPr/>
        </p:nvSpPr>
        <p:spPr>
          <a:xfrm>
            <a:off x="6981001" y="6145559"/>
            <a:ext cx="1551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Anna Chiara Lai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63888" y="188640"/>
            <a:ext cx="5400600" cy="43204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15616" y="5713511"/>
            <a:ext cx="170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Emiliano</a:t>
            </a:r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Cristiani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3717032"/>
            <a:ext cx="16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Francesco Rossi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5333" y="2996952"/>
            <a:ext cx="131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Andrea </a:t>
            </a:r>
            <a:r>
              <a:rPr lang="en-US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Tosin</a:t>
            </a:r>
            <a:endParaRPr lang="en-US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4088" y="332656"/>
            <a:ext cx="20911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CONTROL OF CS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5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 animBg="1"/>
      <p:bldP spid="22" grpId="0"/>
      <p:bldP spid="23" grpId="0" animBg="1"/>
      <p:bldP spid="25" grpId="0"/>
      <p:bldP spid="26" grpId="0"/>
      <p:bldP spid="28" grpId="0"/>
      <p:bldP spid="29" grpId="0" animBg="1"/>
      <p:bldP spid="30" grpId="0"/>
      <p:bldP spid="32" grpId="0"/>
      <p:bldP spid="3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0" y="1556792"/>
            <a:ext cx="1475656" cy="3672408"/>
          </a:xfrm>
          <a:prstGeom prst="ellipse">
            <a:avLst/>
          </a:prstGeom>
          <a:noFill/>
          <a:ln>
            <a:solidFill>
              <a:srgbClr val="FF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-36512" y="2996952"/>
            <a:ext cx="2664296" cy="3600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43608" y="188640"/>
            <a:ext cx="1944216" cy="4536504"/>
          </a:xfrm>
          <a:prstGeom prst="ellipse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60232" y="0"/>
            <a:ext cx="2483768" cy="6858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31640" y="260648"/>
            <a:ext cx="6624736" cy="6597352"/>
          </a:xfrm>
          <a:prstGeom prst="ellipse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lexBay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2040" y="3573016"/>
            <a:ext cx="765589" cy="87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099" y="5085184"/>
            <a:ext cx="704850" cy="70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63593" y="4509120"/>
            <a:ext cx="95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Alex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Bayen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334" y="5759678"/>
            <a:ext cx="1192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Amelio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Maurizi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11" name="Picture 10" descr="imagesCA0BCI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717" y="2060848"/>
            <a:ext cx="739899" cy="988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429402" y="-2738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VEHICULAR TRAFFIC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3693" y="2996952"/>
            <a:ext cx="101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Dirk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Helbing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14" name="Picture 13" descr="imagesCA5ZV8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8216" y="329977"/>
            <a:ext cx="838200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187782" y="1095127"/>
            <a:ext cx="13446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Simone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Goettlich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16" name="Picture 15" descr="imagesCAC4ELY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2753" y="5085184"/>
            <a:ext cx="965076" cy="72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455025" y="5805264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Giuseppe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Coclite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18" name="Picture 17" descr="imagesCAEC11I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3019" y="2884165"/>
            <a:ext cx="695325" cy="90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6853179" y="3759423"/>
            <a:ext cx="1031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Ciro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D’Apice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20" name="Picture 19" descr="imagesCAFA4LE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96264" y="3717032"/>
            <a:ext cx="84951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42249" y="4463534"/>
            <a:ext cx="139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Corrado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Lattanzio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22" name="Picture 21" descr="imagesCAFJDD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5581" y="2060848"/>
            <a:ext cx="696852" cy="93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imagesCAGK7M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70043" y="5454016"/>
            <a:ext cx="746373" cy="92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imagesCAIB9QD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3417937"/>
            <a:ext cx="792088" cy="87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 descr="imagesCAO9W8Z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7904" y="5085184"/>
            <a:ext cx="72008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 descr="imagesCAQCF32W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31640" y="575102"/>
            <a:ext cx="1008112" cy="88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 descr="imagesCARIB9DV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44408" y="2780928"/>
            <a:ext cx="702370" cy="968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 descr="imagesCAU98G5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76256" y="1628800"/>
            <a:ext cx="758379" cy="88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 descr="imagesCAUEDZCY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9593" y="5229200"/>
            <a:ext cx="648071" cy="8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 descr="imagesCAWLO79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21845" y="2060848"/>
            <a:ext cx="720080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 descr="imagesCAYH9YQV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01565" y="698074"/>
            <a:ext cx="936104" cy="85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 descr="IMG_000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577829" y="753090"/>
            <a:ext cx="936104" cy="875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 descr="manz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76256" y="4186176"/>
            <a:ext cx="720080" cy="971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 descr="SebastienBlandin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49837" y="3573016"/>
            <a:ext cx="663792" cy="88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imagesCA6DHDRB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907704" y="1796559"/>
            <a:ext cx="647700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TextBox 42"/>
          <p:cNvSpPr txBox="1"/>
          <p:nvPr/>
        </p:nvSpPr>
        <p:spPr>
          <a:xfrm>
            <a:off x="8028384" y="3687415"/>
            <a:ext cx="11019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Michael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Herty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7349" y="6381328"/>
            <a:ext cx="80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Axel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Klar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939" y="5111606"/>
            <a:ext cx="1258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Rosanna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Manzo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6412" y="2519318"/>
            <a:ext cx="1195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Gabriella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Bretti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4153" y="4437112"/>
            <a:ext cx="999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Seb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Blandin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9837" y="2879358"/>
            <a:ext cx="840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Dan Work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5790" y="6047710"/>
            <a:ext cx="1352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Rinaldo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Colombo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85541" y="2924944"/>
            <a:ext cx="1274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Roberto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Natalini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77624" y="1556792"/>
            <a:ext cx="1193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Alessia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Marigo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9557" y="1511206"/>
            <a:ext cx="10468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Paola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Goatin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3285" y="1484784"/>
            <a:ext cx="1290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Mauro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Garavello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70106" y="1367190"/>
            <a:ext cx="1313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Francesco Rossi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87624" y="4319518"/>
            <a:ext cx="1376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Emiliano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Cristiani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91680" y="2591326"/>
            <a:ext cx="108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Andrea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Tosin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5576" y="6165304"/>
            <a:ext cx="106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Paolo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Frasca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6818" y="-27384"/>
            <a:ext cx="203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SUPPLY CHAINS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6274" y="-2738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</a:rPr>
              <a:t>CROWD DYNAMICS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162" y="6444044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</a:rPr>
              <a:t>ANIMAL GROUPS</a:t>
            </a:r>
            <a:endParaRPr lang="en-US" b="1" dirty="0">
              <a:solidFill>
                <a:srgbClr val="336600"/>
              </a:solidFill>
            </a:endParaRPr>
          </a:p>
        </p:txBody>
      </p:sp>
      <p:pic>
        <p:nvPicPr>
          <p:cNvPr id="62" name="Picture 61" descr="image20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353693" y="828092"/>
            <a:ext cx="971600" cy="7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Picture 60" descr="Chitour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627784" y="4869161"/>
            <a:ext cx="72008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3" name="TextBox 62"/>
          <p:cNvSpPr txBox="1"/>
          <p:nvPr/>
        </p:nvSpPr>
        <p:spPr>
          <a:xfrm>
            <a:off x="2378742" y="5903694"/>
            <a:ext cx="1185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Yacine</a:t>
            </a:r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Chitour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2" name="Picture 1" descr="profil.jpeg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17269" r="51251" b="14148"/>
          <a:stretch/>
        </p:blipFill>
        <p:spPr>
          <a:xfrm>
            <a:off x="323528" y="3789040"/>
            <a:ext cx="720080" cy="92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4725144"/>
            <a:ext cx="1344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Marco </a:t>
            </a:r>
            <a:r>
              <a:rPr lang="en-US" sz="11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Caponigro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9512" y="1196752"/>
            <a:ext cx="105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SOCIAL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AnnaChiara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75399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6" name="TextBox 65"/>
          <p:cNvSpPr txBox="1"/>
          <p:nvPr/>
        </p:nvSpPr>
        <p:spPr>
          <a:xfrm>
            <a:off x="-11751" y="2879358"/>
            <a:ext cx="12713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Anna Chiara Lai</a:t>
            </a:r>
            <a:endParaRPr lang="en-US" sz="11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59601"/>
      </p:ext>
    </p:extLst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00"/>
                            </p:stCondLst>
                            <p:childTnLst>
                              <p:par>
                                <p:cTn id="17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0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500"/>
                            </p:stCondLst>
                            <p:childTnLst>
                              <p:par>
                                <p:cTn id="20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8500"/>
                            </p:stCondLst>
                            <p:childTnLst>
                              <p:par>
                                <p:cTn id="2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9000"/>
                            </p:stCondLst>
                            <p:childTnLst>
                              <p:par>
                                <p:cTn id="2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500"/>
                            </p:stCondLst>
                            <p:childTnLst>
                              <p:par>
                                <p:cTn id="2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2" grpId="0" animBg="1"/>
      <p:bldP spid="41" grpId="0" animBg="1"/>
      <p:bldP spid="40" grpId="0" animBg="1"/>
      <p:bldP spid="9" grpId="0" animBg="1"/>
      <p:bldP spid="7" grpId="0"/>
      <p:bldP spid="8" grpId="0"/>
      <p:bldP spid="12" grpId="0"/>
      <p:bldP spid="13" grpId="0"/>
      <p:bldP spid="15" grpId="0"/>
      <p:bldP spid="17" grpId="0"/>
      <p:bldP spid="19" grpId="0"/>
      <p:bldP spid="2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3" grpId="1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418"/>
            <a:ext cx="8229600" cy="994122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Collaborators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profil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17269" r="51251" b="14148"/>
          <a:stretch/>
        </p:blipFill>
        <p:spPr>
          <a:xfrm>
            <a:off x="539552" y="980728"/>
            <a:ext cx="1728192" cy="2107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2849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Marco </a:t>
            </a:r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Caponigro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6" name="Picture 5" descr="Man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728192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588224" y="32849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Emmanuel </a:t>
            </a:r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Trelat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8" name="Picture 7" descr="FornasierMassim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980728"/>
            <a:ext cx="1778000" cy="2151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347864" y="32849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Massimo </a:t>
            </a:r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Fornasier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10" name="Picture 9" descr="imagesCAUEDZC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964994"/>
            <a:ext cx="1584175" cy="213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436096" y="6197242"/>
            <a:ext cx="178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Paolo </a:t>
            </a:r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Frasca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pic>
        <p:nvPicPr>
          <p:cNvPr id="12" name="Picture 11" descr="imagesCAIB9QD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3861048"/>
            <a:ext cx="202271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907704" y="609329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Emiliano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Cristiani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>
            <a:grpSpLocks noChangeAspect="1"/>
          </p:cNvGrpSpPr>
          <p:nvPr/>
        </p:nvGrpSpPr>
        <p:grpSpPr>
          <a:xfrm rot="15288863">
            <a:off x="4989319" y="2737459"/>
            <a:ext cx="4061455" cy="3672408"/>
            <a:chOff x="2267744" y="1700808"/>
            <a:chExt cx="5256584" cy="4753056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267744" y="1700808"/>
              <a:ext cx="4752528" cy="4753056"/>
            </a:xfrm>
            <a:prstGeom prst="donut">
              <a:avLst>
                <a:gd name="adj" fmla="val 112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292080" y="1772816"/>
              <a:ext cx="144016" cy="144016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948264" y="4005064"/>
              <a:ext cx="144016" cy="144016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2" name="Straight Arrow Connector 11"/>
            <p:cNvCxnSpPr>
              <a:cxnSpLocks/>
              <a:stCxn id="7" idx="6"/>
            </p:cNvCxnSpPr>
            <p:nvPr/>
          </p:nvCxnSpPr>
          <p:spPr>
            <a:xfrm>
              <a:off x="5436096" y="1844824"/>
              <a:ext cx="2088232" cy="792088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  <a:stCxn id="10" idx="0"/>
            </p:cNvCxnSpPr>
            <p:nvPr/>
          </p:nvCxnSpPr>
          <p:spPr>
            <a:xfrm flipV="1">
              <a:off x="7020272" y="1916832"/>
              <a:ext cx="0" cy="2088232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0" idx="2"/>
            </p:cNvCxnSpPr>
            <p:nvPr/>
          </p:nvCxnSpPr>
          <p:spPr>
            <a:xfrm>
              <a:off x="4644008" y="4070780"/>
              <a:ext cx="2304256" cy="62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7" idx="3"/>
            </p:cNvCxnSpPr>
            <p:nvPr/>
          </p:nvCxnSpPr>
          <p:spPr>
            <a:xfrm flipV="1">
              <a:off x="4644008" y="1895741"/>
              <a:ext cx="669163" cy="21813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Opinion </a:t>
            </a:r>
            <a:r>
              <a:rPr lang="it-IT" sz="36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Formation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1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8521"/>
            <a:ext cx="4716016" cy="1206423"/>
          </a:xfrm>
          <a:prstGeom prst="rect">
            <a:avLst/>
          </a:prstGeom>
          <a:solidFill>
            <a:schemeClr val="accent5"/>
          </a:solidFill>
          <a:ln>
            <a:solidFill>
              <a:srgbClr val="0F6FC6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54" name="TextBox 53"/>
          <p:cNvSpPr txBox="1"/>
          <p:nvPr/>
        </p:nvSpPr>
        <p:spPr>
          <a:xfrm>
            <a:off x="395536" y="1124744"/>
            <a:ext cx="345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Krause on the N-sphere 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39552" y="3573016"/>
            <a:ext cx="2952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Equilibria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Rendez-vous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Antipodal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Polygonal</a:t>
            </a:r>
            <a:endParaRPr lang="en-US" dirty="0"/>
          </a:p>
        </p:txBody>
      </p:sp>
      <p:sp>
        <p:nvSpPr>
          <p:cNvPr id="56" name="Donut 55"/>
          <p:cNvSpPr>
            <a:spLocks noChangeAspect="1"/>
          </p:cNvSpPr>
          <p:nvPr/>
        </p:nvSpPr>
        <p:spPr>
          <a:xfrm rot="15288863">
            <a:off x="5055229" y="2909571"/>
            <a:ext cx="3672000" cy="3672408"/>
          </a:xfrm>
          <a:prstGeom prst="donut">
            <a:avLst>
              <a:gd name="adj" fmla="val 11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16679" y="4593759"/>
            <a:ext cx="3711673" cy="255288"/>
            <a:chOff x="5016679" y="4593759"/>
            <a:chExt cx="3711673" cy="255288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 rot="15288863">
              <a:off x="5016679" y="4665767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 rot="15288863">
              <a:off x="5016680" y="4593759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rot="15288863">
              <a:off x="8617079" y="4737774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60695" y="2937575"/>
            <a:ext cx="2919586" cy="3279625"/>
            <a:chOff x="5160695" y="2937575"/>
            <a:chExt cx="2919586" cy="3279625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 rot="15288863">
              <a:off x="5160695" y="5385847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 rot="15288863">
              <a:off x="7320936" y="2937575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 rot="15288863">
              <a:off x="7969008" y="6105927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016678" y="4809784"/>
            <a:ext cx="111274" cy="255288"/>
            <a:chOff x="5016678" y="4809784"/>
            <a:chExt cx="111274" cy="255288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 rot="15288863">
              <a:off x="5016679" y="4881790"/>
              <a:ext cx="111273" cy="111273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016678" y="4809784"/>
              <a:ext cx="111274" cy="255288"/>
              <a:chOff x="5016678" y="4809784"/>
              <a:chExt cx="111274" cy="255288"/>
            </a:xfrm>
          </p:grpSpPr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 rot="15288863">
                <a:off x="5016678" y="4953799"/>
                <a:ext cx="111273" cy="111273"/>
              </a:xfrm>
              <a:prstGeom prst="ellipse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 rot="15288863">
                <a:off x="5016679" y="4809784"/>
                <a:ext cx="111273" cy="111273"/>
              </a:xfrm>
              <a:prstGeom prst="ellipse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53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Opinion </a:t>
            </a:r>
            <a:r>
              <a:rPr lang="it-IT" sz="36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formation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26091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rgbClr val="0000FF"/>
                </a:solidFill>
              </a:rPr>
              <a:t>Symmetric interaction</a:t>
            </a:r>
            <a:endParaRPr lang="en-US" b="1" dirty="0">
              <a:ln w="50800"/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124744"/>
            <a:ext cx="34681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rgbClr val="0000FF"/>
                </a:solidFill>
              </a:rPr>
              <a:t>Equilibrium exponentially fast</a:t>
            </a:r>
            <a:endParaRPr lang="en-US" b="1" dirty="0">
              <a:ln w="50800"/>
              <a:solidFill>
                <a:srgbClr val="0000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63888" y="1196752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1772816"/>
            <a:ext cx="310918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rgbClr val="0000FF"/>
                </a:solidFill>
              </a:rPr>
              <a:t>Non-symmetric interaction</a:t>
            </a:r>
            <a:endParaRPr lang="en-US" b="1" dirty="0">
              <a:ln w="50800"/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72816"/>
            <a:ext cx="394313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rgbClr val="0000FF"/>
                </a:solidFill>
              </a:rPr>
              <a:t>Periodic Orbits, Chaotic dynamics</a:t>
            </a:r>
            <a:endParaRPr lang="en-US" b="1" dirty="0">
              <a:ln w="50800"/>
              <a:solidFill>
                <a:srgbClr val="0000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563888" y="1772816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2924944"/>
            <a:ext cx="5026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External action: </a:t>
            </a:r>
          </a:p>
          <a:p>
            <a:r>
              <a:rPr lang="en-US" sz="2400" dirty="0" smtClean="0"/>
              <a:t>Media, opinion leaders, influencers, </a:t>
            </a:r>
            <a:endParaRPr lang="en-US" sz="2400" dirty="0"/>
          </a:p>
        </p:txBody>
      </p:sp>
      <p:sp>
        <p:nvSpPr>
          <p:cNvPr id="23" name="TextBox 22">
            <a:hlinkClick r:id="rId2" action="ppaction://hlinkfile"/>
          </p:cNvPr>
          <p:cNvSpPr txBox="1"/>
          <p:nvPr/>
        </p:nvSpPr>
        <p:spPr>
          <a:xfrm>
            <a:off x="611560" y="5373216"/>
            <a:ext cx="110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opinions</a:t>
            </a:r>
          </a:p>
          <a:p>
            <a:r>
              <a:rPr lang="en-US" sz="1400" dirty="0" smtClean="0"/>
              <a:t>symmetric</a:t>
            </a:r>
            <a:endParaRPr lang="en-US" sz="1400" dirty="0"/>
          </a:p>
        </p:txBody>
      </p:sp>
      <p:sp>
        <p:nvSpPr>
          <p:cNvPr id="25" name="TextBox 24">
            <a:hlinkClick r:id="rId3" action="ppaction://hlinkfile"/>
          </p:cNvPr>
          <p:cNvSpPr txBox="1"/>
          <p:nvPr/>
        </p:nvSpPr>
        <p:spPr>
          <a:xfrm>
            <a:off x="6516216" y="5301208"/>
            <a:ext cx="136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opinions </a:t>
            </a:r>
            <a:br>
              <a:rPr lang="en-US" sz="1400" dirty="0" smtClean="0"/>
            </a:br>
            <a:r>
              <a:rPr lang="en-US" sz="1400" dirty="0" smtClean="0"/>
              <a:t>non-symmetric</a:t>
            </a:r>
            <a:endParaRPr lang="en-US" sz="1400" dirty="0"/>
          </a:p>
        </p:txBody>
      </p:sp>
      <p:sp>
        <p:nvSpPr>
          <p:cNvPr id="24" name="TextBox 23">
            <a:hlinkClick r:id="rId4" action="ppaction://hlinkfile"/>
          </p:cNvPr>
          <p:cNvSpPr txBox="1"/>
          <p:nvPr/>
        </p:nvSpPr>
        <p:spPr>
          <a:xfrm>
            <a:off x="3491880" y="5301208"/>
            <a:ext cx="1202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 opinions</a:t>
            </a:r>
          </a:p>
          <a:p>
            <a:r>
              <a:rPr lang="en-US" sz="1400" dirty="0" smtClean="0"/>
              <a:t>symmetric</a:t>
            </a:r>
            <a:endParaRPr lang="en-US" sz="1400" dirty="0"/>
          </a:p>
        </p:txBody>
      </p:sp>
      <p:sp>
        <p:nvSpPr>
          <p:cNvPr id="28" name="TextBox 27">
            <a:hlinkClick r:id="rId5" action="ppaction://hlinkfile"/>
          </p:cNvPr>
          <p:cNvSpPr txBox="1"/>
          <p:nvPr/>
        </p:nvSpPr>
        <p:spPr>
          <a:xfrm>
            <a:off x="4788024" y="4149080"/>
            <a:ext cx="1202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 opinions</a:t>
            </a:r>
            <a:br>
              <a:rPr lang="en-US" sz="1400" dirty="0" smtClean="0"/>
            </a:br>
            <a:r>
              <a:rPr lang="en-US" sz="1400" dirty="0" smtClean="0"/>
              <a:t>low action</a:t>
            </a:r>
            <a:endParaRPr lang="en-US" sz="1400" dirty="0"/>
          </a:p>
        </p:txBody>
      </p:sp>
      <p:sp>
        <p:nvSpPr>
          <p:cNvPr id="26" name="TextBox 25">
            <a:hlinkClick r:id="rId6" action="ppaction://hlinkfile"/>
          </p:cNvPr>
          <p:cNvSpPr txBox="1"/>
          <p:nvPr/>
        </p:nvSpPr>
        <p:spPr>
          <a:xfrm>
            <a:off x="1979712" y="4149080"/>
            <a:ext cx="110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opinions</a:t>
            </a:r>
            <a:br>
              <a:rPr lang="en-US" sz="1400" dirty="0" smtClean="0"/>
            </a:br>
            <a:r>
              <a:rPr lang="en-US" sz="1400" dirty="0" smtClean="0"/>
              <a:t>low action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6372036"/>
            <a:ext cx="468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Opinion formation: various, </a:t>
            </a:r>
            <a:r>
              <a:rPr lang="en-US" dirty="0" err="1" smtClean="0"/>
              <a:t>Caponigro</a:t>
            </a:r>
            <a:r>
              <a:rPr lang="en-US" dirty="0" smtClean="0"/>
              <a:t>-Lai-P.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4" grpId="0"/>
      <p:bldP spid="15" grpId="0"/>
      <p:bldP spid="16" grpId="0" animBg="1"/>
      <p:bldP spid="19" grpId="0"/>
      <p:bldP spid="23" grpId="0"/>
      <p:bldP spid="25" grpId="0"/>
      <p:bldP spid="24" grpId="0"/>
      <p:bldP spid="28" grpId="0"/>
      <p:bldP spid="2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>
                <a:solidFill>
                  <a:srgbClr val="CC3300"/>
                </a:solidFill>
              </a:rPr>
              <a:t>Thank you for your attention!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87137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Bastin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A.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Bayen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C.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D'Apice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X.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Litrico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Open problems and research perspectives for irrigation channels, Networks and Heterogeneous Media, 4 (2009),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-v.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Caramia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C.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D'Apice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A.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Sgalambr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Fluidsim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a car traffic simulation prototype based on fluid dynamic, Algorithms, 3 (2010), 291-310.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Cascone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C.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D’Apice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L.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Rarità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Optimization of traffic on road networks, 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M3AS Mathematical Methods and Modelling in Applied Sciences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17 (2007), 1587-1617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  <a:r>
              <a:rPr lang="it-IT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G.M. Coclite, M. Garavello and B. Piccoli, 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Traffic Flow on a Road</a:t>
            </a:r>
            <a:r>
              <a:rPr lang="it-IT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Network, Siam J. Math. Anal 36 (2005), 1862-1886.</a:t>
            </a:r>
            <a:endParaRPr lang="it-IT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R. Colombo, P.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Goatin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Road networks with phase transitions, Journal of Hyperbolic Differential Equations 7 (2010), 85-106.</a:t>
            </a:r>
          </a:p>
          <a:p>
            <a:pPr marL="457200" indent="-457200">
              <a:buFontTx/>
              <a:buAutoNum type="arabicPeriod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Cristiani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C. de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Fabritiis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A fluid dynamic approach for traffic forecast from mobile sensors data, Communications in Applied and Industrial Mathematics 1 (2010), 54-71.</a:t>
            </a:r>
          </a:p>
          <a:p>
            <a:pPr marL="457200" indent="-457200">
              <a:buFontTx/>
              <a:buAutoNum type="arabicPeriod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Emiliani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P.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Frasca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Effects of anisotropic interactions on the structure of animal groups, to appear on Journal of Mathematical Biology.</a:t>
            </a:r>
          </a:p>
          <a:p>
            <a:pPr marL="457200" indent="-457200">
              <a:buFontTx/>
              <a:buAutoNum type="arabicPeriod"/>
            </a:pPr>
            <a:r>
              <a:rPr lang="en-US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C. </a:t>
            </a:r>
            <a:r>
              <a:rPr lang="en-US" sz="1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D'Apice</a:t>
            </a:r>
            <a:r>
              <a:rPr lang="en-US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S. </a:t>
            </a:r>
            <a:r>
              <a:rPr lang="en-US" sz="1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Goettlich</a:t>
            </a:r>
            <a:r>
              <a:rPr lang="en-US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M. </a:t>
            </a:r>
            <a:r>
              <a:rPr lang="en-US" sz="1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Herty</a:t>
            </a:r>
            <a:r>
              <a:rPr lang="en-US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US" sz="1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US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Modeling, Simulation and Optimization of Supply Chains, SIAM series on Mathematical Modeling and Computation, Philadelphia, PA, 2010.</a:t>
            </a:r>
          </a:p>
          <a:p>
            <a:pPr marL="457200" indent="-457200">
              <a:buFontTx/>
              <a:buAutoNum type="arabicPeriod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D'Apice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Vertex flow models for vehicular traffic on networks, Mathematical Models and Methods in Applied Sciences (M3AS), 18 (2008), 1299 -1315.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M. </a:t>
            </a:r>
            <a:r>
              <a:rPr lang="en-GB" sz="1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Garavello</a:t>
            </a:r>
            <a:r>
              <a:rPr lang="en-GB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B. </a:t>
            </a:r>
            <a:r>
              <a:rPr lang="en-GB" sz="1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Traffic Flow on Networks, AIMS Series on Applied Mathematics, vol. 1, American Institute of Mathematical Sciences, 2006, ISBN-13: 978-1-60133-000-0.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Garavello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Source-Destination Flow on a Road Network, Communications Mathematical Sciences 3 (2005), 261-283.</a:t>
            </a:r>
            <a:r>
              <a:rPr lang="it-IT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Garavello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Traffic flow on a road network using the Aw-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Rascle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model, Comm. Partial Differential Equations 31 (2006), 243-275.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Garavello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On fluid dynamic models for urban traffic , Networks and Heterogeneous Media 4 (2009), 107-126.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Garavello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R.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Natalini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A.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Terracina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Conservation laws with discontinuous flux, Network Heterogeneous Media 2 (2007), 159—179.</a:t>
            </a:r>
          </a:p>
          <a:p>
            <a:pPr marL="457200" indent="-457200">
              <a:buFontTx/>
              <a:buAutoNum type="arabicPeriod"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Marigo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and  B. </a:t>
            </a:r>
            <a:r>
              <a:rPr lang="en-GB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A fluid-dynamic model for T-junctions, SIAM J. Appl. Math. 39 (2008), 2016-2032.</a:t>
            </a:r>
          </a:p>
          <a:p>
            <a:pPr marL="457200" indent="-457200">
              <a:buFontTx/>
              <a:buAutoNum type="arabicPeriod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Piccoli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A.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Tosin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Pedestrian flows in bounded domains with obstacles, Continuum Mechanics and Thermodynamics 21 (2009), 85-107.</a:t>
            </a:r>
          </a:p>
          <a:p>
            <a:pPr marL="457200" indent="-457200">
              <a:buFontTx/>
              <a:buAutoNum type="arabicPeriod"/>
            </a:pPr>
            <a:r>
              <a:rPr lang="it-IT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D. Work, S. Blandin, O.-P. Tossavainen, B. Piccoli, A. Bayen, A traffic model for velocity data assimilation, Applied Mathematics Research Express, 2010 (2010), 1-35.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-27384"/>
            <a:ext cx="9361040" cy="692696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of </a:t>
            </a:r>
            <a:r>
              <a:rPr lang="it-IT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</a:t>
            </a:r>
            <a:r>
              <a:rPr lang="it-I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agents on the </a:t>
            </a:r>
            <a:r>
              <a:rPr lang="it-IT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endParaRPr lang="it-IT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8723" name="Picture 3" descr="20278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981075"/>
            <a:ext cx="1971675" cy="259238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 prstMaterial="dkEdge">
            <a:bevelT/>
          </a:sp3d>
        </p:spPr>
      </p:pic>
      <p:pic>
        <p:nvPicPr>
          <p:cNvPr id="158724" name="Picture 4" descr="elephants-in-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115966"/>
            <a:ext cx="3529012" cy="226536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 prstMaterial="dkEdge">
            <a:bevelT/>
          </a:sp3d>
        </p:spPr>
      </p:pic>
      <p:pic>
        <p:nvPicPr>
          <p:cNvPr id="158729" name="Picture 9" descr="italia-firenza-pedestri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052513"/>
            <a:ext cx="3403600" cy="253682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 prstMaterial="dkEdge">
            <a:bevelT/>
          </a:sp3d>
        </p:spPr>
      </p:pic>
      <p:pic>
        <p:nvPicPr>
          <p:cNvPr id="158730" name="Picture 10" descr="RobotExperi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077072"/>
            <a:ext cx="1872208" cy="237013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 prstMaterial="dkEdge">
            <a:bevelT/>
          </a:sp3d>
        </p:spPr>
      </p:pic>
      <p:sp>
        <p:nvSpPr>
          <p:cNvPr id="9" name="Rectangle 8"/>
          <p:cNvSpPr/>
          <p:nvPr/>
        </p:nvSpPr>
        <p:spPr>
          <a:xfrm rot="1354681">
            <a:off x="1316458" y="5890718"/>
            <a:ext cx="2400510" cy="40011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RightFacing" fov="3300000">
              <a:rot lat="995853" lon="20909882" rev="2160023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5715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Networked robots</a:t>
            </a:r>
            <a:endParaRPr lang="en-US" sz="2000" b="1" cap="none" spc="0" dirty="0">
              <a:ln w="5715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354681">
            <a:off x="1350093" y="3121693"/>
            <a:ext cx="2222140" cy="40011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RightFacing" fov="3300000">
              <a:rot lat="995853" lon="20909882" rev="2160023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5715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Vehicular traffic</a:t>
            </a:r>
            <a:endParaRPr lang="en-US" sz="2000" b="1" cap="none" spc="0" dirty="0">
              <a:ln w="5715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354681">
            <a:off x="5248954" y="3124048"/>
            <a:ext cx="2960070" cy="40011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RightFacing" fov="3300000">
              <a:rot lat="995853" lon="20909882" rev="2160023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5715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Crowd dynamics</a:t>
            </a:r>
            <a:endParaRPr lang="en-US" sz="2000" b="1" cap="none" spc="0" dirty="0">
              <a:ln w="5715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354681">
            <a:off x="5255456" y="5860352"/>
            <a:ext cx="2960070" cy="40011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RightFacing" fov="3300000">
              <a:rot lat="995853" lon="20909882" rev="2160023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5715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 groups</a:t>
            </a:r>
            <a:endParaRPr lang="en-US" sz="2000" b="1" cap="none" spc="0" dirty="0">
              <a:ln w="5715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097" y="548680"/>
            <a:ext cx="699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Autonomous, Self-propelled, Self-driven, Selfish, Greedy, </a:t>
            </a:r>
            <a:r>
              <a:rPr lang="en-US" dirty="0" err="1" smtClean="0"/>
              <a:t>Boids</a:t>
            </a:r>
            <a:r>
              <a:rPr lang="en-US" dirty="0" smtClean="0"/>
              <a:t>, …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0952"/>
      </p:ext>
    </p:extLst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Cucker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n-US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Smale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model</a:t>
            </a:r>
            <a:endParaRPr lang="en-US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6" y="908720"/>
            <a:ext cx="75057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geese_986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564396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8468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Cucker-Smale</a:t>
            </a:r>
            <a:r>
              <a:rPr lang="en-US" dirty="0" smtClean="0"/>
              <a:t> : consensus (flocking) conditions for β&gt;1/2</a:t>
            </a:r>
          </a:p>
          <a:p>
            <a:r>
              <a:rPr lang="en-US" dirty="0"/>
              <a:t>Ha-</a:t>
            </a:r>
            <a:r>
              <a:rPr lang="en-US" dirty="0" err="1"/>
              <a:t>Tadmor</a:t>
            </a:r>
            <a:r>
              <a:rPr lang="en-US" dirty="0"/>
              <a:t>: </a:t>
            </a:r>
            <a:r>
              <a:rPr lang="en-US" dirty="0" err="1"/>
              <a:t>hydrodinamic</a:t>
            </a:r>
            <a:r>
              <a:rPr lang="en-US" dirty="0"/>
              <a:t> limit of CS</a:t>
            </a:r>
          </a:p>
          <a:p>
            <a:r>
              <a:rPr lang="en-US" dirty="0" err="1"/>
              <a:t>Motsch-Tadmor</a:t>
            </a:r>
            <a:r>
              <a:rPr lang="en-US" dirty="0"/>
              <a:t>: </a:t>
            </a:r>
            <a:r>
              <a:rPr lang="en-US" dirty="0" smtClean="0"/>
              <a:t>local interactions, </a:t>
            </a:r>
            <a:r>
              <a:rPr lang="en-US" dirty="0"/>
              <a:t>asymmetric</a:t>
            </a:r>
          </a:p>
          <a:p>
            <a:r>
              <a:rPr lang="en-US" dirty="0" smtClean="0"/>
              <a:t>Particle systems: Reynolds, </a:t>
            </a:r>
            <a:r>
              <a:rPr lang="en-US" dirty="0" err="1" smtClean="0"/>
              <a:t>Vicsek</a:t>
            </a:r>
            <a:r>
              <a:rPr lang="en-US" dirty="0" smtClean="0"/>
              <a:t>, </a:t>
            </a:r>
            <a:r>
              <a:rPr lang="en-US" dirty="0" smtClean="0"/>
              <a:t>Ben-Jacob </a:t>
            </a:r>
            <a:r>
              <a:rPr lang="en-US" dirty="0" smtClean="0"/>
              <a:t>et al, </a:t>
            </a:r>
            <a:r>
              <a:rPr lang="en-US" dirty="0" smtClean="0"/>
              <a:t>Krause</a:t>
            </a:r>
            <a:r>
              <a:rPr lang="en-US" dirty="0" smtClean="0"/>
              <a:t>, </a:t>
            </a:r>
            <a:r>
              <a:rPr lang="en-US" dirty="0" err="1" smtClean="0"/>
              <a:t>Couzin</a:t>
            </a:r>
            <a:r>
              <a:rPr lang="en-US" dirty="0" smtClean="0"/>
              <a:t>, </a:t>
            </a:r>
            <a:r>
              <a:rPr lang="en-US" dirty="0" err="1" smtClean="0"/>
              <a:t>Helbing</a:t>
            </a:r>
            <a:r>
              <a:rPr lang="en-US" dirty="0" smtClean="0"/>
              <a:t>, …</a:t>
            </a:r>
          </a:p>
          <a:p>
            <a:r>
              <a:rPr lang="en-US" dirty="0" err="1" smtClean="0"/>
              <a:t>Degond</a:t>
            </a:r>
            <a:r>
              <a:rPr lang="en-US" dirty="0" smtClean="0"/>
              <a:t>, </a:t>
            </a:r>
            <a:r>
              <a:rPr lang="en-US" dirty="0" err="1" smtClean="0"/>
              <a:t>Motsch</a:t>
            </a:r>
            <a:r>
              <a:rPr lang="en-US" dirty="0" smtClean="0"/>
              <a:t>, Carrillo</a:t>
            </a:r>
            <a:r>
              <a:rPr lang="en-US" dirty="0" smtClean="0"/>
              <a:t>, </a:t>
            </a:r>
            <a:r>
              <a:rPr lang="en-US" dirty="0" err="1" smtClean="0"/>
              <a:t>Fornasier</a:t>
            </a:r>
            <a:r>
              <a:rPr lang="en-US" dirty="0" smtClean="0"/>
              <a:t>, </a:t>
            </a:r>
            <a:r>
              <a:rPr lang="en-US" dirty="0" err="1" smtClean="0"/>
              <a:t>Toscani</a:t>
            </a:r>
            <a:r>
              <a:rPr lang="en-US" dirty="0" smtClean="0"/>
              <a:t>, </a:t>
            </a:r>
            <a:r>
              <a:rPr lang="en-US" dirty="0" err="1" smtClean="0"/>
              <a:t>Figalli</a:t>
            </a:r>
            <a:r>
              <a:rPr lang="en-US" dirty="0" smtClean="0"/>
              <a:t>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7644" y="2555612"/>
            <a:ext cx="241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Consensus 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 smtClean="0">
                <a:solidFill>
                  <a:srgbClr val="000090"/>
                </a:solidFill>
              </a:rPr>
              <a:t>Flocking)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564904"/>
            <a:ext cx="3744416" cy="988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3" y="3835634"/>
            <a:ext cx="854601" cy="457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4365104"/>
            <a:ext cx="454469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27383"/>
            <a:ext cx="8569325" cy="792088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for animal groups</a:t>
            </a:r>
            <a:endParaRPr lang="it-IT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59113" y="2420938"/>
            <a:ext cx="720725" cy="431800"/>
            <a:chOff x="703" y="1933"/>
            <a:chExt cx="726" cy="544"/>
          </a:xfrm>
        </p:grpSpPr>
        <p:sp>
          <p:nvSpPr>
            <p:cNvPr id="148484" name="Oval 4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85" name="AutoShape 5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235825" y="1196975"/>
            <a:ext cx="720725" cy="431800"/>
            <a:chOff x="703" y="1933"/>
            <a:chExt cx="726" cy="544"/>
          </a:xfrm>
        </p:grpSpPr>
        <p:sp>
          <p:nvSpPr>
            <p:cNvPr id="148487" name="Oval 8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88" name="AutoShape 9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64388" y="1916113"/>
            <a:ext cx="720725" cy="431800"/>
            <a:chOff x="703" y="1933"/>
            <a:chExt cx="726" cy="544"/>
          </a:xfrm>
        </p:grpSpPr>
        <p:sp>
          <p:nvSpPr>
            <p:cNvPr id="148490" name="Oval 11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1" name="AutoShape 12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227763" y="1484313"/>
            <a:ext cx="720725" cy="431800"/>
            <a:chOff x="703" y="1933"/>
            <a:chExt cx="726" cy="544"/>
          </a:xfrm>
        </p:grpSpPr>
        <p:sp>
          <p:nvSpPr>
            <p:cNvPr id="148493" name="Oval 14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4" name="AutoShape 15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395288" y="1484313"/>
            <a:ext cx="13981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Coesion</a:t>
            </a:r>
          </a:p>
        </p:txBody>
      </p:sp>
      <p:sp>
        <p:nvSpPr>
          <p:cNvPr id="192529" name="Text Box 17"/>
          <p:cNvSpPr txBox="1">
            <a:spLocks noChangeArrowheads="1"/>
          </p:cNvSpPr>
          <p:nvPr/>
        </p:nvSpPr>
        <p:spPr bwMode="auto">
          <a:xfrm>
            <a:off x="323850" y="3429000"/>
            <a:ext cx="16706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Repulsion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284663" y="2997200"/>
            <a:ext cx="720725" cy="431800"/>
            <a:chOff x="703" y="1933"/>
            <a:chExt cx="726" cy="544"/>
          </a:xfrm>
        </p:grpSpPr>
        <p:sp>
          <p:nvSpPr>
            <p:cNvPr id="148498" name="Oval 19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9" name="AutoShape 20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250825" y="5373688"/>
            <a:ext cx="18013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field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284663" y="4005263"/>
            <a:ext cx="720725" cy="431800"/>
            <a:chOff x="703" y="1933"/>
            <a:chExt cx="726" cy="544"/>
          </a:xfrm>
        </p:grpSpPr>
        <p:sp>
          <p:nvSpPr>
            <p:cNvPr id="148502" name="Oval 28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3" name="AutoShape 29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92547" name="Picture 35" descr="sha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941888"/>
            <a:ext cx="687546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484438" y="5373688"/>
            <a:ext cx="287337" cy="142875"/>
            <a:chOff x="703" y="1933"/>
            <a:chExt cx="726" cy="544"/>
          </a:xfrm>
        </p:grpSpPr>
        <p:sp>
          <p:nvSpPr>
            <p:cNvPr id="148506" name="Oval 37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7" name="AutoShape 38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132763" y="5408613"/>
            <a:ext cx="287337" cy="142875"/>
            <a:chOff x="703" y="1933"/>
            <a:chExt cx="726" cy="544"/>
          </a:xfrm>
        </p:grpSpPr>
        <p:sp>
          <p:nvSpPr>
            <p:cNvPr id="148509" name="Oval 40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0" name="AutoShape 41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372225" y="5394325"/>
            <a:ext cx="287338" cy="142875"/>
            <a:chOff x="703" y="1933"/>
            <a:chExt cx="726" cy="544"/>
          </a:xfrm>
        </p:grpSpPr>
        <p:sp>
          <p:nvSpPr>
            <p:cNvPr id="148512" name="Oval 43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3" name="AutoShape 44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4389438" y="5373688"/>
            <a:ext cx="287337" cy="144462"/>
            <a:chOff x="703" y="1933"/>
            <a:chExt cx="726" cy="544"/>
          </a:xfrm>
        </p:grpSpPr>
        <p:sp>
          <p:nvSpPr>
            <p:cNvPr id="148515" name="Oval 46"/>
            <p:cNvSpPr>
              <a:spLocks noChangeArrowheads="1"/>
            </p:cNvSpPr>
            <p:nvPr/>
          </p:nvSpPr>
          <p:spPr bwMode="auto">
            <a:xfrm>
              <a:off x="703" y="2115"/>
              <a:ext cx="726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6" name="AutoShape 47"/>
            <p:cNvSpPr>
              <a:spLocks noChangeArrowheads="1"/>
            </p:cNvSpPr>
            <p:nvPr/>
          </p:nvSpPr>
          <p:spPr bwMode="auto">
            <a:xfrm rot="10800000">
              <a:off x="975" y="1933"/>
              <a:ext cx="272" cy="54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92560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322388"/>
            <a:ext cx="2916237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92561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175000"/>
            <a:ext cx="3324225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92562" name="Text Box 50"/>
          <p:cNvSpPr txBox="1">
            <a:spLocks noChangeArrowheads="1"/>
          </p:cNvSpPr>
          <p:nvPr/>
        </p:nvSpPr>
        <p:spPr bwMode="auto">
          <a:xfrm>
            <a:off x="539552" y="6381750"/>
            <a:ext cx="8289449" cy="36933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variables activating the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forces: discrete and continuous variables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764704"/>
            <a:ext cx="187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Frasca</a:t>
            </a:r>
            <a:r>
              <a:rPr lang="en-US" dirty="0" smtClean="0"/>
              <a:t>, P., </a:t>
            </a:r>
            <a:r>
              <a:rPr lang="en-US" dirty="0" err="1" smtClean="0"/>
              <a:t>Tosin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215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1858E-6 L 0.25989 -0.041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C 0.05156 -0.02035 0.10312 -0.04048 0.16527 -0.04117 C 0.22743 -0.04187 0.30017 -0.02382 0.37309 -0.00532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38 C 0.05086 0.02013 0.10191 0.04187 0.1618 0.03956 C 0.2217 0.03748 0.29062 0.01203 0.35954 -0.01341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8" grpId="0"/>
      <p:bldP spid="192529" grpId="0"/>
      <p:bldP spid="192534" grpId="0"/>
      <p:bldP spid="19256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50" name="Picture 14" descr="och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4" y="828228"/>
            <a:ext cx="4032721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3544" name="Picture 8" descr="starlings_mosa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9" y="836613"/>
            <a:ext cx="3312194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0" y="765175"/>
            <a:ext cx="30364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CC3300"/>
                </a:solidFill>
              </a:rPr>
              <a:t>  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R&gt;&gt;C, total vision</a:t>
            </a:r>
          </a:p>
        </p:txBody>
      </p:sp>
      <p:pic>
        <p:nvPicPr>
          <p:cNvPr id="193541" name="Picture 5" descr="crystal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268413"/>
            <a:ext cx="20891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0" y="2708275"/>
            <a:ext cx="3025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C&gt;&gt;R, front vision</a:t>
            </a:r>
          </a:p>
        </p:txBody>
      </p:sp>
      <p:pic>
        <p:nvPicPr>
          <p:cNvPr id="193549" name="Picture 13" descr="V-FORM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3789363"/>
            <a:ext cx="3887788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0" y="4797425"/>
            <a:ext cx="31486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C=R, front repulsion</a:t>
            </a:r>
          </a:p>
        </p:txBody>
      </p:sp>
      <p:pic>
        <p:nvPicPr>
          <p:cNvPr id="193552" name="Picture 16" descr="lane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3213100"/>
            <a:ext cx="2089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3553" name="Picture 17" descr="V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5340350"/>
            <a:ext cx="20891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3548" name="Picture 12" descr="lobste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575" y="4076700"/>
            <a:ext cx="3744689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3547" name="Picture 11" descr="elephants-in-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798190"/>
            <a:ext cx="41036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3554" name="Picture 18" descr="scoterflock1 (Large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3933056"/>
            <a:ext cx="3816424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-27383"/>
            <a:ext cx="85693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for animal groups</a:t>
            </a:r>
            <a:endParaRPr kumimoji="0" lang="it-IT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4808919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6" grpId="0"/>
      <p:bldP spid="1935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32775" cy="10620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4000" b="1" dirty="0" err="1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</a:t>
            </a:r>
            <a:r>
              <a:rPr lang="fi-FI" sz="40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fi-FI" sz="4000" b="1" dirty="0" err="1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hundreds</a:t>
            </a:r>
            <a:r>
              <a:rPr lang="fi-FI" sz="40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fi-FI" sz="4000" b="1" dirty="0" err="1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thousands</a:t>
            </a:r>
            <a:r>
              <a:rPr lang="fi-FI" sz="40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</a:t>
            </a:r>
            <a:r>
              <a:rPr lang="fi-FI" sz="4000" b="1" dirty="0" err="1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pedestrians</a:t>
            </a:r>
            <a:endParaRPr lang="fi-FI" sz="32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4877" name="Group 13"/>
          <p:cNvGrpSpPr>
            <a:grpSpLocks/>
          </p:cNvGrpSpPr>
          <p:nvPr/>
        </p:nvGrpSpPr>
        <p:grpSpPr bwMode="auto">
          <a:xfrm>
            <a:off x="250825" y="1412875"/>
            <a:ext cx="4248150" cy="2265363"/>
            <a:chOff x="188" y="902"/>
            <a:chExt cx="2951" cy="1573"/>
          </a:xfrm>
        </p:grpSpPr>
        <p:grpSp>
          <p:nvGrpSpPr>
            <p:cNvPr id="164878" name="Group 14"/>
            <p:cNvGrpSpPr>
              <a:grpSpLocks/>
            </p:cNvGrpSpPr>
            <p:nvPr/>
          </p:nvGrpSpPr>
          <p:grpSpPr bwMode="auto">
            <a:xfrm>
              <a:off x="309" y="1282"/>
              <a:ext cx="2710" cy="628"/>
              <a:chOff x="309" y="1282"/>
              <a:chExt cx="2710" cy="628"/>
            </a:xfrm>
          </p:grpSpPr>
          <p:pic>
            <p:nvPicPr>
              <p:cNvPr id="164879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" y="1285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64880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3" y="1282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76" y="902"/>
              <a:ext cx="27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fi-FI" sz="1600" b="1">
                  <a:solidFill>
                    <a:srgbClr val="000000"/>
                  </a:solidFill>
                </a:rPr>
                <a:t>Helbing et al., microscopic</a:t>
              </a:r>
            </a:p>
          </p:txBody>
        </p:sp>
        <p:pic>
          <p:nvPicPr>
            <p:cNvPr id="16488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2053"/>
              <a:ext cx="2952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64883" name="Group 19"/>
          <p:cNvGrpSpPr>
            <a:grpSpLocks/>
          </p:cNvGrpSpPr>
          <p:nvPr/>
        </p:nvGrpSpPr>
        <p:grpSpPr bwMode="auto">
          <a:xfrm>
            <a:off x="4716463" y="1412875"/>
            <a:ext cx="3997325" cy="2430463"/>
            <a:chOff x="3290" y="902"/>
            <a:chExt cx="2776" cy="1687"/>
          </a:xfrm>
        </p:grpSpPr>
        <p:grpSp>
          <p:nvGrpSpPr>
            <p:cNvPr id="164884" name="Group 20"/>
            <p:cNvGrpSpPr>
              <a:grpSpLocks/>
            </p:cNvGrpSpPr>
            <p:nvPr/>
          </p:nvGrpSpPr>
          <p:grpSpPr bwMode="auto">
            <a:xfrm>
              <a:off x="3316" y="1270"/>
              <a:ext cx="2725" cy="631"/>
              <a:chOff x="3316" y="1270"/>
              <a:chExt cx="2725" cy="631"/>
            </a:xfrm>
          </p:grpSpPr>
          <p:pic>
            <p:nvPicPr>
              <p:cNvPr id="164885" name="Picture 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1276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64886" name="Picture 2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" y="1270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4887" name="Text Box 23"/>
            <p:cNvSpPr txBox="1">
              <a:spLocks noChangeArrowheads="1"/>
            </p:cNvSpPr>
            <p:nvPr/>
          </p:nvSpPr>
          <p:spPr bwMode="auto">
            <a:xfrm>
              <a:off x="3290" y="902"/>
              <a:ext cx="27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fi-FI" sz="1600" b="1">
                  <a:solidFill>
                    <a:srgbClr val="000000"/>
                  </a:solidFill>
                </a:rPr>
                <a:t>Maury-Venel, microscopic</a:t>
              </a:r>
            </a:p>
          </p:txBody>
        </p:sp>
        <p:pic>
          <p:nvPicPr>
            <p:cNvPr id="164888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" y="2054"/>
              <a:ext cx="2448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64889" name="Group 25"/>
          <p:cNvGrpSpPr>
            <a:grpSpLocks/>
          </p:cNvGrpSpPr>
          <p:nvPr/>
        </p:nvGrpSpPr>
        <p:grpSpPr bwMode="auto">
          <a:xfrm>
            <a:off x="395288" y="4221163"/>
            <a:ext cx="3997325" cy="2036762"/>
            <a:chOff x="251" y="2898"/>
            <a:chExt cx="2776" cy="1414"/>
          </a:xfrm>
        </p:grpSpPr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>
              <a:off x="251" y="2898"/>
              <a:ext cx="27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fi-FI" sz="1600" b="1">
                  <a:solidFill>
                    <a:srgbClr val="000000"/>
                  </a:solidFill>
                </a:rPr>
                <a:t>Colombo-Rosini, macroscopic 1D</a:t>
              </a:r>
            </a:p>
          </p:txBody>
        </p:sp>
        <p:grpSp>
          <p:nvGrpSpPr>
            <p:cNvPr id="164891" name="Group 27"/>
            <p:cNvGrpSpPr>
              <a:grpSpLocks/>
            </p:cNvGrpSpPr>
            <p:nvPr/>
          </p:nvGrpSpPr>
          <p:grpSpPr bwMode="auto">
            <a:xfrm>
              <a:off x="287" y="3250"/>
              <a:ext cx="2705" cy="629"/>
              <a:chOff x="287" y="3250"/>
              <a:chExt cx="2705" cy="629"/>
            </a:xfrm>
          </p:grpSpPr>
          <p:pic>
            <p:nvPicPr>
              <p:cNvPr id="164892" name="Picture 2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" y="3250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64893" name="Picture 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5" y="3254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4894" name="Picture 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4009"/>
              <a:ext cx="151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64895" name="Group 31"/>
          <p:cNvGrpSpPr>
            <a:grpSpLocks/>
          </p:cNvGrpSpPr>
          <p:nvPr/>
        </p:nvGrpSpPr>
        <p:grpSpPr bwMode="auto">
          <a:xfrm>
            <a:off x="4787900" y="4221163"/>
            <a:ext cx="3997325" cy="2479675"/>
            <a:chOff x="3302" y="2898"/>
            <a:chExt cx="2776" cy="1722"/>
          </a:xfrm>
        </p:grpSpPr>
        <p:grpSp>
          <p:nvGrpSpPr>
            <p:cNvPr id="164896" name="Group 32"/>
            <p:cNvGrpSpPr>
              <a:grpSpLocks/>
            </p:cNvGrpSpPr>
            <p:nvPr/>
          </p:nvGrpSpPr>
          <p:grpSpPr bwMode="auto">
            <a:xfrm>
              <a:off x="3334" y="3232"/>
              <a:ext cx="2712" cy="626"/>
              <a:chOff x="3334" y="3232"/>
              <a:chExt cx="2712" cy="626"/>
            </a:xfrm>
          </p:grpSpPr>
          <p:pic>
            <p:nvPicPr>
              <p:cNvPr id="164897" name="Picture 3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3232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64898" name="Picture 3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3233"/>
                <a:ext cx="1247" cy="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4899" name="Text Box 35"/>
            <p:cNvSpPr txBox="1">
              <a:spLocks noChangeArrowheads="1"/>
            </p:cNvSpPr>
            <p:nvPr/>
          </p:nvSpPr>
          <p:spPr bwMode="auto">
            <a:xfrm>
              <a:off x="3302" y="2898"/>
              <a:ext cx="27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90525" indent="-1968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58578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78263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977900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4351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18923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3495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28067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3163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5900" algn="l"/>
                  <a:tab pos="5703888" algn="l"/>
                  <a:tab pos="6111875" algn="l"/>
                  <a:tab pos="6518275" algn="l"/>
                  <a:tab pos="6926263" algn="l"/>
                  <a:tab pos="7334250" algn="l"/>
                  <a:tab pos="7742238" algn="l"/>
                  <a:tab pos="8148638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fi-FI" sz="1600" b="1">
                  <a:solidFill>
                    <a:srgbClr val="000000"/>
                  </a:solidFill>
                </a:rPr>
                <a:t>Bellomo-Dogbé, macroscopic</a:t>
              </a:r>
            </a:p>
          </p:txBody>
        </p:sp>
        <p:pic>
          <p:nvPicPr>
            <p:cNvPr id="164900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3933"/>
              <a:ext cx="2240" cy="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405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val 54"/>
          <p:cNvSpPr>
            <a:spLocks noChangeArrowheads="1"/>
          </p:cNvSpPr>
          <p:nvPr/>
        </p:nvSpPr>
        <p:spPr bwMode="auto">
          <a:xfrm>
            <a:off x="5867226" y="4944243"/>
            <a:ext cx="1728788" cy="792162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7"/>
          <p:cNvSpPr>
            <a:spLocks noChangeArrowheads="1"/>
          </p:cNvSpPr>
          <p:nvPr/>
        </p:nvSpPr>
        <p:spPr bwMode="auto">
          <a:xfrm>
            <a:off x="250825" y="4222750"/>
            <a:ext cx="4897438" cy="1943100"/>
          </a:xfrm>
          <a:prstGeom prst="parallelogram">
            <a:avLst>
              <a:gd name="adj" fmla="val 757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72200" y="2924944"/>
            <a:ext cx="144016" cy="2808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941" name="Picture 5" descr="C:\Users\piccoli\AppData\Local\Microsoft\Windows\Temporary Internet Files\Content.IE5\KWLUSMWJ\MM90035466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181" y="5157192"/>
            <a:ext cx="348962" cy="576064"/>
          </a:xfrm>
          <a:prstGeom prst="rect">
            <a:avLst/>
          </a:prstGeom>
          <a:noFill/>
        </p:spPr>
      </p:pic>
      <p:pic>
        <p:nvPicPr>
          <p:cNvPr id="167955" name="Picture 19" descr="C:\Users\piccoli\AppData\Local\Microsoft\Windows\Temporary Internet Files\Content.IE5\Y11VK6R4\MM90028278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189" y="5157192"/>
            <a:ext cx="603067" cy="576064"/>
          </a:xfrm>
          <a:prstGeom prst="rect">
            <a:avLst/>
          </a:prstGeom>
          <a:noFill/>
        </p:spPr>
      </p:pic>
      <p:sp>
        <p:nvSpPr>
          <p:cNvPr id="113" name="AutoShape 38"/>
          <p:cNvSpPr>
            <a:spLocks noChangeArrowheads="1"/>
          </p:cNvSpPr>
          <p:nvPr/>
        </p:nvSpPr>
        <p:spPr bwMode="auto">
          <a:xfrm>
            <a:off x="6659389" y="5088705"/>
            <a:ext cx="144462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39"/>
          <p:cNvSpPr>
            <a:spLocks noChangeShapeType="1"/>
          </p:cNvSpPr>
          <p:nvPr/>
        </p:nvSpPr>
        <p:spPr bwMode="auto">
          <a:xfrm flipV="1">
            <a:off x="6875289" y="4728343"/>
            <a:ext cx="108108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1" name="Group 51"/>
          <p:cNvGrpSpPr>
            <a:grpSpLocks/>
          </p:cNvGrpSpPr>
          <p:nvPr/>
        </p:nvGrpSpPr>
        <p:grpSpPr bwMode="auto">
          <a:xfrm>
            <a:off x="7091189" y="4509120"/>
            <a:ext cx="374650" cy="428625"/>
            <a:chOff x="4818" y="3443"/>
            <a:chExt cx="236" cy="270"/>
          </a:xfrm>
        </p:grpSpPr>
        <p:sp>
          <p:nvSpPr>
            <p:cNvPr id="122" name="Text Box 49"/>
            <p:cNvSpPr txBox="1">
              <a:spLocks noChangeArrowheads="1"/>
            </p:cNvSpPr>
            <p:nvPr/>
          </p:nvSpPr>
          <p:spPr bwMode="auto">
            <a:xfrm>
              <a:off x="4818" y="3443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CC3300"/>
                  </a:solidFill>
                </a:rPr>
                <a:t>v</a:t>
              </a:r>
            </a:p>
          </p:txBody>
        </p:sp>
        <p:sp>
          <p:nvSpPr>
            <p:cNvPr id="123" name="Text Box 50"/>
            <p:cNvSpPr txBox="1">
              <a:spLocks noChangeArrowheads="1"/>
            </p:cNvSpPr>
            <p:nvPr/>
          </p:nvSpPr>
          <p:spPr bwMode="auto">
            <a:xfrm>
              <a:off x="4876" y="3521"/>
              <a:ext cx="1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CC3300"/>
                  </a:solidFill>
                </a:rPr>
                <a:t>d</a:t>
              </a:r>
            </a:p>
          </p:txBody>
        </p:sp>
      </p:grpSp>
      <p:sp>
        <p:nvSpPr>
          <p:cNvPr id="124" name="AutoShape 56"/>
          <p:cNvSpPr>
            <a:spLocks noChangeArrowheads="1"/>
          </p:cNvSpPr>
          <p:nvPr/>
        </p:nvSpPr>
        <p:spPr bwMode="auto">
          <a:xfrm>
            <a:off x="6156151" y="4872805"/>
            <a:ext cx="144463" cy="358775"/>
          </a:xfrm>
          <a:prstGeom prst="can">
            <a:avLst>
              <a:gd name="adj" fmla="val 6208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AutoShape 57"/>
          <p:cNvSpPr>
            <a:spLocks noChangeArrowheads="1"/>
          </p:cNvSpPr>
          <p:nvPr/>
        </p:nvSpPr>
        <p:spPr bwMode="auto">
          <a:xfrm>
            <a:off x="6514926" y="4728343"/>
            <a:ext cx="144463" cy="358775"/>
          </a:xfrm>
          <a:prstGeom prst="can">
            <a:avLst>
              <a:gd name="adj" fmla="val 6208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58"/>
          <p:cNvSpPr>
            <a:spLocks noChangeShapeType="1"/>
          </p:cNvSpPr>
          <p:nvPr/>
        </p:nvSpPr>
        <p:spPr bwMode="auto">
          <a:xfrm>
            <a:off x="6875289" y="5449068"/>
            <a:ext cx="108108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7" name="Group 61"/>
          <p:cNvGrpSpPr>
            <a:grpSpLocks/>
          </p:cNvGrpSpPr>
          <p:nvPr/>
        </p:nvGrpSpPr>
        <p:grpSpPr bwMode="auto">
          <a:xfrm>
            <a:off x="7019751" y="5664968"/>
            <a:ext cx="709613" cy="428625"/>
            <a:chOff x="4863" y="3488"/>
            <a:chExt cx="447" cy="270"/>
          </a:xfrm>
        </p:grpSpPr>
        <p:sp>
          <p:nvSpPr>
            <p:cNvPr id="128" name="Text Box 59"/>
            <p:cNvSpPr txBox="1">
              <a:spLocks noChangeArrowheads="1"/>
            </p:cNvSpPr>
            <p:nvPr/>
          </p:nvSpPr>
          <p:spPr bwMode="auto">
            <a:xfrm>
              <a:off x="4863" y="3488"/>
              <a:ext cx="44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CC3300"/>
                  </a:solidFill>
                </a:rPr>
                <a:t>v</a:t>
              </a:r>
              <a:r>
                <a:rPr lang="it-IT"/>
                <a:t>  (</a:t>
              </a:r>
              <a:r>
                <a:rPr lang="el-GR">
                  <a:solidFill>
                    <a:srgbClr val="CC3300"/>
                  </a:solidFill>
                </a:rPr>
                <a:t>μ</a:t>
              </a:r>
              <a:r>
                <a:rPr lang="it-IT"/>
                <a:t>)</a:t>
              </a:r>
            </a:p>
          </p:txBody>
        </p:sp>
        <p:sp>
          <p:nvSpPr>
            <p:cNvPr id="129" name="Text Box 60"/>
            <p:cNvSpPr txBox="1">
              <a:spLocks noChangeArrowheads="1"/>
            </p:cNvSpPr>
            <p:nvPr/>
          </p:nvSpPr>
          <p:spPr bwMode="auto">
            <a:xfrm>
              <a:off x="4967" y="3566"/>
              <a:ext cx="14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solidFill>
                    <a:srgbClr val="CC3300"/>
                  </a:solidFill>
                </a:rPr>
                <a:t>i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8532440" y="4293096"/>
            <a:ext cx="144016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16016" y="2924944"/>
            <a:ext cx="144016" cy="2808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63688" y="4221088"/>
            <a:ext cx="144016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1560" y="4221088"/>
            <a:ext cx="144016" cy="1440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41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evolving measures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7954" name="Picture 18" descr="C:\Users\piccoli\AppData\Local\Microsoft\Windows\Temporary Internet Files\Content.IE5\Y11VK6R4\MM9003567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229200"/>
            <a:ext cx="504056" cy="504056"/>
          </a:xfrm>
          <a:prstGeom prst="rect">
            <a:avLst/>
          </a:prstGeom>
          <a:noFill/>
        </p:spPr>
      </p:pic>
      <p:pic>
        <p:nvPicPr>
          <p:cNvPr id="167961" name="Picture 25" descr="C:\Users\piccoli\AppData\Local\Microsoft\Windows\Temporary Internet Files\Content.IE5\7VU9QWV4\MM90023622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105682"/>
            <a:ext cx="397464" cy="627574"/>
          </a:xfrm>
          <a:prstGeom prst="rect">
            <a:avLst/>
          </a:prstGeom>
          <a:noFill/>
        </p:spPr>
      </p:pic>
      <p:pic>
        <p:nvPicPr>
          <p:cNvPr id="167962" name="Picture 26" descr="C:\Users\piccoli\AppData\Local\Microsoft\Windows\Temporary Internet Files\Content.IE5\KWLUSMWJ\MM900236321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5209381"/>
            <a:ext cx="427952" cy="595883"/>
          </a:xfrm>
          <a:prstGeom prst="rect">
            <a:avLst/>
          </a:prstGeom>
          <a:noFill/>
        </p:spPr>
      </p:pic>
      <p:pic>
        <p:nvPicPr>
          <p:cNvPr id="167967" name="Picture 31" descr="C:\Users\piccoli\AppData\Local\Microsoft\Windows\Temporary Internet Files\Content.IE5\Y11VK6R4\MM900172591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500" y="5122515"/>
            <a:ext cx="486100" cy="610741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251520" y="6165304"/>
            <a:ext cx="87129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310868" y="2473036"/>
            <a:ext cx="8797636" cy="3265055"/>
          </a:xfrm>
          <a:custGeom>
            <a:avLst/>
            <a:gdLst>
              <a:gd name="connsiteX0" fmla="*/ 0 w 8797636"/>
              <a:gd name="connsiteY0" fmla="*/ 2376055 h 3265055"/>
              <a:gd name="connsiteX1" fmla="*/ 401782 w 8797636"/>
              <a:gd name="connsiteY1" fmla="*/ 1475509 h 3265055"/>
              <a:gd name="connsiteX2" fmla="*/ 983672 w 8797636"/>
              <a:gd name="connsiteY2" fmla="*/ 2292928 h 3265055"/>
              <a:gd name="connsiteX3" fmla="*/ 1496291 w 8797636"/>
              <a:gd name="connsiteY3" fmla="*/ 1433946 h 3265055"/>
              <a:gd name="connsiteX4" fmla="*/ 1911927 w 8797636"/>
              <a:gd name="connsiteY4" fmla="*/ 2251364 h 3265055"/>
              <a:gd name="connsiteX5" fmla="*/ 2507672 w 8797636"/>
              <a:gd name="connsiteY5" fmla="*/ 3041073 h 3265055"/>
              <a:gd name="connsiteX6" fmla="*/ 3574472 w 8797636"/>
              <a:gd name="connsiteY6" fmla="*/ 3165764 h 3265055"/>
              <a:gd name="connsiteX7" fmla="*/ 4087091 w 8797636"/>
              <a:gd name="connsiteY7" fmla="*/ 2556164 h 3265055"/>
              <a:gd name="connsiteX8" fmla="*/ 4475018 w 8797636"/>
              <a:gd name="connsiteY8" fmla="*/ 145473 h 3265055"/>
              <a:gd name="connsiteX9" fmla="*/ 5056909 w 8797636"/>
              <a:gd name="connsiteY9" fmla="*/ 2376055 h 3265055"/>
              <a:gd name="connsiteX10" fmla="*/ 5583382 w 8797636"/>
              <a:gd name="connsiteY10" fmla="*/ 2763982 h 3265055"/>
              <a:gd name="connsiteX11" fmla="*/ 5902036 w 8797636"/>
              <a:gd name="connsiteY11" fmla="*/ 1420091 h 3265055"/>
              <a:gd name="connsiteX12" fmla="*/ 6109854 w 8797636"/>
              <a:gd name="connsiteY12" fmla="*/ 173182 h 3265055"/>
              <a:gd name="connsiteX13" fmla="*/ 6774872 w 8797636"/>
              <a:gd name="connsiteY13" fmla="*/ 2459182 h 3265055"/>
              <a:gd name="connsiteX14" fmla="*/ 7356763 w 8797636"/>
              <a:gd name="connsiteY14" fmla="*/ 3165764 h 3265055"/>
              <a:gd name="connsiteX15" fmla="*/ 7813963 w 8797636"/>
              <a:gd name="connsiteY15" fmla="*/ 3054928 h 3265055"/>
              <a:gd name="connsiteX16" fmla="*/ 8146472 w 8797636"/>
              <a:gd name="connsiteY16" fmla="*/ 1918855 h 3265055"/>
              <a:gd name="connsiteX17" fmla="*/ 8382000 w 8797636"/>
              <a:gd name="connsiteY17" fmla="*/ 1835728 h 3265055"/>
              <a:gd name="connsiteX18" fmla="*/ 8686800 w 8797636"/>
              <a:gd name="connsiteY18" fmla="*/ 2334491 h 3265055"/>
              <a:gd name="connsiteX19" fmla="*/ 8686800 w 8797636"/>
              <a:gd name="connsiteY19" fmla="*/ 2334491 h 3265055"/>
              <a:gd name="connsiteX20" fmla="*/ 8797636 w 8797636"/>
              <a:gd name="connsiteY20" fmla="*/ 2556164 h 326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97636" h="3265055">
                <a:moveTo>
                  <a:pt x="0" y="2376055"/>
                </a:moveTo>
                <a:cubicBezTo>
                  <a:pt x="118918" y="1932709"/>
                  <a:pt x="237837" y="1489364"/>
                  <a:pt x="401782" y="1475509"/>
                </a:cubicBezTo>
                <a:cubicBezTo>
                  <a:pt x="565727" y="1461655"/>
                  <a:pt x="801254" y="2299855"/>
                  <a:pt x="983672" y="2292928"/>
                </a:cubicBezTo>
                <a:cubicBezTo>
                  <a:pt x="1166090" y="2286001"/>
                  <a:pt x="1341582" y="1440873"/>
                  <a:pt x="1496291" y="1433946"/>
                </a:cubicBezTo>
                <a:cubicBezTo>
                  <a:pt x="1651000" y="1427019"/>
                  <a:pt x="1743364" y="1983510"/>
                  <a:pt x="1911927" y="2251364"/>
                </a:cubicBezTo>
                <a:cubicBezTo>
                  <a:pt x="2080491" y="2519219"/>
                  <a:pt x="2230581" y="2888673"/>
                  <a:pt x="2507672" y="3041073"/>
                </a:cubicBezTo>
                <a:cubicBezTo>
                  <a:pt x="2784763" y="3193473"/>
                  <a:pt x="3311236" y="3246582"/>
                  <a:pt x="3574472" y="3165764"/>
                </a:cubicBezTo>
                <a:cubicBezTo>
                  <a:pt x="3837708" y="3084946"/>
                  <a:pt x="3937000" y="3059546"/>
                  <a:pt x="4087091" y="2556164"/>
                </a:cubicBezTo>
                <a:cubicBezTo>
                  <a:pt x="4237182" y="2052782"/>
                  <a:pt x="4313382" y="175491"/>
                  <a:pt x="4475018" y="145473"/>
                </a:cubicBezTo>
                <a:cubicBezTo>
                  <a:pt x="4636654" y="115455"/>
                  <a:pt x="4872182" y="1939637"/>
                  <a:pt x="5056909" y="2376055"/>
                </a:cubicBezTo>
                <a:cubicBezTo>
                  <a:pt x="5241636" y="2812473"/>
                  <a:pt x="5442528" y="2923309"/>
                  <a:pt x="5583382" y="2763982"/>
                </a:cubicBezTo>
                <a:cubicBezTo>
                  <a:pt x="5724236" y="2604655"/>
                  <a:pt x="5814291" y="1851891"/>
                  <a:pt x="5902036" y="1420091"/>
                </a:cubicBezTo>
                <a:cubicBezTo>
                  <a:pt x="5989781" y="988291"/>
                  <a:pt x="5964381" y="0"/>
                  <a:pt x="6109854" y="173182"/>
                </a:cubicBezTo>
                <a:cubicBezTo>
                  <a:pt x="6255327" y="346364"/>
                  <a:pt x="6567054" y="1960418"/>
                  <a:pt x="6774872" y="2459182"/>
                </a:cubicBezTo>
                <a:cubicBezTo>
                  <a:pt x="6982690" y="2957946"/>
                  <a:pt x="7183581" y="3066473"/>
                  <a:pt x="7356763" y="3165764"/>
                </a:cubicBezTo>
                <a:cubicBezTo>
                  <a:pt x="7529945" y="3265055"/>
                  <a:pt x="7682345" y="3262746"/>
                  <a:pt x="7813963" y="3054928"/>
                </a:cubicBezTo>
                <a:cubicBezTo>
                  <a:pt x="7945581" y="2847110"/>
                  <a:pt x="8051799" y="2122055"/>
                  <a:pt x="8146472" y="1918855"/>
                </a:cubicBezTo>
                <a:cubicBezTo>
                  <a:pt x="8241145" y="1715655"/>
                  <a:pt x="8291945" y="1766455"/>
                  <a:pt x="8382000" y="1835728"/>
                </a:cubicBezTo>
                <a:cubicBezTo>
                  <a:pt x="8472055" y="1905001"/>
                  <a:pt x="8686800" y="2334491"/>
                  <a:pt x="8686800" y="2334491"/>
                </a:cubicBezTo>
                <a:lnTo>
                  <a:pt x="8686800" y="2334491"/>
                </a:lnTo>
                <a:lnTo>
                  <a:pt x="8797636" y="2556164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auto">
          <a:xfrm>
            <a:off x="1835150" y="4725988"/>
            <a:ext cx="1152525" cy="504825"/>
          </a:xfrm>
          <a:prstGeom prst="ellipse">
            <a:avLst/>
          </a:prstGeom>
          <a:solidFill>
            <a:srgbClr val="CC3300"/>
          </a:soli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20"/>
          <p:cNvSpPr>
            <a:spLocks noChangeArrowheads="1"/>
          </p:cNvSpPr>
          <p:nvPr/>
        </p:nvSpPr>
        <p:spPr bwMode="auto">
          <a:xfrm>
            <a:off x="827088" y="5446713"/>
            <a:ext cx="1008062" cy="57626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AutoShape 11"/>
          <p:cNvSpPr>
            <a:spLocks noChangeArrowheads="1"/>
          </p:cNvSpPr>
          <p:nvPr/>
        </p:nvSpPr>
        <p:spPr bwMode="auto">
          <a:xfrm>
            <a:off x="1042988" y="5302250"/>
            <a:ext cx="144462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1258888" y="5589588"/>
            <a:ext cx="144462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AutoShape 15"/>
          <p:cNvSpPr>
            <a:spLocks noChangeArrowheads="1"/>
          </p:cNvSpPr>
          <p:nvPr/>
        </p:nvSpPr>
        <p:spPr bwMode="auto">
          <a:xfrm>
            <a:off x="2339975" y="4581525"/>
            <a:ext cx="144463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AutoShape 16"/>
          <p:cNvSpPr>
            <a:spLocks noChangeArrowheads="1"/>
          </p:cNvSpPr>
          <p:nvPr/>
        </p:nvSpPr>
        <p:spPr bwMode="auto">
          <a:xfrm>
            <a:off x="2051050" y="4725988"/>
            <a:ext cx="144463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AutoShape 17"/>
          <p:cNvSpPr>
            <a:spLocks noChangeArrowheads="1"/>
          </p:cNvSpPr>
          <p:nvPr/>
        </p:nvSpPr>
        <p:spPr bwMode="auto">
          <a:xfrm>
            <a:off x="2627313" y="4725988"/>
            <a:ext cx="144462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utoShape 18"/>
          <p:cNvSpPr>
            <a:spLocks noChangeArrowheads="1"/>
          </p:cNvSpPr>
          <p:nvPr/>
        </p:nvSpPr>
        <p:spPr bwMode="auto">
          <a:xfrm>
            <a:off x="4067175" y="4870450"/>
            <a:ext cx="144463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3779838" y="5230813"/>
            <a:ext cx="144462" cy="358775"/>
          </a:xfrm>
          <a:prstGeom prst="can">
            <a:avLst>
              <a:gd name="adj" fmla="val 620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1331913" y="5014913"/>
            <a:ext cx="33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</a:t>
            </a:r>
          </a:p>
        </p:txBody>
      </p:sp>
      <p:sp>
        <p:nvSpPr>
          <p:cNvPr id="102" name="Text Box 22"/>
          <p:cNvSpPr txBox="1">
            <a:spLocks noChangeArrowheads="1"/>
          </p:cNvSpPr>
          <p:nvPr/>
        </p:nvSpPr>
        <p:spPr bwMode="auto">
          <a:xfrm>
            <a:off x="107950" y="620688"/>
            <a:ext cx="89418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(t,E) → </a:t>
            </a:r>
            <a:r>
              <a:rPr lang="el-G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(t,E) number of pedestrians in the region E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251520" y="1196752"/>
            <a:ext cx="86885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map</a:t>
            </a:r>
            <a:r>
              <a:rPr lang="it-IT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ɣ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→ x + </a:t>
            </a:r>
            <a:r>
              <a:rPr lang="it-IT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(x,</a:t>
            </a:r>
            <a:r>
              <a:rPr lang="el-G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 move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points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given velocity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" name="Freeform 25"/>
          <p:cNvSpPr>
            <a:spLocks/>
          </p:cNvSpPr>
          <p:nvPr/>
        </p:nvSpPr>
        <p:spPr bwMode="auto">
          <a:xfrm>
            <a:off x="1476375" y="5589588"/>
            <a:ext cx="1150938" cy="493712"/>
          </a:xfrm>
          <a:custGeom>
            <a:avLst/>
            <a:gdLst>
              <a:gd name="T0" fmla="*/ 0 w 725"/>
              <a:gd name="T1" fmla="*/ 2147483647 h 311"/>
              <a:gd name="T2" fmla="*/ 2147483647 w 725"/>
              <a:gd name="T3" fmla="*/ 2147483647 h 311"/>
              <a:gd name="T4" fmla="*/ 2147483647 w 725"/>
              <a:gd name="T5" fmla="*/ 0 h 311"/>
              <a:gd name="T6" fmla="*/ 0 60000 65536"/>
              <a:gd name="T7" fmla="*/ 0 60000 65536"/>
              <a:gd name="T8" fmla="*/ 0 60000 65536"/>
              <a:gd name="T9" fmla="*/ 0 w 725"/>
              <a:gd name="T10" fmla="*/ 0 h 311"/>
              <a:gd name="T11" fmla="*/ 725 w 725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311">
                <a:moveTo>
                  <a:pt x="0" y="227"/>
                </a:moveTo>
                <a:cubicBezTo>
                  <a:pt x="143" y="269"/>
                  <a:pt x="287" y="311"/>
                  <a:pt x="408" y="273"/>
                </a:cubicBezTo>
                <a:cubicBezTo>
                  <a:pt x="529" y="235"/>
                  <a:pt x="627" y="117"/>
                  <a:pt x="72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AutoShape 26"/>
          <p:cNvSpPr>
            <a:spLocks noChangeArrowheads="1"/>
          </p:cNvSpPr>
          <p:nvPr/>
        </p:nvSpPr>
        <p:spPr bwMode="auto">
          <a:xfrm>
            <a:off x="2700338" y="5157788"/>
            <a:ext cx="144462" cy="358775"/>
          </a:xfrm>
          <a:prstGeom prst="can">
            <a:avLst>
              <a:gd name="adj" fmla="val 6208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28"/>
          <p:cNvSpPr txBox="1">
            <a:spLocks noChangeArrowheads="1"/>
          </p:cNvSpPr>
          <p:nvPr/>
        </p:nvSpPr>
        <p:spPr bwMode="auto">
          <a:xfrm>
            <a:off x="1979613" y="5518150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C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ɣ</a:t>
            </a:r>
          </a:p>
        </p:txBody>
      </p:sp>
      <p:sp>
        <p:nvSpPr>
          <p:cNvPr id="107" name="Text Box 29"/>
          <p:cNvSpPr txBox="1">
            <a:spLocks noChangeArrowheads="1"/>
          </p:cNvSpPr>
          <p:nvPr/>
        </p:nvSpPr>
        <p:spPr bwMode="auto">
          <a:xfrm>
            <a:off x="899541" y="1747664"/>
            <a:ext cx="8208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next time step is given by </a:t>
            </a:r>
            <a:r>
              <a:rPr lang="el-G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(t+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E) = </a:t>
            </a:r>
            <a:r>
              <a:rPr lang="el-G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(t,</a:t>
            </a:r>
            <a:r>
              <a:rPr lang="el-G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ɣ</a:t>
            </a:r>
            <a:r>
              <a:rPr lang="it-IT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⁻</a:t>
            </a: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¹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(E))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" name="Oval 31"/>
          <p:cNvSpPr>
            <a:spLocks noChangeArrowheads="1"/>
          </p:cNvSpPr>
          <p:nvPr/>
        </p:nvSpPr>
        <p:spPr bwMode="auto">
          <a:xfrm>
            <a:off x="3995738" y="4365625"/>
            <a:ext cx="792162" cy="4318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Text Box 32"/>
          <p:cNvSpPr txBox="1">
            <a:spLocks noChangeArrowheads="1"/>
          </p:cNvSpPr>
          <p:nvPr/>
        </p:nvSpPr>
        <p:spPr bwMode="auto">
          <a:xfrm>
            <a:off x="3779838" y="4149725"/>
            <a:ext cx="33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</a:t>
            </a:r>
          </a:p>
        </p:txBody>
      </p:sp>
      <p:sp>
        <p:nvSpPr>
          <p:cNvPr id="110" name="Freeform 33"/>
          <p:cNvSpPr>
            <a:spLocks/>
          </p:cNvSpPr>
          <p:nvPr/>
        </p:nvSpPr>
        <p:spPr bwMode="auto">
          <a:xfrm rot="-10534403">
            <a:off x="2771775" y="4438650"/>
            <a:ext cx="1150938" cy="277813"/>
          </a:xfrm>
          <a:custGeom>
            <a:avLst/>
            <a:gdLst>
              <a:gd name="T0" fmla="*/ 0 w 725"/>
              <a:gd name="T1" fmla="*/ 2147483647 h 311"/>
              <a:gd name="T2" fmla="*/ 2147483647 w 725"/>
              <a:gd name="T3" fmla="*/ 2147483647 h 311"/>
              <a:gd name="T4" fmla="*/ 2147483647 w 725"/>
              <a:gd name="T5" fmla="*/ 0 h 311"/>
              <a:gd name="T6" fmla="*/ 0 60000 65536"/>
              <a:gd name="T7" fmla="*/ 0 60000 65536"/>
              <a:gd name="T8" fmla="*/ 0 60000 65536"/>
              <a:gd name="T9" fmla="*/ 0 w 725"/>
              <a:gd name="T10" fmla="*/ 0 h 311"/>
              <a:gd name="T11" fmla="*/ 725 w 725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311">
                <a:moveTo>
                  <a:pt x="0" y="227"/>
                </a:moveTo>
                <a:cubicBezTo>
                  <a:pt x="143" y="269"/>
                  <a:pt x="287" y="311"/>
                  <a:pt x="408" y="273"/>
                </a:cubicBezTo>
                <a:cubicBezTo>
                  <a:pt x="529" y="235"/>
                  <a:pt x="627" y="117"/>
                  <a:pt x="72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3132138" y="4438650"/>
            <a:ext cx="460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CC3300"/>
                </a:solidFill>
              </a:rPr>
              <a:t>ɣ</a:t>
            </a:r>
            <a:r>
              <a:rPr lang="it-IT">
                <a:solidFill>
                  <a:srgbClr val="CC3300"/>
                </a:solidFill>
              </a:rPr>
              <a:t>⁻</a:t>
            </a:r>
            <a:r>
              <a:rPr lang="en-US">
                <a:solidFill>
                  <a:srgbClr val="CC3300"/>
                </a:solidFill>
              </a:rPr>
              <a:t>¹</a:t>
            </a:r>
            <a:endParaRPr lang="it-IT">
              <a:solidFill>
                <a:srgbClr val="CC3300"/>
              </a:solidFill>
            </a:endParaRPr>
          </a:p>
        </p:txBody>
      </p:sp>
      <p:sp>
        <p:nvSpPr>
          <p:cNvPr id="112" name="Text Box 37"/>
          <p:cNvSpPr txBox="1">
            <a:spLocks noChangeArrowheads="1"/>
          </p:cNvSpPr>
          <p:nvPr/>
        </p:nvSpPr>
        <p:spPr bwMode="auto">
          <a:xfrm>
            <a:off x="1547813" y="4294188"/>
            <a:ext cx="828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CC3300"/>
                </a:solidFill>
              </a:rPr>
              <a:t>ɣ</a:t>
            </a:r>
            <a:r>
              <a:rPr lang="it-IT">
                <a:solidFill>
                  <a:srgbClr val="CC3300"/>
                </a:solidFill>
              </a:rPr>
              <a:t>⁻</a:t>
            </a:r>
            <a:r>
              <a:rPr lang="en-US">
                <a:solidFill>
                  <a:srgbClr val="CC3300"/>
                </a:solidFill>
              </a:rPr>
              <a:t>¹</a:t>
            </a:r>
            <a:r>
              <a:rPr lang="el-GR"/>
              <a:t> </a:t>
            </a:r>
            <a:r>
              <a:rPr lang="it-IT"/>
              <a:t>(E)</a:t>
            </a:r>
          </a:p>
        </p:txBody>
      </p:sp>
      <p:grpSp>
        <p:nvGrpSpPr>
          <p:cNvPr id="115" name="Group 52"/>
          <p:cNvGrpSpPr>
            <a:grpSpLocks/>
          </p:cNvGrpSpPr>
          <p:nvPr/>
        </p:nvGrpSpPr>
        <p:grpSpPr bwMode="auto">
          <a:xfrm>
            <a:off x="1042988" y="2420888"/>
            <a:ext cx="6913563" cy="511175"/>
            <a:chOff x="657" y="2024"/>
            <a:chExt cx="4355" cy="322"/>
          </a:xfrm>
        </p:grpSpPr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657" y="2024"/>
              <a:ext cx="43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velocity </a:t>
              </a:r>
              <a:r>
                <a:rPr lang="it-IT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is the sum of desired velocity </a:t>
              </a:r>
              <a:r>
                <a:rPr lang="it-IT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</a:p>
          </p:txBody>
        </p:sp>
        <p:sp>
          <p:nvSpPr>
            <p:cNvPr id="117" name="Text Box 42"/>
            <p:cNvSpPr txBox="1">
              <a:spLocks noChangeArrowheads="1"/>
            </p:cNvSpPr>
            <p:nvPr/>
          </p:nvSpPr>
          <p:spPr bwMode="auto">
            <a:xfrm>
              <a:off x="4816" y="2115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118" name="Group 53"/>
          <p:cNvGrpSpPr>
            <a:grpSpLocks/>
          </p:cNvGrpSpPr>
          <p:nvPr/>
        </p:nvGrpSpPr>
        <p:grpSpPr bwMode="auto">
          <a:xfrm>
            <a:off x="4932040" y="3068960"/>
            <a:ext cx="4464992" cy="1108074"/>
            <a:chOff x="3424" y="2341"/>
            <a:chExt cx="2336" cy="698"/>
          </a:xfrm>
        </p:grpSpPr>
        <p:sp>
          <p:nvSpPr>
            <p:cNvPr id="119" name="Text Box 41"/>
            <p:cNvSpPr txBox="1">
              <a:spLocks noChangeArrowheads="1"/>
            </p:cNvSpPr>
            <p:nvPr/>
          </p:nvSpPr>
          <p:spPr bwMode="auto">
            <a:xfrm>
              <a:off x="3424" y="2341"/>
              <a:ext cx="2336" cy="6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interaction term </a:t>
              </a:r>
              <a:r>
                <a:rPr lang="it-IT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l-GR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μ</a:t>
              </a:r>
              <a:r>
                <a:rPr lang="it-I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it-IT" dirty="0"/>
            </a:p>
          </p:txBody>
        </p:sp>
        <p:sp>
          <p:nvSpPr>
            <p:cNvPr id="120" name="Text Box 43"/>
            <p:cNvSpPr txBox="1">
              <a:spLocks noChangeArrowheads="1"/>
            </p:cNvSpPr>
            <p:nvPr/>
          </p:nvSpPr>
          <p:spPr bwMode="auto">
            <a:xfrm>
              <a:off x="5082" y="2478"/>
              <a:ext cx="13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3568" y="6165304"/>
            <a:ext cx="763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evolving </a:t>
            </a:r>
            <a:r>
              <a:rPr lang="en-US" dirty="0" err="1" smtClean="0"/>
              <a:t>measares</a:t>
            </a:r>
            <a:r>
              <a:rPr lang="en-US" dirty="0" smtClean="0"/>
              <a:t>: </a:t>
            </a:r>
            <a:r>
              <a:rPr lang="en-US" dirty="0" err="1" smtClean="0"/>
              <a:t>Canuto-Fagnani-Tilli</a:t>
            </a:r>
            <a:r>
              <a:rPr lang="en-US" dirty="0" smtClean="0"/>
              <a:t>, </a:t>
            </a:r>
            <a:r>
              <a:rPr lang="en-US" dirty="0" err="1" smtClean="0"/>
              <a:t>Tosin</a:t>
            </a:r>
            <a:r>
              <a:rPr lang="en-US" dirty="0" smtClean="0"/>
              <a:t>-P., </a:t>
            </a:r>
            <a:r>
              <a:rPr lang="en-US" dirty="0" err="1" smtClean="0"/>
              <a:t>Muntean</a:t>
            </a:r>
            <a:r>
              <a:rPr lang="en-US" dirty="0" smtClean="0"/>
              <a:t> et al., </a:t>
            </a:r>
          </a:p>
          <a:p>
            <a:r>
              <a:rPr lang="en-US" dirty="0" err="1" smtClean="0"/>
              <a:t>Santambrogio</a:t>
            </a:r>
            <a:r>
              <a:rPr lang="en-US" dirty="0" smtClean="0"/>
              <a:t>, Carrillo</a:t>
            </a:r>
            <a:r>
              <a:rPr lang="en-US" dirty="0"/>
              <a:t>-</a:t>
            </a:r>
            <a:r>
              <a:rPr lang="en-US" dirty="0" err="1"/>
              <a:t>Figalli</a:t>
            </a:r>
            <a:r>
              <a:rPr lang="en-US" dirty="0"/>
              <a:t> et al., </a:t>
            </a:r>
            <a:r>
              <a:rPr lang="en-US" dirty="0" smtClean="0"/>
              <a:t>Colombo, </a:t>
            </a:r>
            <a:r>
              <a:rPr lang="en-US" dirty="0" err="1" smtClean="0"/>
              <a:t>Gwiazda</a:t>
            </a:r>
            <a:r>
              <a:rPr lang="en-US" dirty="0" smtClean="0"/>
              <a:t>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146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43" grpId="0" animBg="1"/>
      <p:bldP spid="43" grpId="1" animBg="1"/>
      <p:bldP spid="113" grpId="0" animBg="1"/>
      <p:bldP spid="114" grpId="0" animBg="1"/>
      <p:bldP spid="124" grpId="0" animBg="1"/>
      <p:bldP spid="125" grpId="0" animBg="1"/>
      <p:bldP spid="126" grpId="0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41" grpId="0" animBg="1"/>
      <p:bldP spid="41" grpId="1" animBg="1"/>
      <p:bldP spid="2" grpId="0"/>
      <p:bldP spid="38" grpId="0" animBg="1"/>
      <p:bldP spid="38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1" grpId="1"/>
      <p:bldP spid="102" grpId="0"/>
      <p:bldP spid="103" grpId="0"/>
      <p:bldP spid="104" grpId="0" animBg="1"/>
      <p:bldP spid="104" grpId="1" animBg="1"/>
      <p:bldP spid="105" grpId="0" animBg="1"/>
      <p:bldP spid="105" grpId="1" animBg="1"/>
      <p:bldP spid="106" grpId="0"/>
      <p:bldP spid="106" grpId="1"/>
      <p:bldP spid="107" grpId="0"/>
      <p:bldP spid="108" grpId="0" animBg="1"/>
      <p:bldP spid="109" grpId="0"/>
      <p:bldP spid="110" grpId="0" animBg="1"/>
      <p:bldP spid="111" grpId="0"/>
      <p:bldP spid="1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171400"/>
            <a:ext cx="10114905" cy="1062038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for self-organization in pedestrians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364088" y="908050"/>
            <a:ext cx="3313113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fi-FI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 velocity field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3313113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fi-FI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condition</a:t>
            </a:r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>
            <a:off x="3241675" y="3216275"/>
            <a:ext cx="2397125" cy="1798638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15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413"/>
            <a:ext cx="2952750" cy="251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156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277" y="1268413"/>
            <a:ext cx="2951163" cy="2522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1567" name="Text Box 15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2339975" y="1628775"/>
            <a:ext cx="44919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Exiting the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metro: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movie</a:t>
            </a:r>
          </a:p>
        </p:txBody>
      </p:sp>
      <p:sp>
        <p:nvSpPr>
          <p:cNvPr id="151568" name="Text Box 16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2428875" y="3857625"/>
            <a:ext cx="4506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Exiting the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metro: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</a:p>
        </p:txBody>
      </p:sp>
      <p:pic>
        <p:nvPicPr>
          <p:cNvPr id="18443" name="Picture 11" descr="2319071575_f7664b4f8c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325162"/>
            <a:ext cx="2736304" cy="202429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5">
            <a:hlinkClick r:id="rId9" action="ppaction://hlinkfile"/>
          </p:cNvPr>
          <p:cNvSpPr txBox="1">
            <a:spLocks noChangeArrowheads="1"/>
          </p:cNvSpPr>
          <p:nvPr/>
        </p:nvSpPr>
        <p:spPr bwMode="auto">
          <a:xfrm>
            <a:off x="4091364" y="5651400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</a:t>
            </a:r>
          </a:p>
        </p:txBody>
      </p:sp>
      <p:sp>
        <p:nvSpPr>
          <p:cNvPr id="12" name="TextBox 6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4049960" y="457128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</a:t>
            </a:r>
          </a:p>
        </p:txBody>
      </p:sp>
      <p:sp>
        <p:nvSpPr>
          <p:cNvPr id="13" name="TextBox 7">
            <a:hlinkClick r:id="rId11" action="ppaction://hlinkfile"/>
          </p:cNvPr>
          <p:cNvSpPr txBox="1">
            <a:spLocks noChangeArrowheads="1"/>
          </p:cNvSpPr>
          <p:nvPr/>
        </p:nvSpPr>
        <p:spPr bwMode="auto">
          <a:xfrm>
            <a:off x="3507366" y="5009753"/>
            <a:ext cx="2144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file"/>
              </a:rPr>
              <a:t>MULTISCALE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prod-flowsli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87617" y="4365104"/>
            <a:ext cx="2844823" cy="20535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86080331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  <p:bldP spid="151556" grpId="0"/>
      <p:bldP spid="151567" grpId="0"/>
      <p:bldP spid="151567" grpId="1"/>
      <p:bldP spid="151568" grpId="0"/>
      <p:bldP spid="151568" grpId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64704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Beyond </a:t>
            </a:r>
            <a:r>
              <a:rPr lang="it-IT" sz="3600" b="1" dirty="0" err="1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it-IT" sz="36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onsensus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476672"/>
            <a:ext cx="9144000" cy="792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Case study : </a:t>
            </a:r>
            <a:r>
              <a:rPr lang="en-US" sz="2000" dirty="0" err="1" smtClean="0"/>
              <a:t>Cucker-Smale</a:t>
            </a:r>
            <a:r>
              <a:rPr lang="en-US" sz="2000" dirty="0" smtClean="0"/>
              <a:t> model</a:t>
            </a:r>
            <a:endParaRPr lang="en-US" sz="2000" dirty="0"/>
          </a:p>
        </p:txBody>
      </p:sp>
      <p:pic>
        <p:nvPicPr>
          <p:cNvPr id="5" name="Picture 4" descr="sopra-roma-16-13-ct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3600400" cy="3536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140968"/>
            <a:ext cx="154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Non-Flocking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 descr="geese_986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65104"/>
            <a:ext cx="3564396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4427820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Flocking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2915816" y="2852937"/>
            <a:ext cx="792088" cy="2088232"/>
          </a:xfrm>
          <a:prstGeom prst="bentArrow">
            <a:avLst/>
          </a:prstGeom>
          <a:solidFill>
            <a:srgbClr val="FFFF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3573016"/>
            <a:ext cx="311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12"/>
                </a:solidFill>
              </a:rPr>
              <a:t>Organization via intervention</a:t>
            </a:r>
            <a:endParaRPr lang="en-US" dirty="0">
              <a:solidFill>
                <a:srgbClr val="FF0012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75057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96336" y="1630541"/>
            <a:ext cx="83925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+</a:t>
            </a:r>
            <a:r>
              <a:rPr lang="en-US" sz="3600" i="1" dirty="0" err="1" smtClean="0">
                <a:solidFill>
                  <a:srgbClr val="000090"/>
                </a:solidFill>
              </a:rPr>
              <a:t>u</a:t>
            </a:r>
            <a:r>
              <a:rPr lang="en-US" sz="3600" i="1" baseline="-25000" dirty="0" err="1" smtClean="0">
                <a:solidFill>
                  <a:srgbClr val="000090"/>
                </a:solidFill>
              </a:rPr>
              <a:t>i</a:t>
            </a:r>
            <a:endParaRPr lang="en-US" sz="3600" i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8418" y="2564904"/>
            <a:ext cx="601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of </a:t>
            </a:r>
            <a:r>
              <a:rPr lang="en-US" dirty="0" err="1" smtClean="0"/>
              <a:t>Cucker-Smale</a:t>
            </a:r>
            <a:r>
              <a:rPr lang="en-US" dirty="0" smtClean="0"/>
              <a:t>: </a:t>
            </a:r>
            <a:r>
              <a:rPr lang="en-US" dirty="0" err="1" smtClean="0"/>
              <a:t>Caponigro</a:t>
            </a:r>
            <a:r>
              <a:rPr lang="en-US" dirty="0" smtClean="0"/>
              <a:t>, </a:t>
            </a:r>
            <a:r>
              <a:rPr lang="en-US" dirty="0" err="1" smtClean="0"/>
              <a:t>Fornasier</a:t>
            </a:r>
            <a:r>
              <a:rPr lang="en-US" dirty="0" smtClean="0"/>
              <a:t>, P., </a:t>
            </a:r>
            <a:r>
              <a:rPr lang="en-US" dirty="0" err="1" smtClean="0"/>
              <a:t>Trelat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2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 animBg="1"/>
      <p:bldP spid="10" grpId="0"/>
      <p:bldP spid="4" grpId="0" animBg="1"/>
      <p:bldP spid="13" grpId="0"/>
    </p:bldLst>
  </p:timing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Personalizza struttura">
  <a:themeElements>
    <a:clrScheme name="9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sonalizza struttura">
  <a:themeElements>
    <a:clrScheme name="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ersonalizza struttur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ersonalizza struttura">
  <a:themeElements>
    <a:clrScheme name="7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ersonalizza struttura">
  <a:themeElements>
    <a:clrScheme name="8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17799</TotalTime>
  <Words>1317</Words>
  <Application>Microsoft Macintosh PowerPoint</Application>
  <PresentationFormat>On-screen Show (4:3)</PresentationFormat>
  <Paragraphs>191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Personalizza struttura</vt:lpstr>
      <vt:lpstr>1_Personalizza struttura</vt:lpstr>
      <vt:lpstr>3_Personalizza struttura</vt:lpstr>
      <vt:lpstr>2_Personalizza struttura</vt:lpstr>
      <vt:lpstr>4_Personalizza struttura</vt:lpstr>
      <vt:lpstr>5_Personalizza struttura</vt:lpstr>
      <vt:lpstr>6_Personalizza struttura</vt:lpstr>
      <vt:lpstr>7_Personalizza struttura</vt:lpstr>
      <vt:lpstr>8_Personalizza struttura</vt:lpstr>
      <vt:lpstr>9_Personalizza struttura</vt:lpstr>
      <vt:lpstr>Sparse controls for  groups on the move</vt:lpstr>
      <vt:lpstr>Group of intelligent agents on the move</vt:lpstr>
      <vt:lpstr>The Cucker and Smale model</vt:lpstr>
      <vt:lpstr>Microscopic for animal groups</vt:lpstr>
      <vt:lpstr>PowerPoint Presentation</vt:lpstr>
      <vt:lpstr>Tens, hundreds, thousands of pedestrians</vt:lpstr>
      <vt:lpstr>Time evolving measures</vt:lpstr>
      <vt:lpstr>Macroscopic for self-organization in pedestrians</vt:lpstr>
      <vt:lpstr>Beyond Consensus</vt:lpstr>
      <vt:lpstr>Technical details (1)</vt:lpstr>
      <vt:lpstr>Technical details (2)</vt:lpstr>
      <vt:lpstr>Simulation results</vt:lpstr>
      <vt:lpstr>Summary of results for control of CS</vt:lpstr>
      <vt:lpstr>PowerPoint Presentation</vt:lpstr>
      <vt:lpstr>PowerPoint Presentation</vt:lpstr>
      <vt:lpstr>Collaborators</vt:lpstr>
      <vt:lpstr>Opinion Formation</vt:lpstr>
      <vt:lpstr>Opinion formation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on networks: conservation law models</dc:title>
  <dc:creator>piccoli</dc:creator>
  <cp:lastModifiedBy>Benedetto Piccoli</cp:lastModifiedBy>
  <cp:revision>422</cp:revision>
  <dcterms:created xsi:type="dcterms:W3CDTF">2008-05-27T09:02:55Z</dcterms:created>
  <dcterms:modified xsi:type="dcterms:W3CDTF">2012-11-08T14:16:28Z</dcterms:modified>
</cp:coreProperties>
</file>