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43891200" cy="32918400"/>
  <p:notesSz cx="7315200" cy="96012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0202"/>
    <a:srgbClr val="0000DC"/>
    <a:srgbClr val="F5F5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87" autoAdjust="0"/>
    <p:restoredTop sz="99887" autoAdjust="0"/>
  </p:normalViewPr>
  <p:slideViewPr>
    <p:cSldViewPr snapToGrid="0" snapToObjects="1">
      <p:cViewPr>
        <p:scale>
          <a:sx n="30" d="100"/>
          <a:sy n="30" d="100"/>
        </p:scale>
        <p:origin x="-1434" y="1224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B623-033B-504C-BEFA-70EF669A07E4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B12C-C2D8-6440-B472-970B8DA0E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B623-033B-504C-BEFA-70EF669A07E4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B12C-C2D8-6440-B472-970B8DA0E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B623-033B-504C-BEFA-70EF669A07E4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B12C-C2D8-6440-B472-970B8DA0E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B623-033B-504C-BEFA-70EF669A07E4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B12C-C2D8-6440-B472-970B8DA0E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B623-033B-504C-BEFA-70EF669A07E4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B12C-C2D8-6440-B472-970B8DA0E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B623-033B-504C-BEFA-70EF669A07E4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B12C-C2D8-6440-B472-970B8DA0E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B623-033B-504C-BEFA-70EF669A07E4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B12C-C2D8-6440-B472-970B8DA0E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B623-033B-504C-BEFA-70EF669A07E4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B12C-C2D8-6440-B472-970B8DA0E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B623-033B-504C-BEFA-70EF669A07E4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B12C-C2D8-6440-B472-970B8DA0E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B623-033B-504C-BEFA-70EF669A07E4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B12C-C2D8-6440-B472-970B8DA0E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B623-033B-504C-BEFA-70EF669A07E4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B12C-C2D8-6440-B472-970B8DA0E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DB623-033B-504C-BEFA-70EF669A07E4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7B12C-C2D8-6440-B472-970B8DA0E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21" Type="http://schemas.openxmlformats.org/officeDocument/2006/relationships/image" Target="../media/image20.tmp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tmp"/><Relationship Id="rId16" Type="http://schemas.openxmlformats.org/officeDocument/2006/relationships/image" Target="../media/image15.png"/><Relationship Id="rId20" Type="http://schemas.openxmlformats.org/officeDocument/2006/relationships/image" Target="../media/image19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mp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tmp"/><Relationship Id="rId10" Type="http://schemas.openxmlformats.org/officeDocument/2006/relationships/image" Target="../media/image9.tmp"/><Relationship Id="rId19" Type="http://schemas.openxmlformats.org/officeDocument/2006/relationships/image" Target="../media/image18.tmp"/><Relationship Id="rId4" Type="http://schemas.openxmlformats.org/officeDocument/2006/relationships/image" Target="../media/image3.tmp"/><Relationship Id="rId9" Type="http://schemas.openxmlformats.org/officeDocument/2006/relationships/image" Target="../media/image8.png"/><Relationship Id="rId14" Type="http://schemas.openxmlformats.org/officeDocument/2006/relationships/image" Target="../media/image13.tmp"/><Relationship Id="rId22" Type="http://schemas.openxmlformats.org/officeDocument/2006/relationships/image" Target="../media/image2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-2" y="2"/>
            <a:ext cx="43891195" cy="3920549"/>
          </a:xfrm>
          <a:prstGeom prst="rect">
            <a:avLst/>
          </a:prstGeom>
          <a:gradFill>
            <a:gsLst>
              <a:gs pos="66000">
                <a:srgbClr val="C00000"/>
              </a:gs>
              <a:gs pos="100000">
                <a:srgbClr val="FFC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4" name="Text Box 692"/>
          <p:cNvSpPr txBox="1">
            <a:spLocks noChangeArrowheads="1"/>
          </p:cNvSpPr>
          <p:nvPr/>
        </p:nvSpPr>
        <p:spPr bwMode="auto">
          <a:xfrm>
            <a:off x="-10" y="2"/>
            <a:ext cx="43891200" cy="398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38912" tIns="219456" rIns="438912" bIns="219456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500" b="1" dirty="0">
                <a:solidFill>
                  <a:schemeClr val="bg1"/>
                </a:solidFill>
              </a:rPr>
              <a:t>Design of Ant-Inspired Stochastic Control Strategies for Boundary Coverage and Collective Transport by Robotic Swarms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920551"/>
            <a:ext cx="13167362" cy="832400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spcCol="0"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-10507" y="3912053"/>
            <a:ext cx="43901702" cy="26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-7" y="3920549"/>
            <a:ext cx="13167365" cy="1772794"/>
          </a:xfrm>
          <a:prstGeom prst="rect">
            <a:avLst/>
          </a:prstGeom>
        </p:spPr>
        <p:txBody>
          <a:bodyPr wrap="square" lIns="438912" tIns="219456" rIns="438912" bIns="219456">
            <a:spAutoFit/>
          </a:bodyPr>
          <a:lstStyle/>
          <a:p>
            <a:pPr algn="ctr"/>
            <a:r>
              <a:rPr lang="en-US" b="1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rPr>
              <a:t>Contribution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0703795" y="3912053"/>
            <a:ext cx="13167341" cy="1772794"/>
          </a:xfrm>
          <a:prstGeom prst="rect">
            <a:avLst/>
          </a:prstGeom>
        </p:spPr>
        <p:txBody>
          <a:bodyPr wrap="square" lIns="438912" tIns="219456" rIns="438912" bIns="219456">
            <a:spAutoFit/>
          </a:bodyPr>
          <a:lstStyle/>
          <a:p>
            <a:pPr algn="ctr"/>
            <a:r>
              <a:rPr lang="en-US" b="1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rPr>
              <a:t>Simulation and Results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0703807" y="25703275"/>
            <a:ext cx="6632280" cy="1772794"/>
          </a:xfrm>
          <a:prstGeom prst="rect">
            <a:avLst/>
          </a:prstGeom>
        </p:spPr>
        <p:txBody>
          <a:bodyPr wrap="none" lIns="438912" tIns="219456" rIns="438912" bIns="219456">
            <a:spAutoFit/>
          </a:bodyPr>
          <a:lstStyle/>
          <a:p>
            <a:r>
              <a:rPr lang="en-US" b="1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rPr>
              <a:t>Future Work</a:t>
            </a:r>
            <a:endParaRPr lang="en-US" dirty="0"/>
          </a:p>
        </p:txBody>
      </p:sp>
      <p:pic>
        <p:nvPicPr>
          <p:cNvPr id="28" name="Picture 2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9290" y="10989797"/>
            <a:ext cx="12423960" cy="14946682"/>
          </a:xfrm>
          <a:prstGeom prst="rect">
            <a:avLst/>
          </a:prstGeom>
        </p:spPr>
      </p:pic>
      <p:pic>
        <p:nvPicPr>
          <p:cNvPr id="1032" name="Picture 8" descr="E:\SeanResearch\Pheeno Robot\Pics\20150226_2114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1407" y="26596984"/>
            <a:ext cx="5700595" cy="427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48" y="8702433"/>
            <a:ext cx="6288624" cy="329089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-5" y="5244821"/>
            <a:ext cx="13167360" cy="3397853"/>
          </a:xfrm>
          <a:prstGeom prst="rect">
            <a:avLst/>
          </a:prstGeom>
        </p:spPr>
        <p:txBody>
          <a:bodyPr wrap="square" lIns="438912" tIns="219456" rIns="438912" bIns="219456">
            <a:spAutoFit/>
          </a:bodyPr>
          <a:lstStyle/>
          <a:p>
            <a:r>
              <a:rPr lang="en-US" sz="3800" dirty="0" smtClean="0"/>
              <a:t>A bio-inspired</a:t>
            </a:r>
            <a:r>
              <a:rPr lang="en-US" sz="3800" dirty="0"/>
              <a:t>, leaderless, decentralized boundary coverage and cooperative manipulation control </a:t>
            </a:r>
            <a:r>
              <a:rPr lang="en-US" sz="3800" dirty="0" smtClean="0"/>
              <a:t>scheme is developed </a:t>
            </a:r>
            <a:r>
              <a:rPr lang="en-US" sz="3800" dirty="0"/>
              <a:t>for a robotic swarm. </a:t>
            </a:r>
            <a:r>
              <a:rPr lang="en-US" sz="3800" dirty="0" smtClean="0"/>
              <a:t> </a:t>
            </a:r>
            <a:r>
              <a:rPr lang="en-US" sz="3800" dirty="0" smtClean="0"/>
              <a:t>This control scheme is validated by </a:t>
            </a:r>
            <a:r>
              <a:rPr lang="en-US" sz="3800" dirty="0"/>
              <a:t>mimicking an observed and </a:t>
            </a:r>
            <a:r>
              <a:rPr lang="en-US" sz="3800" dirty="0" smtClean="0"/>
              <a:t>modeled group transport behavior exhibited </a:t>
            </a:r>
            <a:r>
              <a:rPr lang="en-US" sz="3800" dirty="0"/>
              <a:t>by </a:t>
            </a:r>
            <a:r>
              <a:rPr lang="en-US" sz="3800" i="1" dirty="0" err="1"/>
              <a:t>Novomessor</a:t>
            </a:r>
            <a:r>
              <a:rPr lang="en-US" sz="3800" i="1" dirty="0"/>
              <a:t> </a:t>
            </a:r>
            <a:r>
              <a:rPr lang="en-US" sz="3800" i="1" dirty="0" err="1"/>
              <a:t>cockerelli</a:t>
            </a:r>
            <a:r>
              <a:rPr lang="en-US" sz="3800" i="1" dirty="0"/>
              <a:t> </a:t>
            </a:r>
            <a:r>
              <a:rPr lang="en-US" sz="3800" dirty="0"/>
              <a:t>(Kumar et al. HSCC 2013)</a:t>
            </a:r>
            <a:r>
              <a:rPr lang="en-US" sz="3800" i="1" dirty="0"/>
              <a:t>. </a:t>
            </a:r>
            <a:endParaRPr lang="en-US" sz="3800" b="1" i="1" dirty="0"/>
          </a:p>
        </p:txBody>
      </p:sp>
      <p:pic>
        <p:nvPicPr>
          <p:cNvPr id="42" name="Picture 41" descr="sideview_whit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472" y="9492000"/>
            <a:ext cx="5694883" cy="1711757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7" y="12244560"/>
            <a:ext cx="13233950" cy="1772794"/>
          </a:xfrm>
          <a:prstGeom prst="rect">
            <a:avLst/>
          </a:prstGeom>
        </p:spPr>
        <p:txBody>
          <a:bodyPr wrap="square" lIns="438912" tIns="219456" rIns="438912" bIns="219456">
            <a:spAutoFit/>
          </a:bodyPr>
          <a:lstStyle/>
          <a:p>
            <a:pPr algn="ctr"/>
            <a:r>
              <a:rPr lang="en-US" b="1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rPr>
              <a:t>Individual Robot Controller</a:t>
            </a:r>
            <a:endParaRPr lang="en-US" dirty="0"/>
          </a:p>
        </p:txBody>
      </p:sp>
      <p:pic>
        <p:nvPicPr>
          <p:cNvPr id="31" name="Picture 30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57" y="13591829"/>
            <a:ext cx="12716256" cy="5808662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66605" y="19034734"/>
            <a:ext cx="13167360" cy="2806920"/>
          </a:xfrm>
          <a:prstGeom prst="rect">
            <a:avLst/>
          </a:prstGeom>
        </p:spPr>
        <p:txBody>
          <a:bodyPr wrap="square" lIns="438912" tIns="219456" rIns="438912" bIns="219456">
            <a:spAutoFit/>
          </a:bodyPr>
          <a:lstStyle/>
          <a:p>
            <a:r>
              <a:rPr lang="en-US" sz="3800" dirty="0"/>
              <a:t>State-transition diagram of robot controller for collective transport. The diagram outlines a program that would run on a single robot. Here, </a:t>
            </a:r>
            <a:r>
              <a:rPr lang="en-US" sz="3800" i="1" dirty="0" err="1"/>
              <a:t>p</a:t>
            </a:r>
            <a:r>
              <a:rPr lang="en-US" sz="3800" i="1" baseline="-25000" dirty="0" err="1"/>
              <a:t>uS</a:t>
            </a:r>
            <a:r>
              <a:rPr lang="en-US" sz="3800" dirty="0"/>
              <a:t> and </a:t>
            </a:r>
            <a:r>
              <a:rPr lang="en-US" sz="3800" i="1" dirty="0" err="1"/>
              <a:t>p</a:t>
            </a:r>
            <a:r>
              <a:rPr lang="en-US" sz="3800" i="1" baseline="-25000" dirty="0" err="1"/>
              <a:t>bS</a:t>
            </a:r>
            <a:r>
              <a:rPr lang="en-US" sz="3800" dirty="0"/>
              <a:t>  are designed probabilities to unbind (detach) and bind (attach) respectively to side S. </a:t>
            </a:r>
            <a:endParaRPr lang="en-US" sz="3800" b="1" dirty="0"/>
          </a:p>
        </p:txBody>
      </p:sp>
      <p:pic>
        <p:nvPicPr>
          <p:cNvPr id="1035" name="Picture 11" descr="E:\SeanResearch\Pheeno Robot\Pics\20150414_13001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" t="30314" r="5513" b="29328"/>
          <a:stretch/>
        </p:blipFill>
        <p:spPr bwMode="auto">
          <a:xfrm>
            <a:off x="437710" y="23552023"/>
            <a:ext cx="11558520" cy="381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/>
          <p:cNvSpPr/>
          <p:nvPr/>
        </p:nvSpPr>
        <p:spPr>
          <a:xfrm>
            <a:off x="66605" y="29096570"/>
            <a:ext cx="12433949" cy="2215992"/>
          </a:xfrm>
          <a:prstGeom prst="rect">
            <a:avLst/>
          </a:prstGeom>
        </p:spPr>
        <p:txBody>
          <a:bodyPr wrap="square" lIns="438912" tIns="219456" rIns="438912" bIns="219456">
            <a:spAutoFit/>
          </a:bodyPr>
          <a:lstStyle/>
          <a:p>
            <a:r>
              <a:rPr lang="en-US" sz="3800" dirty="0"/>
              <a:t>While attached, robots lift the load to alleviate friction. Robots attached to the front pull with a force according to a proportional velocity controller.</a:t>
            </a:r>
          </a:p>
        </p:txBody>
      </p:sp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19" y="27574978"/>
            <a:ext cx="11383891" cy="161303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-10507" y="31312563"/>
            <a:ext cx="43901707" cy="1605840"/>
          </a:xfrm>
          <a:prstGeom prst="rect">
            <a:avLst/>
          </a:prstGeom>
          <a:gradFill>
            <a:gsLst>
              <a:gs pos="40000">
                <a:srgbClr val="C00000"/>
              </a:gs>
              <a:gs pos="0">
                <a:srgbClr val="FFC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7810372" y="30994619"/>
            <a:ext cx="16492308" cy="1551194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A</a:t>
            </a:r>
            <a:r>
              <a:rPr lang="en-US" sz="5400" dirty="0">
                <a:solidFill>
                  <a:schemeClr val="bg1"/>
                </a:solidFill>
              </a:rPr>
              <a:t>utonomous </a:t>
            </a:r>
            <a:r>
              <a:rPr lang="en-US" sz="5400" b="1" dirty="0">
                <a:solidFill>
                  <a:schemeClr val="bg1"/>
                </a:solidFill>
              </a:rPr>
              <a:t>C</a:t>
            </a:r>
            <a:r>
              <a:rPr lang="en-US" sz="5400" dirty="0">
                <a:solidFill>
                  <a:schemeClr val="bg1"/>
                </a:solidFill>
              </a:rPr>
              <a:t>ollective </a:t>
            </a:r>
            <a:r>
              <a:rPr lang="en-US" sz="5400" b="1" dirty="0" smtClean="0">
                <a:solidFill>
                  <a:schemeClr val="bg1"/>
                </a:solidFill>
              </a:rPr>
              <a:t>S</a:t>
            </a:r>
            <a:r>
              <a:rPr lang="en-US" sz="5400" dirty="0" smtClean="0">
                <a:solidFill>
                  <a:schemeClr val="bg1"/>
                </a:solidFill>
              </a:rPr>
              <a:t>ystems </a:t>
            </a:r>
            <a:r>
              <a:rPr lang="en-US" sz="5400" b="1" dirty="0">
                <a:solidFill>
                  <a:schemeClr val="bg1"/>
                </a:solidFill>
              </a:rPr>
              <a:t>Lab</a:t>
            </a:r>
            <a:r>
              <a:rPr lang="en-US" sz="5400" dirty="0">
                <a:solidFill>
                  <a:schemeClr val="bg1"/>
                </a:solidFill>
              </a:rPr>
              <a:t>oratory </a:t>
            </a:r>
            <a:r>
              <a:rPr lang="en-US" sz="7200" b="1" dirty="0">
                <a:solidFill>
                  <a:schemeClr val="bg1"/>
                </a:solidFill>
              </a:rPr>
              <a:t>ACS Lab</a:t>
            </a:r>
          </a:p>
        </p:txBody>
      </p:sp>
      <p:pic>
        <p:nvPicPr>
          <p:cNvPr id="1034" name="Picture 10" descr="E:\SeanResearch\ECAL2013\Presentation\fulton_engineering_logo_m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8350" y="31612670"/>
            <a:ext cx="7355203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36195000" y="32029645"/>
            <a:ext cx="10629900" cy="935641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http://faculty.engineering.asu.edu/acs/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3233965" y="3919670"/>
            <a:ext cx="17469821" cy="1772794"/>
          </a:xfrm>
          <a:prstGeom prst="rect">
            <a:avLst/>
          </a:prstGeom>
        </p:spPr>
        <p:txBody>
          <a:bodyPr wrap="square" lIns="438912" tIns="219456" rIns="438912" bIns="219456">
            <a:spAutoFit/>
          </a:bodyPr>
          <a:lstStyle/>
          <a:p>
            <a:pPr algn="ctr"/>
            <a:r>
              <a:rPr lang="en-US" b="1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rPr>
              <a:t>Approach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51114" y="26482838"/>
            <a:ext cx="3691008" cy="886397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r>
              <a:rPr lang="en-US" sz="2900" b="1" dirty="0">
                <a:solidFill>
                  <a:srgbClr val="FFFF00"/>
                </a:solidFill>
              </a:rPr>
              <a:t>Attached to Back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610742" y="26459976"/>
            <a:ext cx="3608011" cy="886397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r>
              <a:rPr lang="en-US" sz="2900" b="1" dirty="0">
                <a:solidFill>
                  <a:srgbClr val="FF0000"/>
                </a:solidFill>
              </a:rPr>
              <a:t>Attached to Front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828028" y="24368198"/>
            <a:ext cx="1671326" cy="886397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r>
              <a:rPr lang="en-US" sz="2900" b="1" dirty="0"/>
              <a:t>Load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3167358" y="5254154"/>
            <a:ext cx="17379720" cy="3367076"/>
          </a:xfrm>
          <a:prstGeom prst="rect">
            <a:avLst/>
          </a:prstGeom>
        </p:spPr>
        <p:txBody>
          <a:bodyPr wrap="square" lIns="438912" tIns="219456" rIns="438912" bIns="219456">
            <a:spAutoFit/>
          </a:bodyPr>
          <a:lstStyle/>
          <a:p>
            <a:r>
              <a:rPr lang="en-US" sz="3800" dirty="0" smtClean="0"/>
              <a:t>Use a </a:t>
            </a:r>
            <a:r>
              <a:rPr lang="en-US" sz="3800" dirty="0"/>
              <a:t>macroscopic population dynamic </a:t>
            </a:r>
            <a:r>
              <a:rPr lang="en-US" sz="3800" dirty="0" smtClean="0"/>
              <a:t>model </a:t>
            </a:r>
            <a:r>
              <a:rPr lang="en-US" sz="3800" dirty="0"/>
              <a:t>to design enzyme-inspired stochastic control policies that allocate a robotic swarm around multiple boundaries. This </a:t>
            </a:r>
            <a:r>
              <a:rPr lang="en-US" sz="3800" dirty="0" smtClean="0"/>
              <a:t>model </a:t>
            </a:r>
            <a:r>
              <a:rPr lang="en-US" sz="3800" dirty="0"/>
              <a:t>is </a:t>
            </a:r>
            <a:r>
              <a:rPr lang="en-US" sz="3800" dirty="0" smtClean="0"/>
              <a:t>used </a:t>
            </a:r>
            <a:r>
              <a:rPr lang="en-US" sz="3800" dirty="0"/>
              <a:t>to synthesize </a:t>
            </a:r>
            <a:r>
              <a:rPr lang="en-US" sz="3800" dirty="0" smtClean="0"/>
              <a:t>three sets of </a:t>
            </a:r>
            <a:r>
              <a:rPr lang="en-US" sz="3800" dirty="0" smtClean="0"/>
              <a:t>stochastic </a:t>
            </a:r>
            <a:r>
              <a:rPr lang="en-US" sz="3800" dirty="0"/>
              <a:t>robot attachment-detachment policies for tasks where a robot swarm must achieve non-uniform spatial distributions </a:t>
            </a:r>
            <a:r>
              <a:rPr lang="en-US" sz="3800" dirty="0" smtClean="0"/>
              <a:t>around </a:t>
            </a:r>
            <a:r>
              <a:rPr lang="en-US" sz="3800" dirty="0"/>
              <a:t>multiple loads and transport them at a constant velocity.</a:t>
            </a:r>
            <a:endParaRPr lang="en-US" sz="3800" b="1" i="1" dirty="0"/>
          </a:p>
        </p:txBody>
      </p:sp>
      <p:sp>
        <p:nvSpPr>
          <p:cNvPr id="63" name="Rectangle 62"/>
          <p:cNvSpPr/>
          <p:nvPr/>
        </p:nvSpPr>
        <p:spPr>
          <a:xfrm>
            <a:off x="13233965" y="9138965"/>
            <a:ext cx="17469821" cy="1772794"/>
          </a:xfrm>
          <a:prstGeom prst="rect">
            <a:avLst/>
          </a:prstGeom>
        </p:spPr>
        <p:txBody>
          <a:bodyPr wrap="square" lIns="438912" tIns="219456" rIns="438912" bIns="219456">
            <a:spAutoFit/>
          </a:bodyPr>
          <a:lstStyle/>
          <a:p>
            <a:pPr algn="ctr"/>
            <a:r>
              <a:rPr lang="en-US" b="1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rPr>
              <a:t>Chemical Reaction Network Model</a:t>
            </a:r>
            <a:endParaRPr lang="en-US" dirty="0"/>
          </a:p>
        </p:txBody>
      </p:sp>
      <p:pic>
        <p:nvPicPr>
          <p:cNvPr id="46" name="Picture 45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230" y="13529510"/>
            <a:ext cx="10630906" cy="212412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3167358" y="10345181"/>
            <a:ext cx="17536440" cy="1625059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pPr marL="822960" indent="-822960">
              <a:buFont typeface="Arial" panose="020B0604020202020204" pitchFamily="34" charset="0"/>
              <a:buChar char="•"/>
            </a:pPr>
            <a:r>
              <a:rPr lang="en-US" sz="3800" dirty="0"/>
              <a:t>The notation </a:t>
            </a:r>
            <a:r>
              <a:rPr lang="en-US" sz="3800" i="1" dirty="0"/>
              <a:t>r + U</a:t>
            </a:r>
            <a:r>
              <a:rPr lang="en-US" sz="3800" i="1" baseline="-25000" dirty="0"/>
              <a:t>S</a:t>
            </a:r>
            <a:r>
              <a:rPr lang="en-US" sz="3800" baseline="-25000" dirty="0"/>
              <a:t> </a:t>
            </a:r>
            <a:r>
              <a:rPr lang="en-US" sz="3800" dirty="0"/>
              <a:t>represents the event of a </a:t>
            </a:r>
            <a:r>
              <a:rPr lang="en-US" sz="3800" i="1" dirty="0"/>
              <a:t>free robot </a:t>
            </a:r>
            <a:r>
              <a:rPr lang="en-US" sz="3800" dirty="0"/>
              <a:t>(</a:t>
            </a:r>
            <a:r>
              <a:rPr lang="en-US" sz="3800" i="1" dirty="0"/>
              <a:t>r</a:t>
            </a:r>
            <a:r>
              <a:rPr lang="en-US" sz="3800" dirty="0"/>
              <a:t>) encountering an </a:t>
            </a:r>
            <a:r>
              <a:rPr lang="en-US" sz="3800" i="1" dirty="0"/>
              <a:t>unbound zone</a:t>
            </a:r>
            <a:r>
              <a:rPr lang="en-US" sz="3800" dirty="0"/>
              <a:t> on the side </a:t>
            </a:r>
            <a:r>
              <a:rPr lang="en-US" sz="3800" i="1" dirty="0"/>
              <a:t>S </a:t>
            </a:r>
            <a:r>
              <a:rPr lang="en-US" sz="3800" dirty="0"/>
              <a:t>(</a:t>
            </a:r>
            <a:r>
              <a:rPr lang="en-US" sz="3800" i="1" dirty="0"/>
              <a:t>U</a:t>
            </a:r>
            <a:r>
              <a:rPr lang="en-US" sz="3800" i="1" baseline="-25000" dirty="0"/>
              <a:t>S</a:t>
            </a:r>
            <a:r>
              <a:rPr lang="en-US" sz="3800" dirty="0" smtClean="0"/>
              <a:t>), where </a:t>
            </a:r>
            <a:r>
              <a:rPr lang="en-US" sz="3800" i="1" dirty="0"/>
              <a:t>S</a:t>
            </a:r>
            <a:r>
              <a:rPr lang="en-US" sz="3800" dirty="0"/>
              <a:t> </a:t>
            </a:r>
            <a:r>
              <a:rPr lang="el-GR" sz="3800" dirty="0"/>
              <a:t>ϵ</a:t>
            </a:r>
            <a:r>
              <a:rPr lang="en-US" sz="3800" dirty="0"/>
              <a:t> {Front (</a:t>
            </a:r>
            <a:r>
              <a:rPr lang="en-US" sz="3800" i="1" dirty="0"/>
              <a:t>F</a:t>
            </a:r>
            <a:r>
              <a:rPr lang="en-US" sz="3800" dirty="0"/>
              <a:t>), Back (</a:t>
            </a:r>
            <a:r>
              <a:rPr lang="en-US" sz="3800" i="1" dirty="0"/>
              <a:t>B</a:t>
            </a:r>
            <a:r>
              <a:rPr lang="en-US" sz="3800" dirty="0"/>
              <a:t>)}.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3167353" y="11539037"/>
                <a:ext cx="17536440" cy="2370192"/>
              </a:xfrm>
              <a:prstGeom prst="rect">
                <a:avLst/>
              </a:prstGeom>
              <a:noFill/>
            </p:spPr>
            <p:txBody>
              <a:bodyPr wrap="square" lIns="438912" tIns="219456" rIns="438912" bIns="219456" rtlCol="0">
                <a:spAutoFit/>
              </a:bodyPr>
              <a:lstStyle/>
              <a:p>
                <a:pPr marL="822960" indent="-822960">
                  <a:buFont typeface="Arial" panose="020B0604020202020204" pitchFamily="34" charset="0"/>
                  <a:buChar char="•"/>
                </a:pPr>
                <a:r>
                  <a:rPr lang="en-US" sz="3800" dirty="0"/>
                  <a:t>The notation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3800" i="1">
                            <a:latin typeface="Cambria Math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sz="3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800" i="1">
                                <a:latin typeface="Cambria Math"/>
                              </a:rPr>
                              <m:t>𝑏𝑆</m:t>
                            </m:r>
                          </m:sub>
                        </m:sSub>
                        <m:sSub>
                          <m:sSubPr>
                            <m:ctrlPr>
                              <a:rPr lang="en-US" sz="3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800" i="1">
                                <a:latin typeface="Cambria Math"/>
                              </a:rPr>
                              <m:t>𝑢𝑆</m:t>
                            </m:r>
                          </m:sub>
                        </m:sSub>
                      </m:e>
                    </m:groupChr>
                    <m:sSub>
                      <m:sSubPr>
                        <m:ctrlPr>
                          <a:rPr lang="en-US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3800" i="1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3800" dirty="0"/>
                  <a:t> represents how often such encounter events occur and result in the </a:t>
                </a:r>
                <a:r>
                  <a:rPr lang="en-US" sz="3800" i="1" dirty="0"/>
                  <a:t>free robot</a:t>
                </a:r>
                <a:r>
                  <a:rPr lang="en-US" sz="3800" dirty="0"/>
                  <a:t> (</a:t>
                </a:r>
                <a:r>
                  <a:rPr lang="en-US" sz="3800" i="1" dirty="0"/>
                  <a:t>r</a:t>
                </a:r>
                <a:r>
                  <a:rPr lang="en-US" sz="3800" dirty="0"/>
                  <a:t>)</a:t>
                </a:r>
                <a:r>
                  <a:rPr lang="en-US" sz="3800" i="1" dirty="0"/>
                  <a:t> </a:t>
                </a:r>
                <a:r>
                  <a:rPr lang="en-US" sz="3800" dirty="0"/>
                  <a:t>binding to the </a:t>
                </a:r>
                <a:r>
                  <a:rPr lang="en-US" sz="3800" i="1" dirty="0"/>
                  <a:t>unbound zone</a:t>
                </a:r>
                <a:r>
                  <a:rPr lang="en-US" sz="3800" dirty="0"/>
                  <a:t> (</a:t>
                </a:r>
                <a:r>
                  <a:rPr lang="en-US" sz="3800" i="1" dirty="0"/>
                  <a:t>U</a:t>
                </a:r>
                <a:r>
                  <a:rPr lang="en-US" sz="3800" i="1" baseline="-25000" dirty="0"/>
                  <a:t>S</a:t>
                </a:r>
                <a:r>
                  <a:rPr lang="en-US" sz="3800" dirty="0"/>
                  <a:t>) to produce a new </a:t>
                </a:r>
                <a:r>
                  <a:rPr lang="en-US" sz="3800" i="1" dirty="0"/>
                  <a:t>bound zone</a:t>
                </a:r>
                <a:r>
                  <a:rPr lang="en-US" sz="3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3800" i="1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3800" dirty="0"/>
                  <a:t>. </a:t>
                </a:r>
                <a:endParaRPr lang="en-US" sz="3800" i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7353" y="11539037"/>
                <a:ext cx="17536440" cy="2370192"/>
              </a:xfrm>
              <a:prstGeom prst="rect">
                <a:avLst/>
              </a:prstGeom>
              <a:blipFill rotWithShape="1">
                <a:blip r:embed="rId11"/>
                <a:stretch>
                  <a:fillRect b="-1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6" name="Picture 12" descr="E:\SeanResearch\ECAL2013\Presentation\CRNCarto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0243" y="13125125"/>
            <a:ext cx="6830155" cy="275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E:\SeanResearch\SwarmIntelligence\Revisions\Paper\CarrySimAntsview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242" y="5528681"/>
            <a:ext cx="5954530" cy="240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71"/>
          <p:cNvSpPr/>
          <p:nvPr/>
        </p:nvSpPr>
        <p:spPr>
          <a:xfrm>
            <a:off x="13267270" y="15754545"/>
            <a:ext cx="17536440" cy="1772794"/>
          </a:xfrm>
          <a:prstGeom prst="rect">
            <a:avLst/>
          </a:prstGeom>
        </p:spPr>
        <p:txBody>
          <a:bodyPr wrap="square" lIns="438912" tIns="219456" rIns="438912" bIns="219456">
            <a:spAutoFit/>
          </a:bodyPr>
          <a:lstStyle/>
          <a:p>
            <a:pPr algn="ctr"/>
            <a:r>
              <a:rPr lang="en-US" b="1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rPr>
              <a:t>Methods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0" y="21870667"/>
            <a:ext cx="13167360" cy="1772794"/>
          </a:xfrm>
          <a:prstGeom prst="rect">
            <a:avLst/>
          </a:prstGeom>
        </p:spPr>
        <p:txBody>
          <a:bodyPr wrap="square" lIns="438912" tIns="219456" rIns="438912" bIns="219456">
            <a:spAutoFit/>
          </a:bodyPr>
          <a:lstStyle/>
          <a:p>
            <a:pPr algn="ctr"/>
            <a:r>
              <a:rPr lang="en-US" b="1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rPr>
              <a:t>Simplified Load Dynamics</a:t>
            </a:r>
            <a:endParaRPr lang="en-US" dirty="0"/>
          </a:p>
        </p:txBody>
      </p:sp>
      <p:pic>
        <p:nvPicPr>
          <p:cNvPr id="64" name="Picture 63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230" y="21331290"/>
            <a:ext cx="9168884" cy="1412537"/>
          </a:xfrm>
          <a:prstGeom prst="rect">
            <a:avLst/>
          </a:prstGeom>
        </p:spPr>
      </p:pic>
      <p:pic>
        <p:nvPicPr>
          <p:cNvPr id="65" name="Picture 64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8" t="3993" b="2"/>
          <a:stretch/>
        </p:blipFill>
        <p:spPr>
          <a:xfrm>
            <a:off x="24544191" y="21477691"/>
            <a:ext cx="4965427" cy="1190150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22279589" y="21448891"/>
            <a:ext cx="1532726" cy="1034131"/>
          </a:xfrm>
          <a:prstGeom prst="rect">
            <a:avLst/>
          </a:prstGeom>
          <a:noFill/>
        </p:spPr>
        <p:txBody>
          <a:bodyPr wrap="none" lIns="438912" tIns="219456" rIns="438912" bIns="219456" rtlCol="0">
            <a:spAutoFit/>
          </a:bodyPr>
          <a:lstStyle/>
          <a:p>
            <a:r>
              <a:rPr lang="en-US" sz="3800" dirty="0"/>
              <a:t>(1)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9171079" y="21546176"/>
            <a:ext cx="1532726" cy="1034131"/>
          </a:xfrm>
          <a:prstGeom prst="rect">
            <a:avLst/>
          </a:prstGeom>
          <a:noFill/>
        </p:spPr>
        <p:txBody>
          <a:bodyPr wrap="none" lIns="438912" tIns="219456" rIns="438912" bIns="219456" rtlCol="0">
            <a:spAutoFit/>
          </a:bodyPr>
          <a:lstStyle/>
          <a:p>
            <a:r>
              <a:rPr lang="en-US" sz="3800" dirty="0"/>
              <a:t>(2)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-1" y="12244553"/>
            <a:ext cx="13167341" cy="959709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spcCol="0"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3167352" y="15902069"/>
            <a:ext cx="17542086" cy="1541049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spcCol="0"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3167360" y="9151500"/>
            <a:ext cx="17536445" cy="675057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spcCol="0"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3167331" y="3920550"/>
            <a:ext cx="17536474" cy="523094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spcCol="0" rtlCol="0" anchor="ctr"/>
          <a:lstStyle/>
          <a:p>
            <a:pPr algn="ctr"/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30703786" y="3920551"/>
            <a:ext cx="13187416" cy="2207771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spcCol="0"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0703802" y="25998264"/>
            <a:ext cx="13187400" cy="53143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spcCol="0"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8" y="21841649"/>
            <a:ext cx="13167324" cy="947091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spcCol="0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88867" y="31394501"/>
            <a:ext cx="17399213" cy="1625059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Sean Wilson et al.  </a:t>
            </a:r>
            <a:r>
              <a:rPr lang="en-US" sz="3800" b="1" dirty="0">
                <a:solidFill>
                  <a:schemeClr val="bg1"/>
                </a:solidFill>
              </a:rPr>
              <a:t>Design of Ant-Inspired Stochastic Control Policies for Collective Transport by Robotic Swarms.</a:t>
            </a:r>
            <a:r>
              <a:rPr lang="en-US" sz="3800" i="1" dirty="0">
                <a:solidFill>
                  <a:schemeClr val="bg1"/>
                </a:solidFill>
              </a:rPr>
              <a:t>  Swarm Intelligence,</a:t>
            </a:r>
            <a:r>
              <a:rPr lang="en-US" sz="3800" dirty="0">
                <a:solidFill>
                  <a:schemeClr val="bg1"/>
                </a:solidFill>
              </a:rPr>
              <a:t> 8(4):303-327, Dec. 2014.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2956822" y="22345586"/>
            <a:ext cx="18725904" cy="1181861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Controller Synthesis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/>
              <p:cNvSpPr txBox="1"/>
              <p:nvPr/>
            </p:nvSpPr>
            <p:spPr>
              <a:xfrm>
                <a:off x="13214774" y="23059498"/>
                <a:ext cx="17536440" cy="2782300"/>
              </a:xfrm>
              <a:prstGeom prst="rect">
                <a:avLst/>
              </a:prstGeom>
              <a:noFill/>
            </p:spPr>
            <p:txBody>
              <a:bodyPr wrap="square" lIns="438912" tIns="219456" rIns="438912" bIns="219456" rtlCol="0">
                <a:spAutoFit/>
              </a:bodyPr>
              <a:lstStyle/>
              <a:p>
                <a:pPr marL="822960" indent="-822960">
                  <a:buFont typeface="Arial" panose="020B0604020202020204" pitchFamily="34" charset="0"/>
                  <a:buChar char="•"/>
                </a:pPr>
                <a:r>
                  <a:rPr lang="en-US" sz="3800" b="1" dirty="0"/>
                  <a:t>Equilibrium Population Matching Method (EPMM) :  </a:t>
                </a:r>
                <a:r>
                  <a:rPr lang="en-US" sz="3800" dirty="0"/>
                  <a:t>Only requires the encounter rate ratio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3800" i="1">
                            <a:latin typeface="Cambria Math"/>
                          </a:rPr>
                          <m:t>𝑏𝑆</m:t>
                        </m:r>
                      </m:sub>
                    </m:sSub>
                    <m:r>
                      <a:rPr lang="en-US" sz="380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3800" i="1">
                            <a:latin typeface="Cambria Math"/>
                          </a:rPr>
                          <m:t>𝑢𝑆</m:t>
                        </m:r>
                      </m:sub>
                    </m:sSub>
                  </m:oMath>
                </a14:m>
                <a:r>
                  <a:rPr lang="en-US" sz="3800" dirty="0"/>
                  <a:t>)</a:t>
                </a:r>
                <a:r>
                  <a:rPr lang="en-US" sz="3800" dirty="0" smtClean="0"/>
                  <a:t> </a:t>
                </a:r>
                <a:r>
                  <a:rPr lang="en-US" sz="3800" dirty="0"/>
                  <a:t>to design </a:t>
                </a:r>
                <a:r>
                  <a:rPr lang="en-US" sz="3800" dirty="0" smtClean="0"/>
                  <a:t>the </a:t>
                </a:r>
                <a:r>
                  <a:rPr lang="en-US" sz="3800" dirty="0"/>
                  <a:t>probabilities of attaching and detaching (</a:t>
                </a:r>
                <a:r>
                  <a:rPr lang="en-US" sz="3800" i="1" dirty="0" err="1"/>
                  <a:t>p</a:t>
                </a:r>
                <a:r>
                  <a:rPr lang="en-US" sz="3800" i="1" baseline="-25000" dirty="0" err="1"/>
                  <a:t>bS</a:t>
                </a:r>
                <a:r>
                  <a:rPr lang="en-US" sz="3800" dirty="0"/>
                  <a:t>, </a:t>
                </a:r>
                <a:r>
                  <a:rPr lang="en-US" sz="3800" i="1" dirty="0" err="1"/>
                  <a:t>p</a:t>
                </a:r>
                <a:r>
                  <a:rPr lang="en-US" sz="3800" i="1" baseline="-25000" dirty="0" err="1"/>
                  <a:t>uS</a:t>
                </a:r>
                <a:r>
                  <a:rPr lang="en-US" sz="3800" i="1" baseline="-25000" dirty="0"/>
                  <a:t> </a:t>
                </a:r>
                <a:r>
                  <a:rPr lang="en-US" sz="3800" dirty="0"/>
                  <a:t>) through </a:t>
                </a:r>
                <a:r>
                  <a:rPr lang="en-US" sz="3800" dirty="0" smtClean="0"/>
                  <a:t>Eq. </a:t>
                </a:r>
                <a:r>
                  <a:rPr lang="en-US" sz="3800" dirty="0"/>
                  <a:t>1. This allows for the fastest convergence time to the equilibrium population states but ignores the transient population dynamics.</a:t>
                </a:r>
                <a:endParaRPr lang="en-US" sz="3800" b="1" dirty="0"/>
              </a:p>
            </p:txBody>
          </p:sp>
        </mc:Choice>
        <mc:Fallback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4774" y="23059498"/>
                <a:ext cx="17536440" cy="2782300"/>
              </a:xfrm>
              <a:prstGeom prst="rect">
                <a:avLst/>
              </a:prstGeom>
              <a:blipFill rotWithShape="1">
                <a:blip r:embed="rId16"/>
                <a:stretch>
                  <a:fillRect b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/>
              <p:cNvSpPr txBox="1"/>
              <p:nvPr/>
            </p:nvSpPr>
            <p:spPr>
              <a:xfrm>
                <a:off x="13202193" y="25574573"/>
                <a:ext cx="17536440" cy="2806920"/>
              </a:xfrm>
              <a:prstGeom prst="rect">
                <a:avLst/>
              </a:prstGeom>
              <a:noFill/>
            </p:spPr>
            <p:txBody>
              <a:bodyPr wrap="square" lIns="438912" tIns="219456" rIns="438912" bIns="219456" rtlCol="0">
                <a:spAutoFit/>
              </a:bodyPr>
              <a:lstStyle/>
              <a:p>
                <a:pPr marL="822960" indent="-822960">
                  <a:buFont typeface="Arial" panose="020B0604020202020204" pitchFamily="34" charset="0"/>
                  <a:buChar char="•"/>
                </a:pPr>
                <a:r>
                  <a:rPr lang="en-US" sz="3800" b="1" dirty="0"/>
                  <a:t>Transient Matching Method (TMM) :  </a:t>
                </a:r>
                <a:r>
                  <a:rPr lang="en-US" sz="3800" dirty="0"/>
                  <a:t>Requires the absolute encounter rates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3800" i="1">
                            <a:latin typeface="Cambria Math"/>
                          </a:rPr>
                          <m:t>𝑏𝑆</m:t>
                        </m:r>
                      </m:sub>
                    </m:sSub>
                  </m:oMath>
                </a14:m>
                <a:r>
                  <a:rPr lang="en-US" sz="3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3800" i="1">
                            <a:latin typeface="Cambria Math"/>
                          </a:rPr>
                          <m:t>𝑢𝑆</m:t>
                        </m:r>
                      </m:sub>
                    </m:sSub>
                  </m:oMath>
                </a14:m>
                <a:r>
                  <a:rPr lang="en-US" sz="3800" dirty="0"/>
                  <a:t>) from </a:t>
                </a:r>
                <a:r>
                  <a:rPr lang="en-US" sz="3800" dirty="0" err="1" smtClean="0"/>
                  <a:t>Eqs</a:t>
                </a:r>
                <a:r>
                  <a:rPr lang="en-US" sz="3800" dirty="0" smtClean="0"/>
                  <a:t>. 1 </a:t>
                </a:r>
                <a:r>
                  <a:rPr lang="en-US" sz="3800" dirty="0"/>
                  <a:t>and 2 to design </a:t>
                </a:r>
                <a:r>
                  <a:rPr lang="en-US" sz="3800" dirty="0" smtClean="0"/>
                  <a:t>the </a:t>
                </a:r>
                <a:r>
                  <a:rPr lang="en-US" sz="3800" dirty="0"/>
                  <a:t>probabilities of attaching and detaching (</a:t>
                </a:r>
                <a:r>
                  <a:rPr lang="en-US" sz="3800" i="1" dirty="0" err="1"/>
                  <a:t>p</a:t>
                </a:r>
                <a:r>
                  <a:rPr lang="en-US" sz="3800" i="1" baseline="-25000" dirty="0" err="1"/>
                  <a:t>bS</a:t>
                </a:r>
                <a:r>
                  <a:rPr lang="en-US" sz="3800" dirty="0"/>
                  <a:t>, </a:t>
                </a:r>
                <a:r>
                  <a:rPr lang="en-US" sz="3800" i="1" dirty="0" err="1"/>
                  <a:t>p</a:t>
                </a:r>
                <a:r>
                  <a:rPr lang="en-US" sz="3800" i="1" baseline="-25000" dirty="0" err="1"/>
                  <a:t>uS</a:t>
                </a:r>
                <a:r>
                  <a:rPr lang="en-US" sz="3800" i="1" baseline="-25000" dirty="0"/>
                  <a:t> </a:t>
                </a:r>
                <a:r>
                  <a:rPr lang="en-US" sz="3800" dirty="0"/>
                  <a:t>) through </a:t>
                </a:r>
                <a:r>
                  <a:rPr lang="en-US" sz="3800" dirty="0" smtClean="0"/>
                  <a:t>Eq. </a:t>
                </a:r>
                <a:r>
                  <a:rPr lang="en-US" sz="3800" dirty="0"/>
                  <a:t>1. This design converges slower than the </a:t>
                </a:r>
                <a:r>
                  <a:rPr lang="en-US" sz="3800" b="1" dirty="0"/>
                  <a:t>EPMM </a:t>
                </a:r>
                <a:r>
                  <a:rPr lang="en-US" sz="3800" dirty="0"/>
                  <a:t>but matches the population transient rise time.</a:t>
                </a:r>
                <a:endParaRPr lang="en-US" sz="3800" b="1" dirty="0"/>
              </a:p>
            </p:txBody>
          </p:sp>
        </mc:Choice>
        <mc:Fallback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2193" y="25574573"/>
                <a:ext cx="17536440" cy="2806920"/>
              </a:xfrm>
              <a:prstGeom prst="rect">
                <a:avLst/>
              </a:prstGeom>
              <a:blipFill rotWithShape="1">
                <a:blip r:embed="rId17"/>
                <a:stretch>
                  <a:fillRect b="-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/>
              <p:cNvSpPr txBox="1"/>
              <p:nvPr/>
            </p:nvSpPr>
            <p:spPr>
              <a:xfrm>
                <a:off x="13214774" y="28057906"/>
                <a:ext cx="17536440" cy="3367076"/>
              </a:xfrm>
              <a:prstGeom prst="rect">
                <a:avLst/>
              </a:prstGeom>
              <a:noFill/>
            </p:spPr>
            <p:txBody>
              <a:bodyPr wrap="square" lIns="438912" tIns="219456" rIns="438912" bIns="219456" rtlCol="0">
                <a:spAutoFit/>
              </a:bodyPr>
              <a:lstStyle/>
              <a:p>
                <a:pPr marL="822960" indent="-822960">
                  <a:buFont typeface="Arial" panose="020B0604020202020204" pitchFamily="34" charset="0"/>
                  <a:buChar char="•"/>
                </a:pPr>
                <a:r>
                  <a:rPr lang="en-US" sz="3800" b="1" dirty="0"/>
                  <a:t>Rate Matching Method (RMM) : </a:t>
                </a:r>
                <a:r>
                  <a:rPr lang="en-US" sz="3800" dirty="0"/>
                  <a:t>Requires the absolute encounter rates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3800" i="1">
                            <a:latin typeface="Cambria Math"/>
                          </a:rPr>
                          <m:t>𝑏𝑆</m:t>
                        </m:r>
                      </m:sub>
                    </m:sSub>
                  </m:oMath>
                </a14:m>
                <a:r>
                  <a:rPr lang="en-US" sz="3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3800" i="1">
                            <a:latin typeface="Cambria Math"/>
                          </a:rPr>
                          <m:t>𝑢𝑆</m:t>
                        </m:r>
                      </m:sub>
                    </m:sSub>
                  </m:oMath>
                </a14:m>
                <a:r>
                  <a:rPr lang="en-US" sz="3800" dirty="0"/>
                  <a:t>) from </a:t>
                </a:r>
                <a:r>
                  <a:rPr lang="en-US" sz="3800" dirty="0" err="1" smtClean="0"/>
                  <a:t>Eqs</a:t>
                </a:r>
                <a:r>
                  <a:rPr lang="en-US" sz="3800" dirty="0" smtClean="0"/>
                  <a:t>. </a:t>
                </a:r>
                <a:r>
                  <a:rPr lang="en-US" sz="3800" dirty="0" smtClean="0"/>
                  <a:t>1 </a:t>
                </a:r>
                <a:r>
                  <a:rPr lang="en-US" sz="3800" dirty="0"/>
                  <a:t>and 2 to design </a:t>
                </a:r>
                <a:r>
                  <a:rPr lang="en-US" sz="3800" dirty="0" smtClean="0"/>
                  <a:t>the </a:t>
                </a:r>
                <a:r>
                  <a:rPr lang="en-US" sz="3800" dirty="0"/>
                  <a:t>probabilities of attaching and detaching (</a:t>
                </a:r>
                <a:r>
                  <a:rPr lang="en-US" sz="3800" i="1" dirty="0" err="1"/>
                  <a:t>p</a:t>
                </a:r>
                <a:r>
                  <a:rPr lang="en-US" sz="3800" i="1" baseline="-25000" dirty="0" err="1"/>
                  <a:t>bS</a:t>
                </a:r>
                <a:r>
                  <a:rPr lang="en-US" sz="3800" dirty="0"/>
                  <a:t>, </a:t>
                </a:r>
                <a:r>
                  <a:rPr lang="en-US" sz="3800" i="1" dirty="0" err="1"/>
                  <a:t>p</a:t>
                </a:r>
                <a:r>
                  <a:rPr lang="en-US" sz="3800" i="1" baseline="-25000" dirty="0" err="1"/>
                  <a:t>uS</a:t>
                </a:r>
                <a:r>
                  <a:rPr lang="en-US" sz="3800" i="1" baseline="-25000" dirty="0"/>
                  <a:t> </a:t>
                </a:r>
                <a:r>
                  <a:rPr lang="en-US" sz="3800" dirty="0" smtClean="0"/>
                  <a:t>). The design equates the rates in two Markov Chain descriptions of the macroscopic model. This design matches fluxes </a:t>
                </a:r>
                <a:r>
                  <a:rPr lang="en-US" sz="3800" dirty="0" smtClean="0"/>
                  <a:t>into </a:t>
                </a:r>
                <a:r>
                  <a:rPr lang="en-US" sz="3800" dirty="0" smtClean="0"/>
                  <a:t>and </a:t>
                </a:r>
                <a:r>
                  <a:rPr lang="en-US" sz="3800" dirty="0" smtClean="0"/>
                  <a:t>out of  states </a:t>
                </a:r>
                <a:r>
                  <a:rPr lang="en-US" sz="3800" dirty="0" smtClean="0"/>
                  <a:t>but does not allow for matching of equilibrium populations.</a:t>
                </a:r>
                <a:endParaRPr lang="en-US" sz="3800" b="1" dirty="0"/>
              </a:p>
            </p:txBody>
          </p:sp>
        </mc:Choice>
        <mc:Fallback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4774" y="28057906"/>
                <a:ext cx="17536440" cy="3367076"/>
              </a:xfrm>
              <a:prstGeom prst="rect">
                <a:avLst/>
              </a:prstGeom>
              <a:blipFill rotWithShape="1">
                <a:blip r:embed="rId18"/>
                <a:stretch>
                  <a:fillRect b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/>
          <p:cNvSpPr txBox="1"/>
          <p:nvPr/>
        </p:nvSpPr>
        <p:spPr>
          <a:xfrm>
            <a:off x="30709438" y="26967139"/>
            <a:ext cx="7479173" cy="1625059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pPr marL="822960" indent="-822960">
              <a:buFont typeface="Arial" panose="020B0604020202020204" pitchFamily="34" charset="0"/>
              <a:buChar char="•"/>
            </a:pPr>
            <a:r>
              <a:rPr lang="en-US" sz="3800" dirty="0"/>
              <a:t>Validate results </a:t>
            </a:r>
            <a:r>
              <a:rPr lang="en-US" sz="3800" dirty="0" smtClean="0"/>
              <a:t>on the </a:t>
            </a:r>
            <a:r>
              <a:rPr lang="en-US" sz="3800" dirty="0" err="1"/>
              <a:t>Pheeno</a:t>
            </a:r>
            <a:r>
              <a:rPr lang="en-US" sz="3800" dirty="0"/>
              <a:t> robotic platform.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0742750" y="28195959"/>
            <a:ext cx="7479173" cy="1625059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pPr marL="822960" indent="-822960">
              <a:buFont typeface="Arial" panose="020B0604020202020204" pitchFamily="34" charset="0"/>
              <a:buChar char="•"/>
            </a:pPr>
            <a:r>
              <a:rPr lang="en-US" sz="3800" dirty="0"/>
              <a:t>Expand analysis to dynamic boundaries.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0742750" y="29315071"/>
            <a:ext cx="7479173" cy="2215992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pPr marL="822960" indent="-822960">
              <a:buFont typeface="Arial" panose="020B0604020202020204" pitchFamily="34" charset="0"/>
              <a:buChar char="•"/>
            </a:pPr>
            <a:r>
              <a:rPr lang="en-US" sz="3800" dirty="0"/>
              <a:t>Investigate methods to “turn off” the attachment-detachment process.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8171" y="5372772"/>
            <a:ext cx="6888427" cy="3044030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30639653" y="8114813"/>
            <a:ext cx="13231488" cy="3213187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r>
              <a:rPr lang="en-US" sz="3600" dirty="0"/>
              <a:t>100 </a:t>
            </a:r>
            <a:r>
              <a:rPr lang="en-US" sz="3600" dirty="0" smtClean="0"/>
              <a:t>simulations </a:t>
            </a:r>
            <a:r>
              <a:rPr lang="en-US" sz="3600" dirty="0"/>
              <a:t>are run for each control </a:t>
            </a:r>
            <a:r>
              <a:rPr lang="en-US" sz="3600" dirty="0" smtClean="0"/>
              <a:t>design </a:t>
            </a:r>
            <a:r>
              <a:rPr lang="en-US" sz="3600" dirty="0"/>
              <a:t>(</a:t>
            </a:r>
            <a:r>
              <a:rPr lang="en-US" sz="3600" b="1" dirty="0"/>
              <a:t>EPMM</a:t>
            </a:r>
            <a:r>
              <a:rPr lang="en-US" sz="3600" dirty="0"/>
              <a:t>,</a:t>
            </a:r>
            <a:r>
              <a:rPr lang="en-US" sz="3600" b="1" dirty="0"/>
              <a:t> TMM</a:t>
            </a:r>
            <a:r>
              <a:rPr lang="en-US" sz="3600" dirty="0"/>
              <a:t>,</a:t>
            </a:r>
            <a:r>
              <a:rPr lang="en-US" sz="3600" b="1" dirty="0"/>
              <a:t> RMM</a:t>
            </a:r>
            <a:r>
              <a:rPr lang="en-US" sz="3600" dirty="0"/>
              <a:t>).  For each run, </a:t>
            </a:r>
            <a:r>
              <a:rPr lang="en-US" sz="3600" dirty="0" smtClean="0"/>
              <a:t>200 1-cm </a:t>
            </a:r>
            <a:r>
              <a:rPr lang="en-US" sz="3600" dirty="0"/>
              <a:t>radius unattached </a:t>
            </a:r>
            <a:r>
              <a:rPr lang="en-US" sz="3600" dirty="0" smtClean="0"/>
              <a:t>robots, with parameters from the ant experiments, </a:t>
            </a:r>
            <a:r>
              <a:rPr lang="en-US" sz="3600" dirty="0"/>
              <a:t>are initialized randomly in a </a:t>
            </a:r>
            <a:r>
              <a:rPr lang="en-US" sz="3600" dirty="0" smtClean="0"/>
              <a:t>125 cm </a:t>
            </a:r>
            <a:r>
              <a:rPr lang="en-US" sz="3600" dirty="0"/>
              <a:t>x  50 cm environment. A rigid circular load with radius 8 cm and mass 2</a:t>
            </a:r>
            <a:r>
              <a:rPr lang="en-US" sz="3600" i="1" dirty="0"/>
              <a:t>.</a:t>
            </a:r>
            <a:r>
              <a:rPr lang="en-US" sz="3600" dirty="0"/>
              <a:t>3 g is placed in the arena with the robots.</a:t>
            </a:r>
          </a:p>
        </p:txBody>
      </p:sp>
      <p:pic>
        <p:nvPicPr>
          <p:cNvPr id="55" name="Picture 54" descr="Screen Clippi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0325" y="17382754"/>
            <a:ext cx="5327213" cy="4124107"/>
          </a:xfrm>
          <a:prstGeom prst="rect">
            <a:avLst/>
          </a:prstGeom>
        </p:spPr>
      </p:pic>
      <p:pic>
        <p:nvPicPr>
          <p:cNvPr id="56" name="Picture 55" descr="Screen Clippi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093" y="17732587"/>
            <a:ext cx="3955037" cy="3764530"/>
          </a:xfrm>
          <a:prstGeom prst="rect">
            <a:avLst/>
          </a:prstGeom>
        </p:spPr>
      </p:pic>
      <p:pic>
        <p:nvPicPr>
          <p:cNvPr id="59" name="Picture 58" descr="Screen Clippi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7611" y="17763070"/>
            <a:ext cx="4298208" cy="3835229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3017782" y="16703045"/>
            <a:ext cx="18725904" cy="1181861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Estimating Encounter Rates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9040305" y="31953874"/>
            <a:ext cx="6912877" cy="1058751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Director: Dr. Spring Berman</a:t>
            </a:r>
            <a:endParaRPr lang="en-US" sz="3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2559</TotalTime>
  <Words>620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Pennsylvania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Spring Berman</dc:creator>
  <cp:lastModifiedBy>Sean Wilson</cp:lastModifiedBy>
  <cp:revision>344</cp:revision>
  <cp:lastPrinted>2015-04-15T22:30:37Z</cp:lastPrinted>
  <dcterms:created xsi:type="dcterms:W3CDTF">2013-12-31T23:12:46Z</dcterms:created>
  <dcterms:modified xsi:type="dcterms:W3CDTF">2015-04-16T21:13:59Z</dcterms:modified>
</cp:coreProperties>
</file>