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340" r:id="rId2"/>
    <p:sldId id="358" r:id="rId3"/>
    <p:sldId id="397" r:id="rId4"/>
    <p:sldId id="273" r:id="rId5"/>
    <p:sldId id="295" r:id="rId6"/>
    <p:sldId id="329" r:id="rId7"/>
    <p:sldId id="387" r:id="rId8"/>
    <p:sldId id="330" r:id="rId9"/>
    <p:sldId id="274" r:id="rId10"/>
    <p:sldId id="322" r:id="rId11"/>
    <p:sldId id="327" r:id="rId12"/>
    <p:sldId id="328" r:id="rId13"/>
    <p:sldId id="294" r:id="rId14"/>
    <p:sldId id="359" r:id="rId15"/>
    <p:sldId id="361" r:id="rId16"/>
    <p:sldId id="389" r:id="rId17"/>
    <p:sldId id="382" r:id="rId18"/>
    <p:sldId id="383" r:id="rId19"/>
    <p:sldId id="272" r:id="rId20"/>
    <p:sldId id="317" r:id="rId21"/>
    <p:sldId id="385" r:id="rId22"/>
    <p:sldId id="381" r:id="rId23"/>
    <p:sldId id="339" r:id="rId24"/>
    <p:sldId id="392" r:id="rId25"/>
    <p:sldId id="362" r:id="rId26"/>
    <p:sldId id="279" r:id="rId27"/>
    <p:sldId id="341" r:id="rId28"/>
    <p:sldId id="342" r:id="rId29"/>
    <p:sldId id="390" r:id="rId30"/>
    <p:sldId id="324" r:id="rId31"/>
    <p:sldId id="343" r:id="rId32"/>
    <p:sldId id="395" r:id="rId33"/>
    <p:sldId id="396" r:id="rId34"/>
    <p:sldId id="332" r:id="rId35"/>
    <p:sldId id="398" r:id="rId36"/>
    <p:sldId id="335" r:id="rId37"/>
    <p:sldId id="297" r:id="rId38"/>
    <p:sldId id="393" r:id="rId39"/>
    <p:sldId id="394" r:id="rId40"/>
    <p:sldId id="258" r:id="rId41"/>
    <p:sldId id="367" r:id="rId42"/>
    <p:sldId id="368" r:id="rId43"/>
    <p:sldId id="336" r:id="rId44"/>
    <p:sldId id="344" r:id="rId45"/>
    <p:sldId id="391" r:id="rId46"/>
    <p:sldId id="349" r:id="rId47"/>
    <p:sldId id="350" r:id="rId48"/>
    <p:sldId id="352" r:id="rId49"/>
    <p:sldId id="353" r:id="rId50"/>
    <p:sldId id="356" r:id="rId51"/>
    <p:sldId id="355" r:id="rId52"/>
    <p:sldId id="388" r:id="rId53"/>
    <p:sldId id="311" r:id="rId54"/>
    <p:sldId id="386" r:id="rId55"/>
    <p:sldId id="326" r:id="rId56"/>
    <p:sldId id="366" r:id="rId5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FFFF00"/>
    <a:srgbClr val="CC3300"/>
    <a:srgbClr val="993300"/>
    <a:srgbClr val="CC6600"/>
    <a:srgbClr val="CC9900"/>
    <a:srgbClr val="996633"/>
    <a:srgbClr val="FFFF99"/>
    <a:srgbClr val="33CC33"/>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p:scale>
          <a:sx n="55" d="100"/>
          <a:sy n="55" d="100"/>
        </p:scale>
        <p:origin x="1552" y="60"/>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4" Type="http://schemas.openxmlformats.org/officeDocument/2006/relationships/image" Target="../media/image39.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image" Target="../media/image49.wmf"/><Relationship Id="rId7" Type="http://schemas.openxmlformats.org/officeDocument/2006/relationships/image" Target="../media/image45.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44.wmf"/><Relationship Id="rId5" Type="http://schemas.openxmlformats.org/officeDocument/2006/relationships/image" Target="../media/image51.wmf"/><Relationship Id="rId10" Type="http://schemas.openxmlformats.org/officeDocument/2006/relationships/image" Target="../media/image54.wmf"/><Relationship Id="rId4" Type="http://schemas.openxmlformats.org/officeDocument/2006/relationships/image" Target="../media/image50.wmf"/><Relationship Id="rId9" Type="http://schemas.openxmlformats.org/officeDocument/2006/relationships/image" Target="../media/image53.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45.wmf"/><Relationship Id="rId5" Type="http://schemas.openxmlformats.org/officeDocument/2006/relationships/image" Target="../media/image44.wmf"/><Relationship Id="rId10" Type="http://schemas.openxmlformats.org/officeDocument/2006/relationships/image" Target="../media/image54.wmf"/><Relationship Id="rId4" Type="http://schemas.openxmlformats.org/officeDocument/2006/relationships/image" Target="../media/image51.wmf"/><Relationship Id="rId9" Type="http://schemas.openxmlformats.org/officeDocument/2006/relationships/image" Target="../media/image49.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35.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34.wmf"/><Relationship Id="rId7" Type="http://schemas.openxmlformats.org/officeDocument/2006/relationships/image" Target="../media/image60.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59.wmf"/><Relationship Id="rId5" Type="http://schemas.openxmlformats.org/officeDocument/2006/relationships/image" Target="../media/image57.wmf"/><Relationship Id="rId10" Type="http://schemas.openxmlformats.org/officeDocument/2006/relationships/image" Target="../media/image58.wmf"/><Relationship Id="rId4" Type="http://schemas.openxmlformats.org/officeDocument/2006/relationships/image" Target="../media/image35.wmf"/><Relationship Id="rId9" Type="http://schemas.openxmlformats.org/officeDocument/2006/relationships/image" Target="../media/image6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image" Target="../media/image80.wmf"/><Relationship Id="rId3" Type="http://schemas.openxmlformats.org/officeDocument/2006/relationships/image" Target="../media/image70.wmf"/><Relationship Id="rId7" Type="http://schemas.openxmlformats.org/officeDocument/2006/relationships/image" Target="../media/image74.wmf"/><Relationship Id="rId12" Type="http://schemas.openxmlformats.org/officeDocument/2006/relationships/image" Target="../media/image79.wmf"/><Relationship Id="rId2" Type="http://schemas.openxmlformats.org/officeDocument/2006/relationships/image" Target="../media/image69.wmf"/><Relationship Id="rId1" Type="http://schemas.openxmlformats.org/officeDocument/2006/relationships/image" Target="../media/image68.wmf"/><Relationship Id="rId6" Type="http://schemas.openxmlformats.org/officeDocument/2006/relationships/image" Target="../media/image73.wmf"/><Relationship Id="rId11" Type="http://schemas.openxmlformats.org/officeDocument/2006/relationships/image" Target="../media/image78.wmf"/><Relationship Id="rId5" Type="http://schemas.openxmlformats.org/officeDocument/2006/relationships/image" Target="../media/image72.wmf"/><Relationship Id="rId10" Type="http://schemas.openxmlformats.org/officeDocument/2006/relationships/image" Target="../media/image77.wmf"/><Relationship Id="rId4" Type="http://schemas.openxmlformats.org/officeDocument/2006/relationships/image" Target="../media/image71.wmf"/><Relationship Id="rId9" Type="http://schemas.openxmlformats.org/officeDocument/2006/relationships/image" Target="../media/image76.wmf"/><Relationship Id="rId14" Type="http://schemas.openxmlformats.org/officeDocument/2006/relationships/image" Target="../media/image81.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image" Target="../media/image81.wmf"/><Relationship Id="rId3" Type="http://schemas.openxmlformats.org/officeDocument/2006/relationships/image" Target="../media/image84.wmf"/><Relationship Id="rId7" Type="http://schemas.openxmlformats.org/officeDocument/2006/relationships/image" Target="../media/image72.wmf"/><Relationship Id="rId12" Type="http://schemas.openxmlformats.org/officeDocument/2006/relationships/image" Target="../media/image80.wmf"/><Relationship Id="rId2" Type="http://schemas.openxmlformats.org/officeDocument/2006/relationships/image" Target="../media/image83.wmf"/><Relationship Id="rId1" Type="http://schemas.openxmlformats.org/officeDocument/2006/relationships/image" Target="../media/image82.wmf"/><Relationship Id="rId6" Type="http://schemas.openxmlformats.org/officeDocument/2006/relationships/image" Target="../media/image71.wmf"/><Relationship Id="rId11" Type="http://schemas.openxmlformats.org/officeDocument/2006/relationships/image" Target="../media/image79.wmf"/><Relationship Id="rId5" Type="http://schemas.openxmlformats.org/officeDocument/2006/relationships/image" Target="../media/image70.wmf"/><Relationship Id="rId10" Type="http://schemas.openxmlformats.org/officeDocument/2006/relationships/image" Target="../media/image75.wmf"/><Relationship Id="rId4" Type="http://schemas.openxmlformats.org/officeDocument/2006/relationships/image" Target="../media/image85.wmf"/><Relationship Id="rId9" Type="http://schemas.openxmlformats.org/officeDocument/2006/relationships/image" Target="../media/image74.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87.wmf"/><Relationship Id="rId7" Type="http://schemas.openxmlformats.org/officeDocument/2006/relationships/image" Target="../media/image91.wmf"/><Relationship Id="rId2" Type="http://schemas.openxmlformats.org/officeDocument/2006/relationships/image" Target="../media/image86.wmf"/><Relationship Id="rId1" Type="http://schemas.openxmlformats.org/officeDocument/2006/relationships/image" Target="../media/image45.wmf"/><Relationship Id="rId6" Type="http://schemas.openxmlformats.org/officeDocument/2006/relationships/image" Target="../media/image90.wmf"/><Relationship Id="rId5" Type="http://schemas.openxmlformats.org/officeDocument/2006/relationships/image" Target="../media/image89.wmf"/><Relationship Id="rId4" Type="http://schemas.openxmlformats.org/officeDocument/2006/relationships/image" Target="../media/image88.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85.wmf"/><Relationship Id="rId3" Type="http://schemas.openxmlformats.org/officeDocument/2006/relationships/image" Target="../media/image87.wmf"/><Relationship Id="rId7" Type="http://schemas.openxmlformats.org/officeDocument/2006/relationships/image" Target="../media/image84.wmf"/><Relationship Id="rId2" Type="http://schemas.openxmlformats.org/officeDocument/2006/relationships/image" Target="../media/image92.wmf"/><Relationship Id="rId1" Type="http://schemas.openxmlformats.org/officeDocument/2006/relationships/image" Target="../media/image45.wmf"/><Relationship Id="rId6" Type="http://schemas.openxmlformats.org/officeDocument/2006/relationships/image" Target="../media/image83.wmf"/><Relationship Id="rId5" Type="http://schemas.openxmlformats.org/officeDocument/2006/relationships/image" Target="../media/image82.wmf"/><Relationship Id="rId4" Type="http://schemas.openxmlformats.org/officeDocument/2006/relationships/image" Target="../media/image9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3.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6" Type="http://schemas.openxmlformats.org/officeDocument/2006/relationships/image" Target="../media/image102.wmf"/><Relationship Id="rId5" Type="http://schemas.openxmlformats.org/officeDocument/2006/relationships/image" Target="../media/image101.wmf"/><Relationship Id="rId4" Type="http://schemas.openxmlformats.org/officeDocument/2006/relationships/image" Target="../media/image100.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7.wmf"/><Relationship Id="rId1" Type="http://schemas.openxmlformats.org/officeDocument/2006/relationships/image" Target="../media/image103.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 Id="rId6" Type="http://schemas.openxmlformats.org/officeDocument/2006/relationships/image" Target="../media/image108.wmf"/><Relationship Id="rId5" Type="http://schemas.openxmlformats.org/officeDocument/2006/relationships/image" Target="../media/image107.wmf"/><Relationship Id="rId4" Type="http://schemas.openxmlformats.org/officeDocument/2006/relationships/image" Target="../media/image106.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09.wmf"/><Relationship Id="rId2" Type="http://schemas.openxmlformats.org/officeDocument/2006/relationships/image" Target="../media/image106.wmf"/><Relationship Id="rId1" Type="http://schemas.openxmlformats.org/officeDocument/2006/relationships/image" Target="../media/image10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30EE32-DA03-408A-9857-8B68E9CB3928}" type="datetimeFigureOut">
              <a:rPr lang="ru-RU" smtClean="0"/>
              <a:pPr/>
              <a:t>30.04.2017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470742-E485-4D7B-9B98-435A66D37CB6}" type="slidenum">
              <a:rPr lang="ru-RU" smtClean="0"/>
              <a:pPr/>
              <a:t>‹#›</a:t>
            </a:fld>
            <a:endParaRPr lang="ru-RU"/>
          </a:p>
        </p:txBody>
      </p:sp>
    </p:spTree>
    <p:extLst>
      <p:ext uri="{BB962C8B-B14F-4D97-AF65-F5344CB8AC3E}">
        <p14:creationId xmlns:p14="http://schemas.microsoft.com/office/powerpoint/2010/main" val="4093790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D0EA3D-D383-4527-93D1-83FB55025FAE}" type="slidenum">
              <a:rPr lang="en-US" smtClean="0"/>
              <a:pPr/>
              <a:t>14</a:t>
            </a:fld>
            <a:endParaRPr lang="en-US" dirty="0"/>
          </a:p>
        </p:txBody>
      </p:sp>
    </p:spTree>
    <p:extLst>
      <p:ext uri="{BB962C8B-B14F-4D97-AF65-F5344CB8AC3E}">
        <p14:creationId xmlns:p14="http://schemas.microsoft.com/office/powerpoint/2010/main" val="1848742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45</a:t>
            </a:fld>
            <a:endParaRPr lang="ru-RU"/>
          </a:p>
        </p:txBody>
      </p:sp>
    </p:spTree>
    <p:extLst>
      <p:ext uri="{BB962C8B-B14F-4D97-AF65-F5344CB8AC3E}">
        <p14:creationId xmlns:p14="http://schemas.microsoft.com/office/powerpoint/2010/main" val="3167066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47</a:t>
            </a:fld>
            <a:endParaRPr lang="ru-RU"/>
          </a:p>
        </p:txBody>
      </p:sp>
    </p:spTree>
    <p:extLst>
      <p:ext uri="{BB962C8B-B14F-4D97-AF65-F5344CB8AC3E}">
        <p14:creationId xmlns:p14="http://schemas.microsoft.com/office/powerpoint/2010/main" val="1383486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15</a:t>
            </a:fld>
            <a:endParaRPr lang="ru-RU"/>
          </a:p>
        </p:txBody>
      </p:sp>
    </p:spTree>
    <p:extLst>
      <p:ext uri="{BB962C8B-B14F-4D97-AF65-F5344CB8AC3E}">
        <p14:creationId xmlns:p14="http://schemas.microsoft.com/office/powerpoint/2010/main" val="2050080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16</a:t>
            </a:fld>
            <a:endParaRPr lang="ru-RU"/>
          </a:p>
        </p:txBody>
      </p:sp>
    </p:spTree>
    <p:extLst>
      <p:ext uri="{BB962C8B-B14F-4D97-AF65-F5344CB8AC3E}">
        <p14:creationId xmlns:p14="http://schemas.microsoft.com/office/powerpoint/2010/main" val="3139777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17</a:t>
            </a:fld>
            <a:endParaRPr lang="ru-RU"/>
          </a:p>
        </p:txBody>
      </p:sp>
    </p:spTree>
    <p:extLst>
      <p:ext uri="{BB962C8B-B14F-4D97-AF65-F5344CB8AC3E}">
        <p14:creationId xmlns:p14="http://schemas.microsoft.com/office/powerpoint/2010/main" val="910842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18</a:t>
            </a:fld>
            <a:endParaRPr lang="ru-RU"/>
          </a:p>
        </p:txBody>
      </p:sp>
    </p:spTree>
    <p:extLst>
      <p:ext uri="{BB962C8B-B14F-4D97-AF65-F5344CB8AC3E}">
        <p14:creationId xmlns:p14="http://schemas.microsoft.com/office/powerpoint/2010/main" val="417308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37</a:t>
            </a:fld>
            <a:endParaRPr lang="ru-RU"/>
          </a:p>
        </p:txBody>
      </p:sp>
    </p:spTree>
    <p:extLst>
      <p:ext uri="{BB962C8B-B14F-4D97-AF65-F5344CB8AC3E}">
        <p14:creationId xmlns:p14="http://schemas.microsoft.com/office/powerpoint/2010/main" val="4132678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38</a:t>
            </a:fld>
            <a:endParaRPr lang="ru-RU"/>
          </a:p>
        </p:txBody>
      </p:sp>
    </p:spTree>
    <p:extLst>
      <p:ext uri="{BB962C8B-B14F-4D97-AF65-F5344CB8AC3E}">
        <p14:creationId xmlns:p14="http://schemas.microsoft.com/office/powerpoint/2010/main" val="1196266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39</a:t>
            </a:fld>
            <a:endParaRPr lang="ru-RU"/>
          </a:p>
        </p:txBody>
      </p:sp>
    </p:spTree>
    <p:extLst>
      <p:ext uri="{BB962C8B-B14F-4D97-AF65-F5344CB8AC3E}">
        <p14:creationId xmlns:p14="http://schemas.microsoft.com/office/powerpoint/2010/main" val="2698027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70742-E485-4D7B-9B98-435A66D37CB6}" type="slidenum">
              <a:rPr lang="ru-RU" smtClean="0"/>
              <a:pPr/>
              <a:t>40</a:t>
            </a:fld>
            <a:endParaRPr lang="ru-RU"/>
          </a:p>
        </p:txBody>
      </p:sp>
    </p:spTree>
    <p:extLst>
      <p:ext uri="{BB962C8B-B14F-4D97-AF65-F5344CB8AC3E}">
        <p14:creationId xmlns:p14="http://schemas.microsoft.com/office/powerpoint/2010/main" val="3040080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30.04.2017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3.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13.wmf"/><Relationship Id="rId4" Type="http://schemas.openxmlformats.org/officeDocument/2006/relationships/oleObject" Target="../embeddings/oleObject14.bin"/><Relationship Id="rId9" Type="http://schemas.openxmlformats.org/officeDocument/2006/relationships/image" Target="../media/image18.wmf"/></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2.wmf"/><Relationship Id="rId5" Type="http://schemas.openxmlformats.org/officeDocument/2006/relationships/oleObject" Target="../embeddings/oleObject18.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5.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6.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6.wmf"/></Relationships>
</file>

<file path=ppt/slides/_rels/slide26.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8.wmf"/><Relationship Id="rId5" Type="http://schemas.openxmlformats.org/officeDocument/2006/relationships/oleObject" Target="../embeddings/oleObject25.bin"/><Relationship Id="rId4" Type="http://schemas.openxmlformats.org/officeDocument/2006/relationships/image" Target="../media/image27.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30.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2.wmf"/><Relationship Id="rId5" Type="http://schemas.openxmlformats.org/officeDocument/2006/relationships/oleObject" Target="../embeddings/oleObject29.bin"/><Relationship Id="rId4" Type="http://schemas.openxmlformats.org/officeDocument/2006/relationships/image" Target="../media/image31.wmf"/></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33.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35.wmf"/><Relationship Id="rId5" Type="http://schemas.openxmlformats.org/officeDocument/2006/relationships/oleObject" Target="../embeddings/oleObject32.bin"/><Relationship Id="rId4" Type="http://schemas.openxmlformats.org/officeDocument/2006/relationships/image" Target="../media/image34.wmf"/></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oleObject" Target="../embeddings/oleObject33.bin"/><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image" Target="../media/image36.wmf"/><Relationship Id="rId9" Type="http://schemas.openxmlformats.org/officeDocument/2006/relationships/image" Target="../media/image38.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oleObject" Target="../embeddings/oleObject37.bin"/><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9.bin"/><Relationship Id="rId11" Type="http://schemas.openxmlformats.org/officeDocument/2006/relationships/image" Target="../media/image39.wmf"/><Relationship Id="rId5" Type="http://schemas.openxmlformats.org/officeDocument/2006/relationships/oleObject" Target="../embeddings/oleObject38.bin"/><Relationship Id="rId10" Type="http://schemas.openxmlformats.org/officeDocument/2006/relationships/oleObject" Target="../embeddings/oleObject41.bin"/><Relationship Id="rId4" Type="http://schemas.openxmlformats.org/officeDocument/2006/relationships/image" Target="../media/image36.wmf"/><Relationship Id="rId9" Type="http://schemas.openxmlformats.org/officeDocument/2006/relationships/image" Target="../media/image38.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image" Target="../media/image45.png"/><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3.bin"/><Relationship Id="rId11" Type="http://schemas.openxmlformats.org/officeDocument/2006/relationships/image" Target="../media/image43.wmf"/><Relationship Id="rId5" Type="http://schemas.openxmlformats.org/officeDocument/2006/relationships/image" Target="../media/image40.wmf"/><Relationship Id="rId10" Type="http://schemas.openxmlformats.org/officeDocument/2006/relationships/oleObject" Target="../embeddings/oleObject45.bin"/><Relationship Id="rId4" Type="http://schemas.openxmlformats.org/officeDocument/2006/relationships/oleObject" Target="../embeddings/oleObject42.bin"/><Relationship Id="rId9" Type="http://schemas.openxmlformats.org/officeDocument/2006/relationships/image" Target="../media/image42.wmf"/></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6.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7.bin"/><Relationship Id="rId5" Type="http://schemas.openxmlformats.org/officeDocument/2006/relationships/image" Target="../media/image44.wmf"/><Relationship Id="rId4" Type="http://schemas.openxmlformats.org/officeDocument/2006/relationships/oleObject" Target="../embeddings/oleObject46.bin"/><Relationship Id="rId9" Type="http://schemas.openxmlformats.org/officeDocument/2006/relationships/image" Target="../media/image46.wmf"/></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51.bin"/><Relationship Id="rId13" Type="http://schemas.openxmlformats.org/officeDocument/2006/relationships/image" Target="../media/image51.wmf"/><Relationship Id="rId18" Type="http://schemas.openxmlformats.org/officeDocument/2006/relationships/oleObject" Target="../embeddings/oleObject56.bin"/><Relationship Id="rId3" Type="http://schemas.openxmlformats.org/officeDocument/2006/relationships/notesSlide" Target="../notesSlides/notesSlide7.xml"/><Relationship Id="rId21" Type="http://schemas.openxmlformats.org/officeDocument/2006/relationships/image" Target="../media/image53.wmf"/><Relationship Id="rId7" Type="http://schemas.openxmlformats.org/officeDocument/2006/relationships/image" Target="../media/image48.wmf"/><Relationship Id="rId12" Type="http://schemas.openxmlformats.org/officeDocument/2006/relationships/oleObject" Target="../embeddings/oleObject53.bin"/><Relationship Id="rId17" Type="http://schemas.openxmlformats.org/officeDocument/2006/relationships/image" Target="../media/image45.wmf"/><Relationship Id="rId2" Type="http://schemas.openxmlformats.org/officeDocument/2006/relationships/slideLayout" Target="../slideLayouts/slideLayout7.xml"/><Relationship Id="rId16" Type="http://schemas.openxmlformats.org/officeDocument/2006/relationships/oleObject" Target="../embeddings/oleObject55.bin"/><Relationship Id="rId20" Type="http://schemas.openxmlformats.org/officeDocument/2006/relationships/oleObject" Target="../embeddings/oleObject57.bin"/><Relationship Id="rId1" Type="http://schemas.openxmlformats.org/officeDocument/2006/relationships/vmlDrawing" Target="../drawings/vmlDrawing20.vml"/><Relationship Id="rId6" Type="http://schemas.openxmlformats.org/officeDocument/2006/relationships/oleObject" Target="../embeddings/oleObject50.bin"/><Relationship Id="rId11" Type="http://schemas.openxmlformats.org/officeDocument/2006/relationships/image" Target="../media/image50.wmf"/><Relationship Id="rId24" Type="http://schemas.openxmlformats.org/officeDocument/2006/relationships/image" Target="../media/image54.wmf"/><Relationship Id="rId5" Type="http://schemas.openxmlformats.org/officeDocument/2006/relationships/image" Target="../media/image47.wmf"/><Relationship Id="rId15" Type="http://schemas.openxmlformats.org/officeDocument/2006/relationships/image" Target="../media/image44.wmf"/><Relationship Id="rId23" Type="http://schemas.openxmlformats.org/officeDocument/2006/relationships/oleObject" Target="../embeddings/oleObject59.bin"/><Relationship Id="rId10" Type="http://schemas.openxmlformats.org/officeDocument/2006/relationships/oleObject" Target="../embeddings/oleObject52.bin"/><Relationship Id="rId19" Type="http://schemas.openxmlformats.org/officeDocument/2006/relationships/image" Target="../media/image52.wmf"/><Relationship Id="rId4" Type="http://schemas.openxmlformats.org/officeDocument/2006/relationships/oleObject" Target="../embeddings/oleObject49.bin"/><Relationship Id="rId9" Type="http://schemas.openxmlformats.org/officeDocument/2006/relationships/image" Target="../media/image49.wmf"/><Relationship Id="rId14" Type="http://schemas.openxmlformats.org/officeDocument/2006/relationships/oleObject" Target="../embeddings/oleObject54.bin"/><Relationship Id="rId22" Type="http://schemas.openxmlformats.org/officeDocument/2006/relationships/oleObject" Target="../embeddings/oleObject58.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image" Target="../media/image44.wmf"/><Relationship Id="rId18" Type="http://schemas.openxmlformats.org/officeDocument/2006/relationships/oleObject" Target="../embeddings/oleObject67.bin"/><Relationship Id="rId3" Type="http://schemas.openxmlformats.org/officeDocument/2006/relationships/notesSlide" Target="../notesSlides/notesSlide8.xml"/><Relationship Id="rId21" Type="http://schemas.openxmlformats.org/officeDocument/2006/relationships/oleObject" Target="../embeddings/oleObject69.bin"/><Relationship Id="rId7" Type="http://schemas.openxmlformats.org/officeDocument/2006/relationships/image" Target="../media/image48.wmf"/><Relationship Id="rId12" Type="http://schemas.openxmlformats.org/officeDocument/2006/relationships/oleObject" Target="../embeddings/oleObject64.bin"/><Relationship Id="rId17" Type="http://schemas.openxmlformats.org/officeDocument/2006/relationships/image" Target="../media/image52.wmf"/><Relationship Id="rId2" Type="http://schemas.openxmlformats.org/officeDocument/2006/relationships/slideLayout" Target="../slideLayouts/slideLayout7.xml"/><Relationship Id="rId16" Type="http://schemas.openxmlformats.org/officeDocument/2006/relationships/oleObject" Target="../embeddings/oleObject66.bin"/><Relationship Id="rId20" Type="http://schemas.openxmlformats.org/officeDocument/2006/relationships/oleObject" Target="../embeddings/oleObject68.bin"/><Relationship Id="rId1" Type="http://schemas.openxmlformats.org/officeDocument/2006/relationships/vmlDrawing" Target="../drawings/vmlDrawing21.vml"/><Relationship Id="rId6" Type="http://schemas.openxmlformats.org/officeDocument/2006/relationships/oleObject" Target="../embeddings/oleObject61.bin"/><Relationship Id="rId11" Type="http://schemas.openxmlformats.org/officeDocument/2006/relationships/image" Target="../media/image51.wmf"/><Relationship Id="rId24" Type="http://schemas.openxmlformats.org/officeDocument/2006/relationships/image" Target="../media/image54.wmf"/><Relationship Id="rId5" Type="http://schemas.openxmlformats.org/officeDocument/2006/relationships/image" Target="../media/image47.wmf"/><Relationship Id="rId15" Type="http://schemas.openxmlformats.org/officeDocument/2006/relationships/image" Target="../media/image45.wmf"/><Relationship Id="rId23" Type="http://schemas.openxmlformats.org/officeDocument/2006/relationships/oleObject" Target="../embeddings/oleObject70.bin"/><Relationship Id="rId10" Type="http://schemas.openxmlformats.org/officeDocument/2006/relationships/oleObject" Target="../embeddings/oleObject63.bin"/><Relationship Id="rId19" Type="http://schemas.openxmlformats.org/officeDocument/2006/relationships/image" Target="../media/image53.wmf"/><Relationship Id="rId4" Type="http://schemas.openxmlformats.org/officeDocument/2006/relationships/oleObject" Target="../embeddings/oleObject60.bin"/><Relationship Id="rId9" Type="http://schemas.openxmlformats.org/officeDocument/2006/relationships/image" Target="../media/image50.wmf"/><Relationship Id="rId14" Type="http://schemas.openxmlformats.org/officeDocument/2006/relationships/oleObject" Target="../embeddings/oleObject65.bin"/><Relationship Id="rId22" Type="http://schemas.openxmlformats.org/officeDocument/2006/relationships/image" Target="../media/image49.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6.pn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73.bin"/><Relationship Id="rId13" Type="http://schemas.openxmlformats.org/officeDocument/2006/relationships/image" Target="../media/image57.wmf"/><Relationship Id="rId3" Type="http://schemas.openxmlformats.org/officeDocument/2006/relationships/notesSlide" Target="../notesSlides/notesSlide9.xml"/><Relationship Id="rId7" Type="http://schemas.openxmlformats.org/officeDocument/2006/relationships/image" Target="../media/image56.wmf"/><Relationship Id="rId12" Type="http://schemas.openxmlformats.org/officeDocument/2006/relationships/oleObject" Target="../embeddings/oleObject75.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72.bin"/><Relationship Id="rId11" Type="http://schemas.openxmlformats.org/officeDocument/2006/relationships/image" Target="../media/image35.wmf"/><Relationship Id="rId5" Type="http://schemas.openxmlformats.org/officeDocument/2006/relationships/image" Target="../media/image55.wmf"/><Relationship Id="rId15" Type="http://schemas.openxmlformats.org/officeDocument/2006/relationships/image" Target="../media/image58.wmf"/><Relationship Id="rId10" Type="http://schemas.openxmlformats.org/officeDocument/2006/relationships/oleObject" Target="../embeddings/oleObject74.bin"/><Relationship Id="rId4" Type="http://schemas.openxmlformats.org/officeDocument/2006/relationships/oleObject" Target="../embeddings/oleObject71.bin"/><Relationship Id="rId9" Type="http://schemas.openxmlformats.org/officeDocument/2006/relationships/image" Target="../media/image34.wmf"/><Relationship Id="rId14" Type="http://schemas.openxmlformats.org/officeDocument/2006/relationships/oleObject" Target="../embeddings/oleObject76.bin"/></Relationships>
</file>

<file path=ppt/slides/_rels/slide41.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82.bin"/><Relationship Id="rId18" Type="http://schemas.openxmlformats.org/officeDocument/2006/relationships/image" Target="../media/image61.wmf"/><Relationship Id="rId3" Type="http://schemas.openxmlformats.org/officeDocument/2006/relationships/oleObject" Target="../embeddings/oleObject77.bin"/><Relationship Id="rId21" Type="http://schemas.openxmlformats.org/officeDocument/2006/relationships/oleObject" Target="../embeddings/oleObject86.bin"/><Relationship Id="rId7" Type="http://schemas.openxmlformats.org/officeDocument/2006/relationships/oleObject" Target="../embeddings/oleObject79.bin"/><Relationship Id="rId12" Type="http://schemas.openxmlformats.org/officeDocument/2006/relationships/image" Target="../media/image57.wmf"/><Relationship Id="rId17" Type="http://schemas.openxmlformats.org/officeDocument/2006/relationships/oleObject" Target="../embeddings/oleObject84.bin"/><Relationship Id="rId2" Type="http://schemas.openxmlformats.org/officeDocument/2006/relationships/slideLayout" Target="../slideLayouts/slideLayout7.xml"/><Relationship Id="rId16" Type="http://schemas.openxmlformats.org/officeDocument/2006/relationships/image" Target="../media/image60.wmf"/><Relationship Id="rId20" Type="http://schemas.openxmlformats.org/officeDocument/2006/relationships/image" Target="../media/image62.wmf"/><Relationship Id="rId1" Type="http://schemas.openxmlformats.org/officeDocument/2006/relationships/vmlDrawing" Target="../drawings/vmlDrawing23.vml"/><Relationship Id="rId6" Type="http://schemas.openxmlformats.org/officeDocument/2006/relationships/image" Target="../media/image56.wmf"/><Relationship Id="rId11" Type="http://schemas.openxmlformats.org/officeDocument/2006/relationships/oleObject" Target="../embeddings/oleObject81.bin"/><Relationship Id="rId5" Type="http://schemas.openxmlformats.org/officeDocument/2006/relationships/oleObject" Target="../embeddings/oleObject78.bin"/><Relationship Id="rId15" Type="http://schemas.openxmlformats.org/officeDocument/2006/relationships/oleObject" Target="../embeddings/oleObject83.bin"/><Relationship Id="rId10" Type="http://schemas.openxmlformats.org/officeDocument/2006/relationships/image" Target="../media/image35.wmf"/><Relationship Id="rId19" Type="http://schemas.openxmlformats.org/officeDocument/2006/relationships/oleObject" Target="../embeddings/oleObject85.bin"/><Relationship Id="rId4" Type="http://schemas.openxmlformats.org/officeDocument/2006/relationships/image" Target="../media/image55.wmf"/><Relationship Id="rId9" Type="http://schemas.openxmlformats.org/officeDocument/2006/relationships/oleObject" Target="../embeddings/oleObject80.bin"/><Relationship Id="rId14" Type="http://schemas.openxmlformats.org/officeDocument/2006/relationships/image" Target="../media/image59.wmf"/><Relationship Id="rId22" Type="http://schemas.openxmlformats.org/officeDocument/2006/relationships/image" Target="../media/image58.wmf"/></Relationships>
</file>

<file path=ppt/slides/_rels/slide42.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63.wmf"/><Relationship Id="rId4" Type="http://schemas.openxmlformats.org/officeDocument/2006/relationships/oleObject" Target="../embeddings/oleObject87.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90.bin"/><Relationship Id="rId3" Type="http://schemas.openxmlformats.org/officeDocument/2006/relationships/image" Target="../media/image630.png"/><Relationship Id="rId7" Type="http://schemas.openxmlformats.org/officeDocument/2006/relationships/image" Target="../media/image66.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89.bin"/><Relationship Id="rId5" Type="http://schemas.openxmlformats.org/officeDocument/2006/relationships/image" Target="../media/image65.wmf"/><Relationship Id="rId4" Type="http://schemas.openxmlformats.org/officeDocument/2006/relationships/oleObject" Target="../embeddings/oleObject88.bin"/><Relationship Id="rId9" Type="http://schemas.openxmlformats.org/officeDocument/2006/relationships/image" Target="../media/image67.wmf"/></Relationships>
</file>

<file path=ppt/slides/_rels/slide44.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96.bin"/><Relationship Id="rId18" Type="http://schemas.openxmlformats.org/officeDocument/2006/relationships/image" Target="../media/image75.wmf"/><Relationship Id="rId26" Type="http://schemas.openxmlformats.org/officeDocument/2006/relationships/image" Target="../media/image79.wmf"/><Relationship Id="rId3" Type="http://schemas.openxmlformats.org/officeDocument/2006/relationships/oleObject" Target="../embeddings/oleObject91.bin"/><Relationship Id="rId21" Type="http://schemas.openxmlformats.org/officeDocument/2006/relationships/oleObject" Target="../embeddings/oleObject100.bin"/><Relationship Id="rId7" Type="http://schemas.openxmlformats.org/officeDocument/2006/relationships/oleObject" Target="../embeddings/oleObject93.bin"/><Relationship Id="rId12" Type="http://schemas.openxmlformats.org/officeDocument/2006/relationships/image" Target="../media/image72.wmf"/><Relationship Id="rId17" Type="http://schemas.openxmlformats.org/officeDocument/2006/relationships/oleObject" Target="../embeddings/oleObject98.bin"/><Relationship Id="rId25" Type="http://schemas.openxmlformats.org/officeDocument/2006/relationships/oleObject" Target="../embeddings/oleObject102.bin"/><Relationship Id="rId2" Type="http://schemas.openxmlformats.org/officeDocument/2006/relationships/slideLayout" Target="../slideLayouts/slideLayout7.xml"/><Relationship Id="rId16" Type="http://schemas.openxmlformats.org/officeDocument/2006/relationships/image" Target="../media/image74.wmf"/><Relationship Id="rId20" Type="http://schemas.openxmlformats.org/officeDocument/2006/relationships/image" Target="../media/image76.wmf"/><Relationship Id="rId29" Type="http://schemas.openxmlformats.org/officeDocument/2006/relationships/oleObject" Target="../embeddings/oleObject104.bin"/><Relationship Id="rId1" Type="http://schemas.openxmlformats.org/officeDocument/2006/relationships/vmlDrawing" Target="../drawings/vmlDrawing26.vml"/><Relationship Id="rId6" Type="http://schemas.openxmlformats.org/officeDocument/2006/relationships/image" Target="../media/image69.wmf"/><Relationship Id="rId11" Type="http://schemas.openxmlformats.org/officeDocument/2006/relationships/oleObject" Target="../embeddings/oleObject95.bin"/><Relationship Id="rId24" Type="http://schemas.openxmlformats.org/officeDocument/2006/relationships/image" Target="../media/image78.wmf"/><Relationship Id="rId5" Type="http://schemas.openxmlformats.org/officeDocument/2006/relationships/oleObject" Target="../embeddings/oleObject92.bin"/><Relationship Id="rId15" Type="http://schemas.openxmlformats.org/officeDocument/2006/relationships/oleObject" Target="../embeddings/oleObject97.bin"/><Relationship Id="rId23" Type="http://schemas.openxmlformats.org/officeDocument/2006/relationships/oleObject" Target="../embeddings/oleObject101.bin"/><Relationship Id="rId28" Type="http://schemas.openxmlformats.org/officeDocument/2006/relationships/image" Target="../media/image80.wmf"/><Relationship Id="rId10" Type="http://schemas.openxmlformats.org/officeDocument/2006/relationships/image" Target="../media/image71.wmf"/><Relationship Id="rId19" Type="http://schemas.openxmlformats.org/officeDocument/2006/relationships/oleObject" Target="../embeddings/oleObject99.bin"/><Relationship Id="rId4" Type="http://schemas.openxmlformats.org/officeDocument/2006/relationships/image" Target="../media/image68.wmf"/><Relationship Id="rId9" Type="http://schemas.openxmlformats.org/officeDocument/2006/relationships/oleObject" Target="../embeddings/oleObject94.bin"/><Relationship Id="rId14" Type="http://schemas.openxmlformats.org/officeDocument/2006/relationships/image" Target="../media/image73.wmf"/><Relationship Id="rId22" Type="http://schemas.openxmlformats.org/officeDocument/2006/relationships/image" Target="../media/image77.wmf"/><Relationship Id="rId27" Type="http://schemas.openxmlformats.org/officeDocument/2006/relationships/oleObject" Target="../embeddings/oleObject103.bin"/><Relationship Id="rId30" Type="http://schemas.openxmlformats.org/officeDocument/2006/relationships/image" Target="../media/image81.wmf"/></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107.bin"/><Relationship Id="rId13" Type="http://schemas.openxmlformats.org/officeDocument/2006/relationships/image" Target="../media/image70.wmf"/><Relationship Id="rId18" Type="http://schemas.openxmlformats.org/officeDocument/2006/relationships/oleObject" Target="../embeddings/oleObject112.bin"/><Relationship Id="rId26" Type="http://schemas.openxmlformats.org/officeDocument/2006/relationships/oleObject" Target="../embeddings/oleObject116.bin"/><Relationship Id="rId3" Type="http://schemas.openxmlformats.org/officeDocument/2006/relationships/notesSlide" Target="../notesSlides/notesSlide10.xml"/><Relationship Id="rId21" Type="http://schemas.openxmlformats.org/officeDocument/2006/relationships/image" Target="../media/image74.wmf"/><Relationship Id="rId7" Type="http://schemas.openxmlformats.org/officeDocument/2006/relationships/image" Target="../media/image83.wmf"/><Relationship Id="rId12" Type="http://schemas.openxmlformats.org/officeDocument/2006/relationships/oleObject" Target="../embeddings/oleObject109.bin"/><Relationship Id="rId17" Type="http://schemas.openxmlformats.org/officeDocument/2006/relationships/image" Target="../media/image72.wmf"/><Relationship Id="rId25" Type="http://schemas.openxmlformats.org/officeDocument/2006/relationships/image" Target="../media/image79.wmf"/><Relationship Id="rId2" Type="http://schemas.openxmlformats.org/officeDocument/2006/relationships/slideLayout" Target="../slideLayouts/slideLayout7.xml"/><Relationship Id="rId16" Type="http://schemas.openxmlformats.org/officeDocument/2006/relationships/oleObject" Target="../embeddings/oleObject111.bin"/><Relationship Id="rId20" Type="http://schemas.openxmlformats.org/officeDocument/2006/relationships/oleObject" Target="../embeddings/oleObject113.bin"/><Relationship Id="rId29" Type="http://schemas.openxmlformats.org/officeDocument/2006/relationships/image" Target="../media/image81.wmf"/><Relationship Id="rId1" Type="http://schemas.openxmlformats.org/officeDocument/2006/relationships/vmlDrawing" Target="../drawings/vmlDrawing27.vml"/><Relationship Id="rId6" Type="http://schemas.openxmlformats.org/officeDocument/2006/relationships/oleObject" Target="../embeddings/oleObject106.bin"/><Relationship Id="rId11" Type="http://schemas.openxmlformats.org/officeDocument/2006/relationships/image" Target="../media/image85.wmf"/><Relationship Id="rId24" Type="http://schemas.openxmlformats.org/officeDocument/2006/relationships/oleObject" Target="../embeddings/oleObject115.bin"/><Relationship Id="rId5" Type="http://schemas.openxmlformats.org/officeDocument/2006/relationships/image" Target="../media/image82.wmf"/><Relationship Id="rId15" Type="http://schemas.openxmlformats.org/officeDocument/2006/relationships/image" Target="../media/image71.wmf"/><Relationship Id="rId23" Type="http://schemas.openxmlformats.org/officeDocument/2006/relationships/image" Target="../media/image75.wmf"/><Relationship Id="rId28" Type="http://schemas.openxmlformats.org/officeDocument/2006/relationships/oleObject" Target="../embeddings/oleObject117.bin"/><Relationship Id="rId10" Type="http://schemas.openxmlformats.org/officeDocument/2006/relationships/oleObject" Target="../embeddings/oleObject108.bin"/><Relationship Id="rId19" Type="http://schemas.openxmlformats.org/officeDocument/2006/relationships/image" Target="../media/image73.wmf"/><Relationship Id="rId4" Type="http://schemas.openxmlformats.org/officeDocument/2006/relationships/oleObject" Target="../embeddings/oleObject105.bin"/><Relationship Id="rId9" Type="http://schemas.openxmlformats.org/officeDocument/2006/relationships/image" Target="../media/image84.wmf"/><Relationship Id="rId14" Type="http://schemas.openxmlformats.org/officeDocument/2006/relationships/oleObject" Target="../embeddings/oleObject110.bin"/><Relationship Id="rId22" Type="http://schemas.openxmlformats.org/officeDocument/2006/relationships/oleObject" Target="../embeddings/oleObject114.bin"/><Relationship Id="rId27" Type="http://schemas.openxmlformats.org/officeDocument/2006/relationships/image" Target="../media/image80.wmf"/></Relationships>
</file>

<file path=ppt/slides/_rels/slide46.xml.rels><?xml version="1.0" encoding="UTF-8" standalone="yes"?>
<Relationships xmlns="http://schemas.openxmlformats.org/package/2006/relationships"><Relationship Id="rId8" Type="http://schemas.openxmlformats.org/officeDocument/2006/relationships/image" Target="../media/image87.wmf"/><Relationship Id="rId13" Type="http://schemas.openxmlformats.org/officeDocument/2006/relationships/oleObject" Target="../embeddings/oleObject123.bin"/><Relationship Id="rId3" Type="http://schemas.openxmlformats.org/officeDocument/2006/relationships/oleObject" Target="../embeddings/oleObject118.bin"/><Relationship Id="rId7" Type="http://schemas.openxmlformats.org/officeDocument/2006/relationships/oleObject" Target="../embeddings/oleObject120.bin"/><Relationship Id="rId12" Type="http://schemas.openxmlformats.org/officeDocument/2006/relationships/image" Target="../media/image89.wmf"/><Relationship Id="rId2" Type="http://schemas.openxmlformats.org/officeDocument/2006/relationships/slideLayout" Target="../slideLayouts/slideLayout7.xml"/><Relationship Id="rId16" Type="http://schemas.openxmlformats.org/officeDocument/2006/relationships/image" Target="../media/image91.wmf"/><Relationship Id="rId1" Type="http://schemas.openxmlformats.org/officeDocument/2006/relationships/vmlDrawing" Target="../drawings/vmlDrawing28.vml"/><Relationship Id="rId6" Type="http://schemas.openxmlformats.org/officeDocument/2006/relationships/image" Target="../media/image86.wmf"/><Relationship Id="rId11" Type="http://schemas.openxmlformats.org/officeDocument/2006/relationships/oleObject" Target="../embeddings/oleObject122.bin"/><Relationship Id="rId5" Type="http://schemas.openxmlformats.org/officeDocument/2006/relationships/oleObject" Target="../embeddings/oleObject119.bin"/><Relationship Id="rId15" Type="http://schemas.openxmlformats.org/officeDocument/2006/relationships/oleObject" Target="../embeddings/oleObject124.bin"/><Relationship Id="rId10" Type="http://schemas.openxmlformats.org/officeDocument/2006/relationships/image" Target="../media/image88.wmf"/><Relationship Id="rId4" Type="http://schemas.openxmlformats.org/officeDocument/2006/relationships/image" Target="../media/image45.wmf"/><Relationship Id="rId9" Type="http://schemas.openxmlformats.org/officeDocument/2006/relationships/oleObject" Target="../embeddings/oleObject121.bin"/><Relationship Id="rId14" Type="http://schemas.openxmlformats.org/officeDocument/2006/relationships/image" Target="../media/image90.wmf"/></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127.bin"/><Relationship Id="rId13" Type="http://schemas.openxmlformats.org/officeDocument/2006/relationships/image" Target="../media/image82.wmf"/><Relationship Id="rId18" Type="http://schemas.openxmlformats.org/officeDocument/2006/relationships/oleObject" Target="../embeddings/oleObject132.bin"/><Relationship Id="rId3" Type="http://schemas.openxmlformats.org/officeDocument/2006/relationships/notesSlide" Target="../notesSlides/notesSlide11.xml"/><Relationship Id="rId7" Type="http://schemas.openxmlformats.org/officeDocument/2006/relationships/image" Target="../media/image92.wmf"/><Relationship Id="rId12" Type="http://schemas.openxmlformats.org/officeDocument/2006/relationships/oleObject" Target="../embeddings/oleObject129.bin"/><Relationship Id="rId17" Type="http://schemas.openxmlformats.org/officeDocument/2006/relationships/image" Target="../media/image84.wmf"/><Relationship Id="rId2" Type="http://schemas.openxmlformats.org/officeDocument/2006/relationships/slideLayout" Target="../slideLayouts/slideLayout7.xml"/><Relationship Id="rId16" Type="http://schemas.openxmlformats.org/officeDocument/2006/relationships/oleObject" Target="../embeddings/oleObject131.bin"/><Relationship Id="rId1" Type="http://schemas.openxmlformats.org/officeDocument/2006/relationships/vmlDrawing" Target="../drawings/vmlDrawing29.vml"/><Relationship Id="rId6" Type="http://schemas.openxmlformats.org/officeDocument/2006/relationships/oleObject" Target="../embeddings/oleObject126.bin"/><Relationship Id="rId11" Type="http://schemas.openxmlformats.org/officeDocument/2006/relationships/image" Target="../media/image93.wmf"/><Relationship Id="rId5" Type="http://schemas.openxmlformats.org/officeDocument/2006/relationships/image" Target="../media/image45.wmf"/><Relationship Id="rId15" Type="http://schemas.openxmlformats.org/officeDocument/2006/relationships/image" Target="../media/image83.wmf"/><Relationship Id="rId10" Type="http://schemas.openxmlformats.org/officeDocument/2006/relationships/oleObject" Target="../embeddings/oleObject128.bin"/><Relationship Id="rId19" Type="http://schemas.openxmlformats.org/officeDocument/2006/relationships/image" Target="../media/image85.wmf"/><Relationship Id="rId4" Type="http://schemas.openxmlformats.org/officeDocument/2006/relationships/oleObject" Target="../embeddings/oleObject125.bin"/><Relationship Id="rId9" Type="http://schemas.openxmlformats.org/officeDocument/2006/relationships/image" Target="../media/image87.wmf"/><Relationship Id="rId14" Type="http://schemas.openxmlformats.org/officeDocument/2006/relationships/oleObject" Target="../embeddings/oleObject130.bin"/></Relationships>
</file>

<file path=ppt/slides/_rels/slide48.x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oleObject" Target="../embeddings/oleObject133.bin"/><Relationship Id="rId7" Type="http://schemas.openxmlformats.org/officeDocument/2006/relationships/oleObject" Target="../embeddings/oleObject135.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image" Target="../media/image95.wmf"/><Relationship Id="rId5" Type="http://schemas.openxmlformats.org/officeDocument/2006/relationships/oleObject" Target="../embeddings/oleObject134.bin"/><Relationship Id="rId4" Type="http://schemas.openxmlformats.org/officeDocument/2006/relationships/image" Target="../media/image94.wmf"/></Relationships>
</file>

<file path=ppt/slides/_rels/slide49.xml.rels><?xml version="1.0" encoding="UTF-8" standalone="yes"?>
<Relationships xmlns="http://schemas.openxmlformats.org/package/2006/relationships"><Relationship Id="rId8" Type="http://schemas.openxmlformats.org/officeDocument/2006/relationships/image" Target="../media/image99.wmf"/><Relationship Id="rId13" Type="http://schemas.openxmlformats.org/officeDocument/2006/relationships/oleObject" Target="../embeddings/oleObject141.bin"/><Relationship Id="rId3" Type="http://schemas.openxmlformats.org/officeDocument/2006/relationships/oleObject" Target="../embeddings/oleObject136.bin"/><Relationship Id="rId7" Type="http://schemas.openxmlformats.org/officeDocument/2006/relationships/oleObject" Target="../embeddings/oleObject138.bin"/><Relationship Id="rId12" Type="http://schemas.openxmlformats.org/officeDocument/2006/relationships/image" Target="../media/image101.wmf"/><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image" Target="../media/image98.wmf"/><Relationship Id="rId11" Type="http://schemas.openxmlformats.org/officeDocument/2006/relationships/oleObject" Target="../embeddings/oleObject140.bin"/><Relationship Id="rId5" Type="http://schemas.openxmlformats.org/officeDocument/2006/relationships/oleObject" Target="../embeddings/oleObject137.bin"/><Relationship Id="rId10" Type="http://schemas.openxmlformats.org/officeDocument/2006/relationships/image" Target="../media/image100.wmf"/><Relationship Id="rId4" Type="http://schemas.openxmlformats.org/officeDocument/2006/relationships/image" Target="../media/image97.wmf"/><Relationship Id="rId9" Type="http://schemas.openxmlformats.org/officeDocument/2006/relationships/oleObject" Target="../embeddings/oleObject139.bin"/><Relationship Id="rId14" Type="http://schemas.openxmlformats.org/officeDocument/2006/relationships/image" Target="../media/image102.wmf"/></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5.bin"/></Relationships>
</file>

<file path=ppt/slides/_rels/slide50.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142.bin"/><Relationship Id="rId7" Type="http://schemas.openxmlformats.org/officeDocument/2006/relationships/oleObject" Target="../embeddings/oleObject144.bin"/><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image" Target="../media/image97.wmf"/><Relationship Id="rId5" Type="http://schemas.openxmlformats.org/officeDocument/2006/relationships/oleObject" Target="../embeddings/oleObject143.bin"/><Relationship Id="rId4" Type="http://schemas.openxmlformats.org/officeDocument/2006/relationships/image" Target="../media/image103.wmf"/></Relationships>
</file>

<file path=ppt/slides/_rels/slide51.xml.rels><?xml version="1.0" encoding="UTF-8" standalone="yes"?>
<Relationships xmlns="http://schemas.openxmlformats.org/package/2006/relationships"><Relationship Id="rId8" Type="http://schemas.openxmlformats.org/officeDocument/2006/relationships/image" Target="../media/image105.wmf"/><Relationship Id="rId13" Type="http://schemas.openxmlformats.org/officeDocument/2006/relationships/oleObject" Target="../embeddings/oleObject150.bin"/><Relationship Id="rId3" Type="http://schemas.openxmlformats.org/officeDocument/2006/relationships/oleObject" Target="../embeddings/oleObject145.bin"/><Relationship Id="rId7" Type="http://schemas.openxmlformats.org/officeDocument/2006/relationships/oleObject" Target="../embeddings/oleObject147.bin"/><Relationship Id="rId12" Type="http://schemas.openxmlformats.org/officeDocument/2006/relationships/image" Target="../media/image107.wmf"/><Relationship Id="rId2" Type="http://schemas.openxmlformats.org/officeDocument/2006/relationships/slideLayout" Target="../slideLayouts/slideLayout7.xml"/><Relationship Id="rId1" Type="http://schemas.openxmlformats.org/officeDocument/2006/relationships/vmlDrawing" Target="../drawings/vmlDrawing33.vml"/><Relationship Id="rId6" Type="http://schemas.openxmlformats.org/officeDocument/2006/relationships/image" Target="../media/image104.wmf"/><Relationship Id="rId11" Type="http://schemas.openxmlformats.org/officeDocument/2006/relationships/oleObject" Target="../embeddings/oleObject149.bin"/><Relationship Id="rId5" Type="http://schemas.openxmlformats.org/officeDocument/2006/relationships/oleObject" Target="../embeddings/oleObject146.bin"/><Relationship Id="rId10" Type="http://schemas.openxmlformats.org/officeDocument/2006/relationships/image" Target="../media/image106.wmf"/><Relationship Id="rId4" Type="http://schemas.openxmlformats.org/officeDocument/2006/relationships/image" Target="../media/image103.wmf"/><Relationship Id="rId9" Type="http://schemas.openxmlformats.org/officeDocument/2006/relationships/oleObject" Target="../embeddings/oleObject148.bin"/><Relationship Id="rId14" Type="http://schemas.openxmlformats.org/officeDocument/2006/relationships/image" Target="../media/image108.wmf"/></Relationships>
</file>

<file path=ppt/slides/_rels/slide52.xml.rels><?xml version="1.0" encoding="UTF-8" standalone="yes"?>
<Relationships xmlns="http://schemas.openxmlformats.org/package/2006/relationships"><Relationship Id="rId8" Type="http://schemas.openxmlformats.org/officeDocument/2006/relationships/oleObject" Target="../embeddings/oleObject153.bin"/><Relationship Id="rId3" Type="http://schemas.openxmlformats.org/officeDocument/2006/relationships/image" Target="../media/image20.png"/><Relationship Id="rId7" Type="http://schemas.openxmlformats.org/officeDocument/2006/relationships/image" Target="../media/image106.wmf"/><Relationship Id="rId2" Type="http://schemas.openxmlformats.org/officeDocument/2006/relationships/slideLayout" Target="../slideLayouts/slideLayout7.xml"/><Relationship Id="rId1" Type="http://schemas.openxmlformats.org/officeDocument/2006/relationships/vmlDrawing" Target="../drawings/vmlDrawing34.vml"/><Relationship Id="rId6" Type="http://schemas.openxmlformats.org/officeDocument/2006/relationships/oleObject" Target="../embeddings/oleObject152.bin"/><Relationship Id="rId5" Type="http://schemas.openxmlformats.org/officeDocument/2006/relationships/image" Target="../media/image105.wmf"/><Relationship Id="rId4" Type="http://schemas.openxmlformats.org/officeDocument/2006/relationships/oleObject" Target="../embeddings/oleObject151.bin"/><Relationship Id="rId9" Type="http://schemas.openxmlformats.org/officeDocument/2006/relationships/image" Target="../media/image109.w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6.png"/><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3.wmf"/><Relationship Id="rId4" Type="http://schemas.openxmlformats.org/officeDocument/2006/relationships/oleObject" Target="../embeddings/oleObject6.bin"/><Relationship Id="rId9" Type="http://schemas.openxmlformats.org/officeDocument/2006/relationships/image" Target="../media/image1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7"/>
          <p:cNvGrpSpPr>
            <a:grpSpLocks/>
          </p:cNvGrpSpPr>
          <p:nvPr/>
        </p:nvGrpSpPr>
        <p:grpSpPr bwMode="auto">
          <a:xfrm>
            <a:off x="4027394" y="1988840"/>
            <a:ext cx="1415161" cy="1159809"/>
            <a:chOff x="96" y="1392"/>
            <a:chExt cx="1202" cy="912"/>
          </a:xfrm>
          <a:noFill/>
        </p:grpSpPr>
        <p:pic>
          <p:nvPicPr>
            <p:cNvPr id="16" name="Picture 18" descr="cu_crow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 y="1392"/>
              <a:ext cx="912" cy="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7" name="Text Box 19"/>
            <p:cNvSpPr txBox="1">
              <a:spLocks noChangeArrowheads="1"/>
            </p:cNvSpPr>
            <p:nvPr/>
          </p:nvSpPr>
          <p:spPr bwMode="auto">
            <a:xfrm>
              <a:off x="1141" y="1536"/>
              <a:ext cx="157" cy="4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3000" dirty="0">
                <a:cs typeface="Times New Roman" pitchFamily="18" charset="0"/>
              </a:endParaRPr>
            </a:p>
          </p:txBody>
        </p:sp>
      </p:grpSp>
      <p:sp>
        <p:nvSpPr>
          <p:cNvPr id="18" name="Text Box 21"/>
          <p:cNvSpPr txBox="1">
            <a:spLocks noChangeArrowheads="1"/>
          </p:cNvSpPr>
          <p:nvPr/>
        </p:nvSpPr>
        <p:spPr bwMode="auto">
          <a:xfrm>
            <a:off x="1403648" y="1130067"/>
            <a:ext cx="6480720"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lnSpc>
                <a:spcPct val="90000"/>
              </a:lnSpc>
            </a:pPr>
            <a:r>
              <a:rPr kumimoji="1" lang="en-US" sz="2800" b="1" dirty="0">
                <a:solidFill>
                  <a:srgbClr val="33CC33"/>
                </a:solidFill>
                <a:latin typeface="Arial Narrow" pitchFamily="34" charset="0"/>
              </a:rPr>
              <a:t>Boris Altshuler</a:t>
            </a:r>
            <a:r>
              <a:rPr kumimoji="1" lang="en-US" sz="2400" b="1" dirty="0">
                <a:solidFill>
                  <a:schemeClr val="tx2"/>
                </a:solidFill>
                <a:latin typeface="Arial Narrow" pitchFamily="34" charset="0"/>
              </a:rPr>
              <a:t> </a:t>
            </a:r>
            <a:br>
              <a:rPr kumimoji="1" lang="en-US" sz="2400" b="1" dirty="0">
                <a:solidFill>
                  <a:schemeClr val="tx2"/>
                </a:solidFill>
                <a:latin typeface="Arial Narrow" pitchFamily="34" charset="0"/>
              </a:rPr>
            </a:br>
            <a:r>
              <a:rPr kumimoji="1" lang="en-US" sz="2400" b="1" dirty="0">
                <a:solidFill>
                  <a:srgbClr val="0000FF"/>
                </a:solidFill>
                <a:latin typeface="Arial Narrow" pitchFamily="34" charset="0"/>
              </a:rPr>
              <a:t>Physics Department, Columbia University</a:t>
            </a:r>
            <a:endParaRPr kumimoji="1" lang="en-US" sz="2000" b="1" dirty="0">
              <a:solidFill>
                <a:schemeClr val="tx2"/>
              </a:solidFill>
              <a:latin typeface="Arial Narrow" pitchFamily="34" charset="0"/>
            </a:endParaRPr>
          </a:p>
        </p:txBody>
      </p:sp>
      <p:sp>
        <p:nvSpPr>
          <p:cNvPr id="11" name="Text Box 21"/>
          <p:cNvSpPr txBox="1">
            <a:spLocks noChangeArrowheads="1"/>
          </p:cNvSpPr>
          <p:nvPr/>
        </p:nvSpPr>
        <p:spPr bwMode="auto">
          <a:xfrm>
            <a:off x="35496" y="2924944"/>
            <a:ext cx="9108504"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90000"/>
              </a:lnSpc>
            </a:pPr>
            <a:r>
              <a:rPr kumimoji="1" lang="en-US" sz="3200" b="1" dirty="0" smtClean="0">
                <a:solidFill>
                  <a:srgbClr val="0070C0"/>
                </a:solidFill>
                <a:latin typeface="Comic Sans MS" panose="030F0702030302020204" pitchFamily="66" charset="0"/>
              </a:rPr>
              <a:t>Collaboration:</a:t>
            </a:r>
          </a:p>
          <a:p>
            <a:pPr>
              <a:lnSpc>
                <a:spcPct val="90000"/>
              </a:lnSpc>
            </a:pPr>
            <a:endParaRPr kumimoji="1" lang="en-US" sz="1200" b="1" dirty="0" smtClean="0">
              <a:solidFill>
                <a:srgbClr val="0070C0"/>
              </a:solidFill>
              <a:latin typeface="Comic Sans MS" panose="030F0702030302020204" pitchFamily="66" charset="0"/>
            </a:endParaRPr>
          </a:p>
          <a:p>
            <a:pPr>
              <a:lnSpc>
                <a:spcPct val="90000"/>
              </a:lnSpc>
            </a:pPr>
            <a:r>
              <a:rPr kumimoji="1" lang="en-US" sz="2800" b="1" dirty="0" smtClean="0">
                <a:solidFill>
                  <a:srgbClr val="33CC33"/>
                </a:solidFill>
                <a:latin typeface="Arial Narrow" pitchFamily="34" charset="0"/>
              </a:rPr>
              <a:t>Vladimir Yudson	</a:t>
            </a:r>
            <a:r>
              <a:rPr kumimoji="1" lang="en-US" sz="2400" b="1" dirty="0" smtClean="0">
                <a:solidFill>
                  <a:srgbClr val="0070C0"/>
                </a:solidFill>
                <a:latin typeface="Arial Narrow" pitchFamily="34" charset="0"/>
              </a:rPr>
              <a:t>Institute for Spectroscopy, RAS, Moscow, Russia</a:t>
            </a:r>
          </a:p>
          <a:p>
            <a:pPr>
              <a:lnSpc>
                <a:spcPct val="90000"/>
              </a:lnSpc>
            </a:pPr>
            <a:r>
              <a:rPr kumimoji="1" lang="en-US" sz="2800" b="1" dirty="0" smtClean="0">
                <a:solidFill>
                  <a:srgbClr val="33CC33"/>
                </a:solidFill>
                <a:latin typeface="Arial Narrow" pitchFamily="34" charset="0"/>
              </a:rPr>
              <a:t>Igor Aleiner</a:t>
            </a:r>
            <a:r>
              <a:rPr kumimoji="1" lang="en-US" sz="2400" b="1" dirty="0">
                <a:solidFill>
                  <a:schemeClr val="tx2"/>
                </a:solidFill>
                <a:latin typeface="Arial Narrow" pitchFamily="34" charset="0"/>
              </a:rPr>
              <a:t>	</a:t>
            </a:r>
            <a:r>
              <a:rPr kumimoji="1" lang="en-US" sz="2400" b="1" dirty="0" smtClean="0">
                <a:solidFill>
                  <a:schemeClr val="tx2"/>
                </a:solidFill>
                <a:latin typeface="Arial Narrow" pitchFamily="34" charset="0"/>
              </a:rPr>
              <a:t>	</a:t>
            </a:r>
            <a:r>
              <a:rPr kumimoji="1" lang="en-US" sz="2400" b="1" dirty="0" smtClean="0">
                <a:solidFill>
                  <a:srgbClr val="0070C0"/>
                </a:solidFill>
                <a:latin typeface="Arial Narrow" pitchFamily="34" charset="0"/>
              </a:rPr>
              <a:t>Physics </a:t>
            </a:r>
            <a:r>
              <a:rPr kumimoji="1" lang="en-US" sz="2400" b="1" dirty="0">
                <a:solidFill>
                  <a:srgbClr val="0070C0"/>
                </a:solidFill>
                <a:latin typeface="Arial Narrow" pitchFamily="34" charset="0"/>
              </a:rPr>
              <a:t>Department, Columbia University</a:t>
            </a:r>
            <a:endParaRPr kumimoji="1" lang="en-US" sz="2000" b="1" dirty="0">
              <a:solidFill>
                <a:srgbClr val="0070C0"/>
              </a:solidFill>
              <a:latin typeface="Arial Narrow" pitchFamily="34" charset="0"/>
            </a:endParaRPr>
          </a:p>
        </p:txBody>
      </p:sp>
      <p:sp>
        <p:nvSpPr>
          <p:cNvPr id="2" name="TextBox 1"/>
          <p:cNvSpPr txBox="1"/>
          <p:nvPr/>
        </p:nvSpPr>
        <p:spPr>
          <a:xfrm>
            <a:off x="0" y="-27384"/>
            <a:ext cx="9144000" cy="954107"/>
          </a:xfrm>
          <a:prstGeom prst="rect">
            <a:avLst/>
          </a:prstGeom>
          <a:solidFill>
            <a:srgbClr val="0070C0"/>
          </a:solidFill>
        </p:spPr>
        <p:txBody>
          <a:bodyPr wrap="square" rtlCol="0">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Localization at the Edge of 2D Topological Insulator </a:t>
            </a:r>
            <a:r>
              <a:rPr lang="en-US" sz="2800" b="1" dirty="0" smtClean="0">
                <a:solidFill>
                  <a:schemeClr val="bg1"/>
                </a:solidFill>
                <a:latin typeface="Times New Roman" panose="02020603050405020304" pitchFamily="18" charset="0"/>
                <a:cs typeface="Times New Roman" panose="02020603050405020304" pitchFamily="18" charset="0"/>
              </a:rPr>
              <a:t>       by </a:t>
            </a:r>
            <a:r>
              <a:rPr lang="en-US" sz="2800" b="1" dirty="0">
                <a:solidFill>
                  <a:schemeClr val="bg1"/>
                </a:solidFill>
                <a:latin typeface="Times New Roman" panose="02020603050405020304" pitchFamily="18" charset="0"/>
                <a:cs typeface="Times New Roman" panose="02020603050405020304" pitchFamily="18" charset="0"/>
              </a:rPr>
              <a:t>Kondo </a:t>
            </a:r>
            <a:r>
              <a:rPr lang="en-US" sz="2800" b="1" dirty="0" smtClean="0">
                <a:solidFill>
                  <a:schemeClr val="bg1"/>
                </a:solidFill>
                <a:latin typeface="Times New Roman" panose="02020603050405020304" pitchFamily="18" charset="0"/>
                <a:cs typeface="Times New Roman" panose="02020603050405020304" pitchFamily="18" charset="0"/>
              </a:rPr>
              <a:t>Impurities</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9" name="Rectangle 8"/>
          <p:cNvSpPr/>
          <p:nvPr/>
        </p:nvSpPr>
        <p:spPr>
          <a:xfrm>
            <a:off x="1" y="5312007"/>
            <a:ext cx="9200848" cy="1717393"/>
          </a:xfrm>
          <a:prstGeom prst="rect">
            <a:avLst/>
          </a:prstGeom>
          <a:solidFill>
            <a:srgbClr val="0070C0"/>
          </a:solidFill>
        </p:spPr>
        <p:txBody>
          <a:bodyPr wrap="square">
            <a:spAutoFit/>
          </a:bodyPr>
          <a:lstStyle/>
          <a:p>
            <a:pPr algn="ctr">
              <a:lnSpc>
                <a:spcPct val="110000"/>
              </a:lnSpc>
            </a:pPr>
            <a:r>
              <a:rPr lang="en-US" sz="2000" b="1" dirty="0" smtClean="0">
                <a:solidFill>
                  <a:srgbClr val="FFFFFF"/>
                </a:solidFill>
                <a:latin typeface="Verdana" panose="020B0604030504040204" pitchFamily="34" charset="0"/>
              </a:rPr>
              <a:t>Mathematical and Physical Aspects of Topologically Protected States</a:t>
            </a:r>
            <a:endParaRPr lang="en-US" sz="2000" b="1" i="0" dirty="0" smtClean="0">
              <a:solidFill>
                <a:srgbClr val="FFFFFF"/>
              </a:solidFill>
              <a:effectLst/>
              <a:latin typeface="Verdana" panose="020B0604030504040204" pitchFamily="34" charset="0"/>
            </a:endParaRPr>
          </a:p>
          <a:p>
            <a:pPr algn="ctr">
              <a:lnSpc>
                <a:spcPct val="110000"/>
              </a:lnSpc>
            </a:pPr>
            <a:r>
              <a:rPr lang="en-US" sz="2000" b="1" dirty="0" smtClean="0">
                <a:solidFill>
                  <a:srgbClr val="FFFFFF"/>
                </a:solidFill>
                <a:latin typeface="Verdana" panose="020B0604030504040204" pitchFamily="34" charset="0"/>
              </a:rPr>
              <a:t>Columbia University</a:t>
            </a:r>
            <a:endParaRPr lang="en-US" sz="2000" b="1" i="0" dirty="0" smtClean="0">
              <a:solidFill>
                <a:srgbClr val="FFFFFF"/>
              </a:solidFill>
              <a:effectLst/>
              <a:latin typeface="Verdana" panose="020B0604030504040204" pitchFamily="34" charset="0"/>
            </a:endParaRPr>
          </a:p>
          <a:p>
            <a:pPr algn="ctr">
              <a:lnSpc>
                <a:spcPct val="110000"/>
              </a:lnSpc>
            </a:pPr>
            <a:r>
              <a:rPr lang="en-US" b="1" i="0" dirty="0" smtClean="0">
                <a:solidFill>
                  <a:srgbClr val="FFFFFF"/>
                </a:solidFill>
                <a:effectLst/>
                <a:latin typeface="Arial" panose="020B0604020202020204" pitchFamily="34" charset="0"/>
                <a:cs typeface="Arial" panose="020B0604020202020204" pitchFamily="34" charset="0"/>
              </a:rPr>
              <a:t>May 1, 2017</a:t>
            </a:r>
          </a:p>
          <a:p>
            <a:pPr algn="ctr">
              <a:lnSpc>
                <a:spcPct val="110000"/>
              </a:lnSpc>
            </a:pPr>
            <a:endParaRPr lang="en-US" b="1" i="0" dirty="0">
              <a:solidFill>
                <a:srgbClr val="FFFFFF"/>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3845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араллелограмм 2"/>
          <p:cNvSpPr/>
          <p:nvPr/>
        </p:nvSpPr>
        <p:spPr>
          <a:xfrm>
            <a:off x="611560" y="476672"/>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 стрелкой 11"/>
          <p:cNvCxnSpPr/>
          <p:nvPr/>
        </p:nvCxnSpPr>
        <p:spPr>
          <a:xfrm>
            <a:off x="2411760" y="620688"/>
            <a:ext cx="410445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15"/>
          <p:cNvCxnSpPr/>
          <p:nvPr/>
        </p:nvCxnSpPr>
        <p:spPr>
          <a:xfrm flipH="1">
            <a:off x="1115616" y="2204864"/>
            <a:ext cx="410445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Параллелограмм 2"/>
          <p:cNvSpPr/>
          <p:nvPr/>
        </p:nvSpPr>
        <p:spPr>
          <a:xfrm>
            <a:off x="611560" y="3717032"/>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0" name="Прямая со стрелкой 11"/>
          <p:cNvCxnSpPr/>
          <p:nvPr/>
        </p:nvCxnSpPr>
        <p:spPr>
          <a:xfrm>
            <a:off x="1259632" y="5229200"/>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Стрелка вверх 13"/>
          <p:cNvSpPr/>
          <p:nvPr/>
        </p:nvSpPr>
        <p:spPr>
          <a:xfrm>
            <a:off x="1979712" y="5013176"/>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2" name="Прямая со стрелкой 15"/>
          <p:cNvCxnSpPr/>
          <p:nvPr/>
        </p:nvCxnSpPr>
        <p:spPr>
          <a:xfrm flipH="1">
            <a:off x="1259632" y="5517232"/>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Стрелка вниз 16"/>
          <p:cNvSpPr/>
          <p:nvPr/>
        </p:nvSpPr>
        <p:spPr>
          <a:xfrm>
            <a:off x="3491880" y="5373216"/>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4" name="Прямая со стрелкой 11"/>
          <p:cNvCxnSpPr/>
          <p:nvPr/>
        </p:nvCxnSpPr>
        <p:spPr>
          <a:xfrm flipH="1">
            <a:off x="2339752" y="3789040"/>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Стрелка вверх 13"/>
          <p:cNvSpPr/>
          <p:nvPr/>
        </p:nvSpPr>
        <p:spPr>
          <a:xfrm>
            <a:off x="3059832" y="3573016"/>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6" name="Прямая со стрелкой 15"/>
          <p:cNvCxnSpPr/>
          <p:nvPr/>
        </p:nvCxnSpPr>
        <p:spPr>
          <a:xfrm>
            <a:off x="2339752" y="4077072"/>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Стрелка вниз 16"/>
          <p:cNvSpPr/>
          <p:nvPr/>
        </p:nvSpPr>
        <p:spPr>
          <a:xfrm>
            <a:off x="4572000" y="3933056"/>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p:cNvSpPr txBox="1"/>
          <p:nvPr/>
        </p:nvSpPr>
        <p:spPr>
          <a:xfrm>
            <a:off x="1619672" y="2492896"/>
            <a:ext cx="3187091" cy="523220"/>
          </a:xfrm>
          <a:prstGeom prst="rect">
            <a:avLst/>
          </a:prstGeom>
          <a:noFill/>
        </p:spPr>
        <p:txBody>
          <a:bodyPr wrap="none" rtlCol="0">
            <a:spAutoFit/>
          </a:bodyPr>
          <a:lstStyle/>
          <a:p>
            <a:r>
              <a:rPr lang="en-US" sz="2800" b="1" dirty="0" smtClean="0">
                <a:solidFill>
                  <a:srgbClr val="996633"/>
                </a:solidFill>
              </a:rPr>
              <a:t>Quantum Hall Effect</a:t>
            </a:r>
            <a:endParaRPr lang="en-US" sz="2800" b="1" dirty="0">
              <a:solidFill>
                <a:srgbClr val="996633"/>
              </a:solidFill>
            </a:endParaRPr>
          </a:p>
        </p:txBody>
      </p:sp>
      <p:sp>
        <p:nvSpPr>
          <p:cNvPr id="19" name="TextBox 18"/>
          <p:cNvSpPr txBox="1"/>
          <p:nvPr/>
        </p:nvSpPr>
        <p:spPr>
          <a:xfrm>
            <a:off x="1772072" y="5930116"/>
            <a:ext cx="3272114" cy="523220"/>
          </a:xfrm>
          <a:prstGeom prst="rect">
            <a:avLst/>
          </a:prstGeom>
          <a:noFill/>
        </p:spPr>
        <p:txBody>
          <a:bodyPr wrap="none" rtlCol="0">
            <a:spAutoFit/>
          </a:bodyPr>
          <a:lstStyle/>
          <a:p>
            <a:r>
              <a:rPr lang="en-US" sz="2800" b="1" dirty="0" smtClean="0">
                <a:solidFill>
                  <a:srgbClr val="996633"/>
                </a:solidFill>
              </a:rPr>
              <a:t>Topological Insulator</a:t>
            </a:r>
            <a:endParaRPr lang="en-US" sz="2800" b="1" dirty="0">
              <a:solidFill>
                <a:srgbClr val="996633"/>
              </a:solidFill>
            </a:endParaRPr>
          </a:p>
        </p:txBody>
      </p:sp>
    </p:spTree>
    <p:extLst>
      <p:ext uri="{BB962C8B-B14F-4D97-AF65-F5344CB8AC3E}">
        <p14:creationId xmlns:p14="http://schemas.microsoft.com/office/powerpoint/2010/main" val="2000657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араллелограмм 2"/>
          <p:cNvSpPr/>
          <p:nvPr/>
        </p:nvSpPr>
        <p:spPr>
          <a:xfrm>
            <a:off x="611560" y="260648"/>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 стрелкой 11"/>
          <p:cNvCxnSpPr/>
          <p:nvPr/>
        </p:nvCxnSpPr>
        <p:spPr>
          <a:xfrm>
            <a:off x="2411760" y="404664"/>
            <a:ext cx="410445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15"/>
          <p:cNvCxnSpPr/>
          <p:nvPr/>
        </p:nvCxnSpPr>
        <p:spPr>
          <a:xfrm flipH="1">
            <a:off x="1115616" y="1988840"/>
            <a:ext cx="410445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Параллелограмм 2"/>
          <p:cNvSpPr/>
          <p:nvPr/>
        </p:nvSpPr>
        <p:spPr>
          <a:xfrm>
            <a:off x="611560" y="3284984"/>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верх 13"/>
          <p:cNvSpPr/>
          <p:nvPr/>
        </p:nvSpPr>
        <p:spPr>
          <a:xfrm>
            <a:off x="1835696" y="4581128"/>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6"/>
          <p:cNvSpPr/>
          <p:nvPr/>
        </p:nvSpPr>
        <p:spPr>
          <a:xfrm>
            <a:off x="2123728" y="4941168"/>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4" name="Прямая со стрелкой 11"/>
          <p:cNvCxnSpPr/>
          <p:nvPr/>
        </p:nvCxnSpPr>
        <p:spPr>
          <a:xfrm flipH="1">
            <a:off x="2339752" y="3356992"/>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Стрелка вверх 13"/>
          <p:cNvSpPr/>
          <p:nvPr/>
        </p:nvSpPr>
        <p:spPr>
          <a:xfrm>
            <a:off x="3059832" y="3140968"/>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6" name="Прямая со стрелкой 15"/>
          <p:cNvCxnSpPr/>
          <p:nvPr/>
        </p:nvCxnSpPr>
        <p:spPr>
          <a:xfrm>
            <a:off x="2339752" y="3645024"/>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Стрелка вниз 16"/>
          <p:cNvSpPr/>
          <p:nvPr/>
        </p:nvSpPr>
        <p:spPr>
          <a:xfrm>
            <a:off x="4572000" y="3501008"/>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p:cNvSpPr txBox="1"/>
          <p:nvPr/>
        </p:nvSpPr>
        <p:spPr>
          <a:xfrm>
            <a:off x="323528" y="2412177"/>
            <a:ext cx="3819059" cy="584775"/>
          </a:xfrm>
          <a:prstGeom prst="rect">
            <a:avLst/>
          </a:prstGeom>
          <a:noFill/>
        </p:spPr>
        <p:txBody>
          <a:bodyPr wrap="none" rtlCol="0">
            <a:spAutoFit/>
          </a:bodyPr>
          <a:lstStyle/>
          <a:p>
            <a:r>
              <a:rPr lang="en-US" sz="3200" b="1" dirty="0" smtClean="0">
                <a:solidFill>
                  <a:srgbClr val="996633"/>
                </a:solidFill>
              </a:rPr>
              <a:t>Quantum Hall Effect: </a:t>
            </a:r>
            <a:endParaRPr lang="en-US" sz="2800" b="1" dirty="0">
              <a:solidFill>
                <a:srgbClr val="0070C0"/>
              </a:solidFill>
              <a:latin typeface="Comic Sans MS" panose="030F0702030302020204" pitchFamily="66" charset="0"/>
            </a:endParaRPr>
          </a:p>
        </p:txBody>
      </p:sp>
      <p:sp>
        <p:nvSpPr>
          <p:cNvPr id="19" name="TextBox 18"/>
          <p:cNvSpPr txBox="1"/>
          <p:nvPr/>
        </p:nvSpPr>
        <p:spPr>
          <a:xfrm>
            <a:off x="-36512" y="5416479"/>
            <a:ext cx="9001000" cy="1452705"/>
          </a:xfrm>
          <a:prstGeom prst="rect">
            <a:avLst/>
          </a:prstGeom>
          <a:noFill/>
        </p:spPr>
        <p:txBody>
          <a:bodyPr wrap="square" rtlCol="0">
            <a:spAutoFit/>
          </a:bodyPr>
          <a:lstStyle/>
          <a:p>
            <a:pPr>
              <a:lnSpc>
                <a:spcPct val="85000"/>
              </a:lnSpc>
            </a:pPr>
            <a:r>
              <a:rPr lang="en-US" sz="3200" b="1" dirty="0" smtClean="0">
                <a:solidFill>
                  <a:srgbClr val="996633"/>
                </a:solidFill>
              </a:rPr>
              <a:t>Topological Insulator: </a:t>
            </a:r>
            <a:r>
              <a:rPr lang="en-US" sz="2400" b="1" dirty="0" smtClean="0">
                <a:solidFill>
                  <a:srgbClr val="0070C0"/>
                </a:solidFill>
                <a:latin typeface="Comic Sans MS" panose="030F0702030302020204" pitchFamily="66" charset="0"/>
              </a:rPr>
              <a:t>the back moving state is nearby 						</a:t>
            </a:r>
            <a:r>
              <a:rPr lang="en-US" sz="2400" b="1" dirty="0" smtClean="0">
                <a:solidFill>
                  <a:srgbClr val="FF0000"/>
                </a:solidFill>
                <a:latin typeface="Comic Sans MS" panose="030F0702030302020204" pitchFamily="66" charset="0"/>
              </a:rPr>
              <a:t>but</a:t>
            </a:r>
          </a:p>
          <a:p>
            <a:pPr>
              <a:lnSpc>
                <a:spcPct val="85000"/>
              </a:lnSpc>
            </a:pPr>
            <a:r>
              <a:rPr lang="en-US" sz="2400" b="1" dirty="0" smtClean="0">
                <a:solidFill>
                  <a:srgbClr val="0070C0"/>
                </a:solidFill>
                <a:latin typeface="Comic Sans MS" panose="030F0702030302020204" pitchFamily="66" charset="0"/>
              </a:rPr>
              <a:t> 				the back-scattering can not 					happen without a spin flip</a:t>
            </a:r>
            <a:endParaRPr lang="en-US" sz="2400" b="1" dirty="0">
              <a:solidFill>
                <a:srgbClr val="0070C0"/>
              </a:solidFill>
              <a:latin typeface="Comic Sans MS" panose="030F0702030302020204" pitchFamily="66" charset="0"/>
            </a:endParaRPr>
          </a:p>
        </p:txBody>
      </p:sp>
      <p:sp>
        <p:nvSpPr>
          <p:cNvPr id="7" name="Flowchart: Delay 6"/>
          <p:cNvSpPr/>
          <p:nvPr/>
        </p:nvSpPr>
        <p:spPr>
          <a:xfrm>
            <a:off x="2843808" y="4813993"/>
            <a:ext cx="432048" cy="271191"/>
          </a:xfrm>
          <a:prstGeom prst="flowChartDelay">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p:cNvCxnSpPr/>
          <p:nvPr/>
        </p:nvCxnSpPr>
        <p:spPr>
          <a:xfrm>
            <a:off x="2843808" y="4725144"/>
            <a:ext cx="0" cy="360040"/>
          </a:xfrm>
          <a:prstGeom prst="line">
            <a:avLst/>
          </a:prstGeom>
          <a:ln w="57150">
            <a:solidFill>
              <a:srgbClr val="F2DCDB"/>
            </a:solidFill>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11"/>
          <p:cNvCxnSpPr/>
          <p:nvPr/>
        </p:nvCxnSpPr>
        <p:spPr>
          <a:xfrm>
            <a:off x="1115616" y="4797152"/>
            <a:ext cx="18002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15"/>
          <p:cNvCxnSpPr/>
          <p:nvPr/>
        </p:nvCxnSpPr>
        <p:spPr>
          <a:xfrm flipH="1">
            <a:off x="899592" y="5085184"/>
            <a:ext cx="2016224"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Стрелка вверх 13"/>
          <p:cNvSpPr/>
          <p:nvPr/>
        </p:nvSpPr>
        <p:spPr>
          <a:xfrm flipH="1">
            <a:off x="4644008" y="4597969"/>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низ 16"/>
          <p:cNvSpPr/>
          <p:nvPr/>
        </p:nvSpPr>
        <p:spPr>
          <a:xfrm flipH="1">
            <a:off x="5076056" y="4958009"/>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Flowchart: Delay 25"/>
          <p:cNvSpPr/>
          <p:nvPr/>
        </p:nvSpPr>
        <p:spPr>
          <a:xfrm flipH="1">
            <a:off x="3707904" y="4797152"/>
            <a:ext cx="432048" cy="271191"/>
          </a:xfrm>
          <a:prstGeom prst="flowChartDelay">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7" name="Straight Connector 26"/>
          <p:cNvCxnSpPr/>
          <p:nvPr/>
        </p:nvCxnSpPr>
        <p:spPr>
          <a:xfrm flipH="1">
            <a:off x="4139952" y="4741985"/>
            <a:ext cx="0" cy="360040"/>
          </a:xfrm>
          <a:prstGeom prst="line">
            <a:avLst/>
          </a:prstGeom>
          <a:ln w="57150">
            <a:solidFill>
              <a:srgbClr val="F2DCDB"/>
            </a:solidFill>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11"/>
          <p:cNvCxnSpPr/>
          <p:nvPr/>
        </p:nvCxnSpPr>
        <p:spPr>
          <a:xfrm flipH="1">
            <a:off x="4067944" y="4797152"/>
            <a:ext cx="1800200" cy="0"/>
          </a:xfrm>
          <a:prstGeom prst="straightConnector1">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15"/>
          <p:cNvCxnSpPr/>
          <p:nvPr/>
        </p:nvCxnSpPr>
        <p:spPr>
          <a:xfrm>
            <a:off x="3851920" y="5085184"/>
            <a:ext cx="1800200" cy="0"/>
          </a:xfrm>
          <a:prstGeom prst="straightConnector1">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Explosion 1 29"/>
          <p:cNvSpPr/>
          <p:nvPr/>
        </p:nvSpPr>
        <p:spPr>
          <a:xfrm>
            <a:off x="3393583" y="4813993"/>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3929135" y="2309971"/>
            <a:ext cx="4747321" cy="757130"/>
          </a:xfrm>
          <a:prstGeom prst="rect">
            <a:avLst/>
          </a:prstGeom>
          <a:noFill/>
        </p:spPr>
        <p:txBody>
          <a:bodyPr wrap="square" rtlCol="0">
            <a:spAutoFit/>
          </a:bodyPr>
          <a:lstStyle/>
          <a:p>
            <a:pPr>
              <a:lnSpc>
                <a:spcPct val="90000"/>
              </a:lnSpc>
            </a:pPr>
            <a:r>
              <a:rPr lang="en-US" sz="2400" b="1" dirty="0" smtClean="0">
                <a:solidFill>
                  <a:srgbClr val="0070C0"/>
                </a:solidFill>
                <a:latin typeface="Comic Sans MS" panose="030F0702030302020204" pitchFamily="66" charset="0"/>
              </a:rPr>
              <a:t>spatially separated edge states - nowhere to scatter</a:t>
            </a:r>
            <a:endParaRPr lang="en-US" sz="2400" b="1"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302680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араллелограмм 2"/>
          <p:cNvSpPr/>
          <p:nvPr/>
        </p:nvSpPr>
        <p:spPr>
          <a:xfrm>
            <a:off x="611560" y="3717032"/>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1563253" y="5873795"/>
            <a:ext cx="4105611" cy="492443"/>
          </a:xfrm>
          <a:prstGeom prst="rect">
            <a:avLst/>
          </a:prstGeom>
          <a:noFill/>
        </p:spPr>
        <p:txBody>
          <a:bodyPr wrap="none" rtlCol="0">
            <a:spAutoFit/>
          </a:bodyPr>
          <a:lstStyle/>
          <a:p>
            <a:r>
              <a:rPr lang="en-US" sz="2600" b="1" dirty="0">
                <a:solidFill>
                  <a:srgbClr val="0070C0"/>
                </a:solidFill>
                <a:latin typeface="Comic Sans MS" panose="030F0702030302020204" pitchFamily="66" charset="0"/>
              </a:rPr>
              <a:t>L</a:t>
            </a:r>
            <a:r>
              <a:rPr lang="en-US" sz="2600" b="1" dirty="0" smtClean="0">
                <a:solidFill>
                  <a:srgbClr val="0070C0"/>
                </a:solidFill>
                <a:latin typeface="Comic Sans MS" panose="030F0702030302020204" pitchFamily="66" charset="0"/>
              </a:rPr>
              <a:t>ocalization at the edge</a:t>
            </a:r>
            <a:endParaRPr lang="en-US" sz="2600" b="1" dirty="0">
              <a:solidFill>
                <a:srgbClr val="0070C0"/>
              </a:solidFill>
              <a:latin typeface="Comic Sans MS" panose="030F0702030302020204" pitchFamily="66" charset="0"/>
            </a:endParaRPr>
          </a:p>
        </p:txBody>
      </p:sp>
      <p:sp>
        <p:nvSpPr>
          <p:cNvPr id="24" name="Стрелка вверх 13"/>
          <p:cNvSpPr/>
          <p:nvPr/>
        </p:nvSpPr>
        <p:spPr>
          <a:xfrm flipH="1">
            <a:off x="1259633" y="5072806"/>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низ 16"/>
          <p:cNvSpPr/>
          <p:nvPr/>
        </p:nvSpPr>
        <p:spPr>
          <a:xfrm flipH="1">
            <a:off x="1989427" y="5373216"/>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Explosion 1 29"/>
          <p:cNvSpPr/>
          <p:nvPr/>
        </p:nvSpPr>
        <p:spPr>
          <a:xfrm>
            <a:off x="683568" y="5301208"/>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rc 2"/>
          <p:cNvSpPr/>
          <p:nvPr/>
        </p:nvSpPr>
        <p:spPr>
          <a:xfrm>
            <a:off x="971602" y="5223011"/>
            <a:ext cx="1317560" cy="360040"/>
          </a:xfrm>
          <a:prstGeom prst="arc">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Arc 30"/>
          <p:cNvSpPr/>
          <p:nvPr/>
        </p:nvSpPr>
        <p:spPr>
          <a:xfrm flipH="1">
            <a:off x="971600" y="5223011"/>
            <a:ext cx="1317560" cy="360040"/>
          </a:xfrm>
          <a:prstGeom prst="arc">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Arc 35"/>
          <p:cNvSpPr/>
          <p:nvPr/>
        </p:nvSpPr>
        <p:spPr>
          <a:xfrm flipV="1">
            <a:off x="971602" y="5223011"/>
            <a:ext cx="1317560" cy="360040"/>
          </a:xfrm>
          <a:prstGeom prst="arc">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7" name="Arc 36"/>
          <p:cNvSpPr/>
          <p:nvPr/>
        </p:nvSpPr>
        <p:spPr>
          <a:xfrm flipH="1" flipV="1">
            <a:off x="971600" y="5223011"/>
            <a:ext cx="1317560" cy="360040"/>
          </a:xfrm>
          <a:prstGeom prst="arc">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Параллелограмм 2"/>
          <p:cNvSpPr/>
          <p:nvPr/>
        </p:nvSpPr>
        <p:spPr>
          <a:xfrm>
            <a:off x="611560" y="332656"/>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3" name="Прямая со стрелкой 11"/>
          <p:cNvCxnSpPr/>
          <p:nvPr/>
        </p:nvCxnSpPr>
        <p:spPr>
          <a:xfrm>
            <a:off x="1259632" y="1844824"/>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4" name="Стрелка вверх 13"/>
          <p:cNvSpPr/>
          <p:nvPr/>
        </p:nvSpPr>
        <p:spPr>
          <a:xfrm>
            <a:off x="1979712" y="1628800"/>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5" name="Прямая со стрелкой 15"/>
          <p:cNvCxnSpPr/>
          <p:nvPr/>
        </p:nvCxnSpPr>
        <p:spPr>
          <a:xfrm flipH="1">
            <a:off x="1259632" y="2132856"/>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8" name="Стрелка вниз 16"/>
          <p:cNvSpPr/>
          <p:nvPr/>
        </p:nvSpPr>
        <p:spPr>
          <a:xfrm>
            <a:off x="3491880" y="1988840"/>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9" name="Прямая со стрелкой 11"/>
          <p:cNvCxnSpPr/>
          <p:nvPr/>
        </p:nvCxnSpPr>
        <p:spPr>
          <a:xfrm flipH="1">
            <a:off x="2339752" y="404664"/>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0" name="Стрелка вверх 13"/>
          <p:cNvSpPr/>
          <p:nvPr/>
        </p:nvSpPr>
        <p:spPr>
          <a:xfrm>
            <a:off x="3059832" y="188640"/>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1" name="Прямая со стрелкой 15"/>
          <p:cNvCxnSpPr/>
          <p:nvPr/>
        </p:nvCxnSpPr>
        <p:spPr>
          <a:xfrm>
            <a:off x="2339752" y="692696"/>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2" name="Стрелка вниз 16"/>
          <p:cNvSpPr/>
          <p:nvPr/>
        </p:nvSpPr>
        <p:spPr>
          <a:xfrm>
            <a:off x="4572000" y="548680"/>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TextBox 42"/>
          <p:cNvSpPr txBox="1"/>
          <p:nvPr/>
        </p:nvSpPr>
        <p:spPr>
          <a:xfrm>
            <a:off x="1772072" y="2545740"/>
            <a:ext cx="5740739" cy="523220"/>
          </a:xfrm>
          <a:prstGeom prst="rect">
            <a:avLst/>
          </a:prstGeom>
          <a:noFill/>
        </p:spPr>
        <p:txBody>
          <a:bodyPr wrap="none" rtlCol="0">
            <a:spAutoFit/>
          </a:bodyPr>
          <a:lstStyle/>
          <a:p>
            <a:r>
              <a:rPr lang="en-US" sz="2800" b="1" dirty="0" smtClean="0">
                <a:solidFill>
                  <a:srgbClr val="996633"/>
                </a:solidFill>
              </a:rPr>
              <a:t>Topological Insulator: </a:t>
            </a:r>
            <a:r>
              <a:rPr lang="en-US" sz="2800" b="1" dirty="0" smtClean="0">
                <a:solidFill>
                  <a:schemeClr val="accent1"/>
                </a:solidFill>
                <a:latin typeface="Comic Sans MS" panose="030F0702030302020204" pitchFamily="66" charset="0"/>
              </a:rPr>
              <a:t>metallic edge</a:t>
            </a:r>
            <a:endParaRPr lang="en-US" sz="2800" b="1" dirty="0">
              <a:solidFill>
                <a:schemeClr val="accent1"/>
              </a:solidFill>
              <a:latin typeface="Comic Sans MS" panose="030F0702030302020204" pitchFamily="66" charset="0"/>
            </a:endParaRPr>
          </a:p>
        </p:txBody>
      </p:sp>
      <p:sp>
        <p:nvSpPr>
          <p:cNvPr id="44" name="Стрелка вверх 13"/>
          <p:cNvSpPr/>
          <p:nvPr/>
        </p:nvSpPr>
        <p:spPr>
          <a:xfrm flipH="1">
            <a:off x="2915817" y="5085184"/>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Стрелка вниз 16"/>
          <p:cNvSpPr/>
          <p:nvPr/>
        </p:nvSpPr>
        <p:spPr>
          <a:xfrm flipH="1">
            <a:off x="3645611" y="5385594"/>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Explosion 1 45"/>
          <p:cNvSpPr/>
          <p:nvPr/>
        </p:nvSpPr>
        <p:spPr>
          <a:xfrm>
            <a:off x="2355919" y="5313586"/>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c 46"/>
          <p:cNvSpPr/>
          <p:nvPr/>
        </p:nvSpPr>
        <p:spPr>
          <a:xfrm>
            <a:off x="2627786" y="5235389"/>
            <a:ext cx="1317560" cy="360040"/>
          </a:xfrm>
          <a:prstGeom prst="arc">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Arc 47"/>
          <p:cNvSpPr/>
          <p:nvPr/>
        </p:nvSpPr>
        <p:spPr>
          <a:xfrm flipH="1">
            <a:off x="2627784" y="5235389"/>
            <a:ext cx="1317560" cy="360040"/>
          </a:xfrm>
          <a:prstGeom prst="arc">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Arc 48"/>
          <p:cNvSpPr/>
          <p:nvPr/>
        </p:nvSpPr>
        <p:spPr>
          <a:xfrm flipV="1">
            <a:off x="2627786" y="5235389"/>
            <a:ext cx="1317560" cy="360040"/>
          </a:xfrm>
          <a:prstGeom prst="arc">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Arc 49"/>
          <p:cNvSpPr/>
          <p:nvPr/>
        </p:nvSpPr>
        <p:spPr>
          <a:xfrm flipH="1" flipV="1">
            <a:off x="2627784" y="5235389"/>
            <a:ext cx="1317560" cy="360040"/>
          </a:xfrm>
          <a:prstGeom prst="arc">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Стрелка вверх 13"/>
          <p:cNvSpPr/>
          <p:nvPr/>
        </p:nvSpPr>
        <p:spPr>
          <a:xfrm flipH="1">
            <a:off x="4572001" y="5085184"/>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Стрелка вниз 16"/>
          <p:cNvSpPr/>
          <p:nvPr/>
        </p:nvSpPr>
        <p:spPr>
          <a:xfrm flipH="1">
            <a:off x="5301795" y="5385594"/>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Explosion 1 52"/>
          <p:cNvSpPr/>
          <p:nvPr/>
        </p:nvSpPr>
        <p:spPr>
          <a:xfrm>
            <a:off x="3995936" y="5313586"/>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Arc 53"/>
          <p:cNvSpPr/>
          <p:nvPr/>
        </p:nvSpPr>
        <p:spPr>
          <a:xfrm>
            <a:off x="4283970" y="5235389"/>
            <a:ext cx="1317560" cy="360040"/>
          </a:xfrm>
          <a:prstGeom prst="arc">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 name="Arc 54"/>
          <p:cNvSpPr/>
          <p:nvPr/>
        </p:nvSpPr>
        <p:spPr>
          <a:xfrm flipH="1">
            <a:off x="4283968" y="5235389"/>
            <a:ext cx="1317560" cy="360040"/>
          </a:xfrm>
          <a:prstGeom prst="arc">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6" name="Arc 55"/>
          <p:cNvSpPr/>
          <p:nvPr/>
        </p:nvSpPr>
        <p:spPr>
          <a:xfrm flipV="1">
            <a:off x="4283970" y="5235389"/>
            <a:ext cx="1317560" cy="360040"/>
          </a:xfrm>
          <a:prstGeom prst="arc">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7" name="Arc 56"/>
          <p:cNvSpPr/>
          <p:nvPr/>
        </p:nvSpPr>
        <p:spPr>
          <a:xfrm flipH="1" flipV="1">
            <a:off x="4283968" y="5235389"/>
            <a:ext cx="1317560" cy="360040"/>
          </a:xfrm>
          <a:prstGeom prst="arc">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8" name="Explosion 1 57"/>
          <p:cNvSpPr/>
          <p:nvPr/>
        </p:nvSpPr>
        <p:spPr>
          <a:xfrm>
            <a:off x="5724128" y="5301208"/>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Стрелка вверх 13"/>
          <p:cNvSpPr/>
          <p:nvPr/>
        </p:nvSpPr>
        <p:spPr>
          <a:xfrm flipH="1">
            <a:off x="2411761" y="3645024"/>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0" name="Стрелка вниз 16"/>
          <p:cNvSpPr/>
          <p:nvPr/>
        </p:nvSpPr>
        <p:spPr>
          <a:xfrm flipH="1">
            <a:off x="3141555" y="3945434"/>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 name="Explosion 1 60"/>
          <p:cNvSpPr/>
          <p:nvPr/>
        </p:nvSpPr>
        <p:spPr>
          <a:xfrm>
            <a:off x="1835696" y="3873426"/>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Arc 61"/>
          <p:cNvSpPr/>
          <p:nvPr/>
        </p:nvSpPr>
        <p:spPr>
          <a:xfrm>
            <a:off x="2123730" y="3795229"/>
            <a:ext cx="1317560" cy="360040"/>
          </a:xfrm>
          <a:prstGeom prst="arc">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3" name="Arc 62"/>
          <p:cNvSpPr/>
          <p:nvPr/>
        </p:nvSpPr>
        <p:spPr>
          <a:xfrm flipH="1">
            <a:off x="2123728" y="3795229"/>
            <a:ext cx="1317560" cy="360040"/>
          </a:xfrm>
          <a:prstGeom prst="arc">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4" name="Arc 63"/>
          <p:cNvSpPr/>
          <p:nvPr/>
        </p:nvSpPr>
        <p:spPr>
          <a:xfrm flipV="1">
            <a:off x="2123730" y="3795229"/>
            <a:ext cx="1317560" cy="360040"/>
          </a:xfrm>
          <a:prstGeom prst="arc">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5" name="Arc 64"/>
          <p:cNvSpPr/>
          <p:nvPr/>
        </p:nvSpPr>
        <p:spPr>
          <a:xfrm flipH="1" flipV="1">
            <a:off x="2123728" y="3795229"/>
            <a:ext cx="1317560" cy="360040"/>
          </a:xfrm>
          <a:prstGeom prst="arc">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6" name="Стрелка вверх 13"/>
          <p:cNvSpPr/>
          <p:nvPr/>
        </p:nvSpPr>
        <p:spPr>
          <a:xfrm flipH="1">
            <a:off x="4067945" y="3657402"/>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Стрелка вниз 16"/>
          <p:cNvSpPr/>
          <p:nvPr/>
        </p:nvSpPr>
        <p:spPr>
          <a:xfrm flipH="1">
            <a:off x="4797739" y="3957812"/>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8" name="Explosion 1 67"/>
          <p:cNvSpPr/>
          <p:nvPr/>
        </p:nvSpPr>
        <p:spPr>
          <a:xfrm>
            <a:off x="3508047" y="3885804"/>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Arc 68"/>
          <p:cNvSpPr/>
          <p:nvPr/>
        </p:nvSpPr>
        <p:spPr>
          <a:xfrm>
            <a:off x="3779914" y="3807607"/>
            <a:ext cx="1317560" cy="360040"/>
          </a:xfrm>
          <a:prstGeom prst="arc">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0" name="Arc 69"/>
          <p:cNvSpPr/>
          <p:nvPr/>
        </p:nvSpPr>
        <p:spPr>
          <a:xfrm flipH="1">
            <a:off x="3779912" y="3807607"/>
            <a:ext cx="1317560" cy="360040"/>
          </a:xfrm>
          <a:prstGeom prst="arc">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1" name="Arc 70"/>
          <p:cNvSpPr/>
          <p:nvPr/>
        </p:nvSpPr>
        <p:spPr>
          <a:xfrm flipV="1">
            <a:off x="3779914" y="3807607"/>
            <a:ext cx="1317560" cy="360040"/>
          </a:xfrm>
          <a:prstGeom prst="arc">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2" name="Arc 71"/>
          <p:cNvSpPr/>
          <p:nvPr/>
        </p:nvSpPr>
        <p:spPr>
          <a:xfrm flipH="1" flipV="1">
            <a:off x="3779912" y="3807607"/>
            <a:ext cx="1317560" cy="360040"/>
          </a:xfrm>
          <a:prstGeom prst="arc">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3" name="Стрелка вверх 13"/>
          <p:cNvSpPr/>
          <p:nvPr/>
        </p:nvSpPr>
        <p:spPr>
          <a:xfrm flipH="1">
            <a:off x="5724129" y="3657402"/>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Стрелка вниз 16"/>
          <p:cNvSpPr/>
          <p:nvPr/>
        </p:nvSpPr>
        <p:spPr>
          <a:xfrm flipH="1">
            <a:off x="6453923" y="3957812"/>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Explosion 1 74"/>
          <p:cNvSpPr/>
          <p:nvPr/>
        </p:nvSpPr>
        <p:spPr>
          <a:xfrm>
            <a:off x="5148064" y="3885804"/>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Arc 75"/>
          <p:cNvSpPr/>
          <p:nvPr/>
        </p:nvSpPr>
        <p:spPr>
          <a:xfrm>
            <a:off x="5436098" y="3807607"/>
            <a:ext cx="1317560" cy="360040"/>
          </a:xfrm>
          <a:prstGeom prst="arc">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7" name="Arc 76"/>
          <p:cNvSpPr/>
          <p:nvPr/>
        </p:nvSpPr>
        <p:spPr>
          <a:xfrm flipH="1">
            <a:off x="5436096" y="3807607"/>
            <a:ext cx="1317560" cy="360040"/>
          </a:xfrm>
          <a:prstGeom prst="arc">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8" name="Arc 77"/>
          <p:cNvSpPr/>
          <p:nvPr/>
        </p:nvSpPr>
        <p:spPr>
          <a:xfrm flipV="1">
            <a:off x="5436098" y="3807607"/>
            <a:ext cx="1317560" cy="360040"/>
          </a:xfrm>
          <a:prstGeom prst="arc">
            <a:avLst/>
          </a:prstGeom>
          <a:ln w="381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9" name="Arc 78"/>
          <p:cNvSpPr/>
          <p:nvPr/>
        </p:nvSpPr>
        <p:spPr>
          <a:xfrm flipH="1" flipV="1">
            <a:off x="5436096" y="3807607"/>
            <a:ext cx="1317560" cy="360040"/>
          </a:xfrm>
          <a:prstGeom prst="arc">
            <a:avLst/>
          </a:prstGeom>
          <a:ln w="38100">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0" name="Explosion 1 79"/>
          <p:cNvSpPr/>
          <p:nvPr/>
        </p:nvSpPr>
        <p:spPr>
          <a:xfrm>
            <a:off x="6876256" y="3873426"/>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97207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008" y="206932"/>
            <a:ext cx="8964488" cy="861774"/>
          </a:xfrm>
          <a:prstGeom prst="rect">
            <a:avLst/>
          </a:prstGeom>
          <a:noFill/>
        </p:spPr>
        <p:txBody>
          <a:bodyPr wrap="square" rtlCol="0">
            <a:spAutoFit/>
          </a:bodyPr>
          <a:lstStyle/>
          <a:p>
            <a:r>
              <a:rPr lang="en-US" sz="2500" b="1" dirty="0" smtClean="0">
                <a:solidFill>
                  <a:schemeClr val="accent1">
                    <a:lumMod val="50000"/>
                  </a:schemeClr>
                </a:solidFill>
                <a:latin typeface="Comic Sans MS" panose="030F0702030302020204" pitchFamily="66" charset="0"/>
              </a:rPr>
              <a:t>Time Reversal Symmetry </a:t>
            </a:r>
            <a:r>
              <a:rPr lang="en-US" sz="2500" b="1" dirty="0" smtClean="0">
                <a:solidFill>
                  <a:srgbClr val="002060"/>
                </a:solidFill>
                <a:latin typeface="Comic Sans MS" panose="030F0702030302020204" pitchFamily="66" charset="0"/>
              </a:rPr>
              <a:t>protects Helical Edge Modes  from Backscattering and Anderson Localization</a:t>
            </a:r>
            <a:endParaRPr lang="ru-RU" sz="2500" b="1" dirty="0">
              <a:solidFill>
                <a:srgbClr val="002060"/>
              </a:solidFill>
              <a:latin typeface="Comic Sans MS" panose="030F0702030302020204" pitchFamily="66" charset="0"/>
            </a:endParaRPr>
          </a:p>
        </p:txBody>
      </p:sp>
      <p:graphicFrame>
        <p:nvGraphicFramePr>
          <p:cNvPr id="5" name="Объект 4"/>
          <p:cNvGraphicFramePr>
            <a:graphicFrameLocks noChangeAspect="1"/>
          </p:cNvGraphicFramePr>
          <p:nvPr>
            <p:extLst>
              <p:ext uri="{D42A27DB-BD31-4B8C-83A1-F6EECF244321}">
                <p14:modId xmlns:p14="http://schemas.microsoft.com/office/powerpoint/2010/main" val="4010620398"/>
              </p:ext>
            </p:extLst>
          </p:nvPr>
        </p:nvGraphicFramePr>
        <p:xfrm>
          <a:off x="2771800" y="2852936"/>
          <a:ext cx="1800200" cy="1024423"/>
        </p:xfrm>
        <a:graphic>
          <a:graphicData uri="http://schemas.openxmlformats.org/presentationml/2006/ole">
            <mc:AlternateContent xmlns:mc="http://schemas.openxmlformats.org/markup-compatibility/2006">
              <mc:Choice xmlns:v="urn:schemas-microsoft-com:vml" Requires="v">
                <p:oleObj spid="_x0000_s81119" name="Формула" r:id="rId3" imgW="736560" imgH="419040" progId="Equation.3">
                  <p:embed/>
                </p:oleObj>
              </mc:Choice>
              <mc:Fallback>
                <p:oleObj name="Формула" r:id="rId3" imgW="73656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2852936"/>
                        <a:ext cx="1800200" cy="1024423"/>
                      </a:xfrm>
                      <a:prstGeom prst="rect">
                        <a:avLst/>
                      </a:prstGeom>
                      <a:noFill/>
                      <a:extLst/>
                    </p:spPr>
                  </p:pic>
                </p:oleObj>
              </mc:Fallback>
            </mc:AlternateContent>
          </a:graphicData>
        </a:graphic>
      </p:graphicFrame>
      <p:sp>
        <p:nvSpPr>
          <p:cNvPr id="10" name="TextBox 9"/>
          <p:cNvSpPr txBox="1"/>
          <p:nvPr/>
        </p:nvSpPr>
        <p:spPr>
          <a:xfrm>
            <a:off x="251520" y="2204864"/>
            <a:ext cx="8568952" cy="523220"/>
          </a:xfrm>
          <a:prstGeom prst="rect">
            <a:avLst/>
          </a:prstGeom>
          <a:noFill/>
        </p:spPr>
        <p:txBody>
          <a:bodyPr wrap="square" rtlCol="0">
            <a:spAutoFit/>
          </a:bodyPr>
          <a:lstStyle/>
          <a:p>
            <a:r>
              <a:rPr lang="en-US" sz="2800" dirty="0" smtClean="0">
                <a:solidFill>
                  <a:srgbClr val="7030A0"/>
                </a:solidFill>
                <a:effectLst>
                  <a:outerShdw blurRad="38100" dist="38100" dir="2700000" algn="tl">
                    <a:srgbClr val="000000">
                      <a:alpha val="43137"/>
                    </a:srgbClr>
                  </a:outerShdw>
                </a:effectLst>
                <a:latin typeface="Comic Sans MS" panose="030F0702030302020204" pitchFamily="66" charset="0"/>
              </a:rPr>
              <a:t>Conductance of an ideal 1D helical edge should be: </a:t>
            </a:r>
            <a:endParaRPr lang="ru-RU" sz="2800" dirty="0">
              <a:solidFill>
                <a:srgbClr val="7030A0"/>
              </a:solidFill>
              <a:effectLst>
                <a:outerShdw blurRad="38100" dist="38100" dir="2700000" algn="tl">
                  <a:srgbClr val="000000">
                    <a:alpha val="43137"/>
                  </a:srgbClr>
                </a:outerShdw>
              </a:effectLst>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42962"/>
          </a:xfrm>
        </p:spPr>
        <p:txBody>
          <a:bodyPr>
            <a:normAutofit/>
          </a:bodyPr>
          <a:lstStyle/>
          <a:p>
            <a:r>
              <a:rPr lang="en-US" u="sng" dirty="0" smtClean="0"/>
              <a:t>Experimental Observations</a:t>
            </a:r>
            <a:endParaRPr lang="en-US" u="sng" dirty="0"/>
          </a:p>
        </p:txBody>
      </p:sp>
      <p:pic>
        <p:nvPicPr>
          <p:cNvPr id="115714" name="Picture 2"/>
          <p:cNvPicPr>
            <a:picLocks noChangeAspect="1" noChangeArrowheads="1"/>
          </p:cNvPicPr>
          <p:nvPr/>
        </p:nvPicPr>
        <p:blipFill>
          <a:blip r:embed="rId3" cstate="print"/>
          <a:srcRect/>
          <a:stretch>
            <a:fillRect/>
          </a:stretch>
        </p:blipFill>
        <p:spPr bwMode="auto">
          <a:xfrm>
            <a:off x="5886795" y="1411077"/>
            <a:ext cx="3143250" cy="1524000"/>
          </a:xfrm>
          <a:prstGeom prst="rect">
            <a:avLst/>
          </a:prstGeom>
          <a:noFill/>
          <a:ln w="9525">
            <a:noFill/>
            <a:miter lim="800000"/>
            <a:headEnd/>
            <a:tailEnd/>
          </a:ln>
          <a:effectLst/>
        </p:spPr>
      </p:pic>
      <p:cxnSp>
        <p:nvCxnSpPr>
          <p:cNvPr id="13" name="Straight Connector 12"/>
          <p:cNvCxnSpPr/>
          <p:nvPr/>
        </p:nvCxnSpPr>
        <p:spPr>
          <a:xfrm>
            <a:off x="6048260" y="2489812"/>
            <a:ext cx="2599981"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15715" name="Picture 3"/>
          <p:cNvPicPr>
            <a:picLocks noChangeAspect="1" noChangeArrowheads="1"/>
          </p:cNvPicPr>
          <p:nvPr/>
        </p:nvPicPr>
        <p:blipFill>
          <a:blip r:embed="rId4" cstate="print"/>
          <a:srcRect l="4286" t="14844" r="8571" b="5394"/>
          <a:stretch>
            <a:fillRect/>
          </a:stretch>
        </p:blipFill>
        <p:spPr bwMode="auto">
          <a:xfrm>
            <a:off x="4136572" y="3165462"/>
            <a:ext cx="4775200" cy="3496595"/>
          </a:xfrm>
          <a:prstGeom prst="rect">
            <a:avLst/>
          </a:prstGeom>
          <a:noFill/>
          <a:ln w="9525">
            <a:noFill/>
            <a:miter lim="800000"/>
            <a:headEnd/>
            <a:tailEnd/>
          </a:ln>
          <a:effectLst/>
        </p:spPr>
      </p:pic>
      <p:sp>
        <p:nvSpPr>
          <p:cNvPr id="15" name="Rectangle 14"/>
          <p:cNvSpPr/>
          <p:nvPr/>
        </p:nvSpPr>
        <p:spPr>
          <a:xfrm>
            <a:off x="4760686" y="3251200"/>
            <a:ext cx="885371" cy="2902857"/>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46057" y="3251200"/>
            <a:ext cx="957942" cy="2902857"/>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604001" y="3251200"/>
            <a:ext cx="986970" cy="2902857"/>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6048260" y="2111860"/>
            <a:ext cx="2599981"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48260" y="1851184"/>
            <a:ext cx="2599981"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64729" y="1102565"/>
            <a:ext cx="4572000" cy="2831544"/>
          </a:xfrm>
          <a:prstGeom prst="rect">
            <a:avLst/>
          </a:prstGeom>
        </p:spPr>
        <p:txBody>
          <a:bodyPr>
            <a:spAutoFit/>
          </a:bodyPr>
          <a:lstStyle/>
          <a:p>
            <a:pPr marL="274320" indent="-274320">
              <a:spcBef>
                <a:spcPts val="580"/>
              </a:spcBef>
              <a:buClr>
                <a:srgbClr val="D34817"/>
              </a:buClr>
              <a:buSzPct val="85000"/>
              <a:buFont typeface="Wingdings 2"/>
              <a:buChar char=""/>
            </a:pPr>
            <a:r>
              <a:rPr lang="en-US" sz="2400" dirty="0" smtClean="0"/>
              <a:t>Large samples show large resistance at the gap.</a:t>
            </a:r>
            <a:endParaRPr lang="en-US" sz="2400" dirty="0" smtClean="0">
              <a:solidFill>
                <a:prstClr val="black"/>
              </a:solidFill>
            </a:endParaRPr>
          </a:p>
          <a:p>
            <a:pPr marL="274320" lvl="0" indent="-274320">
              <a:spcBef>
                <a:spcPts val="580"/>
              </a:spcBef>
              <a:buClr>
                <a:srgbClr val="D34817"/>
              </a:buClr>
              <a:buSzPct val="85000"/>
              <a:buFont typeface="Wingdings 2"/>
              <a:buChar char=""/>
            </a:pPr>
            <a:r>
              <a:rPr lang="en-US" sz="2400" dirty="0" smtClean="0">
                <a:solidFill>
                  <a:prstClr val="black"/>
                </a:solidFill>
              </a:rPr>
              <a:t>Small samples (~</a:t>
            </a:r>
            <a:r>
              <a:rPr lang="en-US" sz="2400" i="1" dirty="0" smtClean="0">
                <a:solidFill>
                  <a:prstClr val="black"/>
                </a:solidFill>
              </a:rPr>
              <a:t>1X1</a:t>
            </a:r>
            <a:r>
              <a:rPr lang="en-US" sz="2400" i="1" dirty="0" smtClean="0">
                <a:solidFill>
                  <a:prstClr val="black"/>
                </a:solidFill>
                <a:sym typeface="Symbol"/>
              </a:rPr>
              <a:t>m</a:t>
            </a:r>
            <a:r>
              <a:rPr lang="en-US" sz="2400" dirty="0" smtClean="0">
                <a:solidFill>
                  <a:prstClr val="black"/>
                </a:solidFill>
                <a:sym typeface="Symbol"/>
              </a:rPr>
              <a:t>) show quantized conductance at the gap, indicating transport by edge states.</a:t>
            </a:r>
          </a:p>
          <a:p>
            <a:pPr marL="274320" lvl="0" indent="-274320">
              <a:spcBef>
                <a:spcPts val="580"/>
              </a:spcBef>
              <a:buClr>
                <a:srgbClr val="D34817"/>
              </a:buClr>
              <a:buSzPct val="85000"/>
              <a:buFont typeface="Wingdings 2"/>
              <a:buChar char=""/>
            </a:pPr>
            <a:r>
              <a:rPr lang="en-US" sz="2400" dirty="0" smtClean="0">
                <a:solidFill>
                  <a:prstClr val="black"/>
                </a:solidFill>
                <a:sym typeface="Symbol"/>
              </a:rPr>
              <a:t>g: 20-50</a:t>
            </a:r>
          </a:p>
        </p:txBody>
      </p:sp>
      <p:pic>
        <p:nvPicPr>
          <p:cNvPr id="115718" name="Picture 6"/>
          <p:cNvPicPr>
            <a:picLocks noChangeAspect="1" noChangeArrowheads="1"/>
          </p:cNvPicPr>
          <p:nvPr/>
        </p:nvPicPr>
        <p:blipFill>
          <a:blip r:embed="rId5" cstate="print"/>
          <a:srcRect/>
          <a:stretch>
            <a:fillRect/>
          </a:stretch>
        </p:blipFill>
        <p:spPr bwMode="auto">
          <a:xfrm>
            <a:off x="2001078" y="3068981"/>
            <a:ext cx="2339975" cy="1618366"/>
          </a:xfrm>
          <a:prstGeom prst="rect">
            <a:avLst/>
          </a:prstGeom>
          <a:noFill/>
          <a:ln w="9525">
            <a:noFill/>
            <a:miter lim="800000"/>
            <a:headEnd/>
            <a:tailEnd/>
          </a:ln>
          <a:effectLst/>
        </p:spPr>
      </p:pic>
      <p:sp>
        <p:nvSpPr>
          <p:cNvPr id="22" name="TextBox 21"/>
          <p:cNvSpPr txBox="1"/>
          <p:nvPr/>
        </p:nvSpPr>
        <p:spPr>
          <a:xfrm>
            <a:off x="2536055" y="6296873"/>
            <a:ext cx="4067944" cy="461665"/>
          </a:xfrm>
          <a:prstGeom prst="rect">
            <a:avLst/>
          </a:prstGeom>
          <a:noFill/>
        </p:spPr>
        <p:txBody>
          <a:bodyPr wrap="square" rtlCol="0">
            <a:spAutoFit/>
          </a:bodyPr>
          <a:lstStyle/>
          <a:p>
            <a:r>
              <a:rPr lang="en-US" sz="2400" b="1" dirty="0" smtClean="0">
                <a:latin typeface="Arial Narrow" panose="020B0606020202030204" pitchFamily="34" charset="0"/>
              </a:rPr>
              <a:t>Molenkamp’s group</a:t>
            </a:r>
            <a:endParaRPr lang="en-US" sz="2400" b="1" dirty="0">
              <a:latin typeface="Arial Narrow" panose="020B0606020202030204" pitchFamily="34" charset="0"/>
            </a:endParaRPr>
          </a:p>
        </p:txBody>
      </p:sp>
      <p:graphicFrame>
        <p:nvGraphicFramePr>
          <p:cNvPr id="28" name="Table 27"/>
          <p:cNvGraphicFramePr>
            <a:graphicFrameLocks noGrp="1"/>
          </p:cNvGraphicFramePr>
          <p:nvPr/>
        </p:nvGraphicFramePr>
        <p:xfrm>
          <a:off x="308113" y="4827104"/>
          <a:ext cx="1676399" cy="1574800"/>
        </p:xfrm>
        <a:graphic>
          <a:graphicData uri="http://schemas.openxmlformats.org/drawingml/2006/table">
            <a:tbl>
              <a:tblPr firstRow="1" bandRow="1">
                <a:tableStyleId>{5C22544A-7EE6-4342-B048-85BDC9FD1C3A}</a:tableStyleId>
              </a:tblPr>
              <a:tblGrid>
                <a:gridCol w="304800"/>
                <a:gridCol w="533400"/>
                <a:gridCol w="838199"/>
              </a:tblGrid>
              <a:tr h="314960">
                <a:tc>
                  <a:txBody>
                    <a:bodyPr/>
                    <a:lstStyle/>
                    <a:p>
                      <a:endParaRPr lang="en-US" sz="1000" dirty="0"/>
                    </a:p>
                  </a:txBody>
                  <a:tcPr/>
                </a:tc>
                <a:tc>
                  <a:txBody>
                    <a:bodyPr/>
                    <a:lstStyle/>
                    <a:p>
                      <a:r>
                        <a:rPr lang="en-US" sz="1000" dirty="0" smtClean="0"/>
                        <a:t>d (nm)</a:t>
                      </a:r>
                      <a:endParaRPr lang="en-US" sz="1000" dirty="0"/>
                    </a:p>
                  </a:txBody>
                  <a:tcPr/>
                </a:tc>
                <a:tc>
                  <a:txBody>
                    <a:bodyPr/>
                    <a:lstStyle/>
                    <a:p>
                      <a:r>
                        <a:rPr lang="en-US" sz="1000" dirty="0" smtClean="0"/>
                        <a:t>L×W (</a:t>
                      </a:r>
                      <a:r>
                        <a:rPr lang="el-GR" sz="1000" dirty="0" smtClean="0"/>
                        <a:t>μ</a:t>
                      </a:r>
                      <a:r>
                        <a:rPr lang="en-US" sz="1000" dirty="0" smtClean="0"/>
                        <a:t>m</a:t>
                      </a:r>
                      <a:r>
                        <a:rPr lang="en-US" sz="1000" baseline="30000" dirty="0" smtClean="0"/>
                        <a:t>2</a:t>
                      </a:r>
                      <a:r>
                        <a:rPr lang="en-US" sz="1000" dirty="0" smtClean="0"/>
                        <a:t>)</a:t>
                      </a:r>
                      <a:endParaRPr lang="en-US" sz="1000" dirty="0"/>
                    </a:p>
                  </a:txBody>
                  <a:tcPr/>
                </a:tc>
              </a:tr>
              <a:tr h="314960">
                <a:tc>
                  <a:txBody>
                    <a:bodyPr/>
                    <a:lstStyle/>
                    <a:p>
                      <a:r>
                        <a:rPr lang="en-US" sz="1000" dirty="0" smtClean="0"/>
                        <a:t>I</a:t>
                      </a:r>
                      <a:endParaRPr lang="en-US" sz="1000" dirty="0"/>
                    </a:p>
                  </a:txBody>
                  <a:tcPr/>
                </a:tc>
                <a:tc>
                  <a:txBody>
                    <a:bodyPr/>
                    <a:lstStyle/>
                    <a:p>
                      <a:r>
                        <a:rPr lang="en-US" sz="1000" dirty="0" smtClean="0"/>
                        <a:t>5.5</a:t>
                      </a:r>
                      <a:endParaRPr lang="en-US" sz="1000" dirty="0"/>
                    </a:p>
                  </a:txBody>
                  <a:tcPr/>
                </a:tc>
                <a:tc>
                  <a:txBody>
                    <a:bodyPr/>
                    <a:lstStyle/>
                    <a:p>
                      <a:r>
                        <a:rPr lang="en-US" sz="1000" dirty="0" smtClean="0"/>
                        <a:t>20.0×13.3</a:t>
                      </a:r>
                      <a:endParaRPr lang="en-US" sz="1000" dirty="0"/>
                    </a:p>
                  </a:txBody>
                  <a:tcPr/>
                </a:tc>
              </a:tr>
              <a:tr h="314960">
                <a:tc>
                  <a:txBody>
                    <a:bodyPr/>
                    <a:lstStyle/>
                    <a:p>
                      <a:r>
                        <a:rPr lang="en-US" sz="1000" dirty="0" smtClean="0"/>
                        <a:t>II</a:t>
                      </a:r>
                      <a:endParaRPr lang="en-US" sz="1000" dirty="0"/>
                    </a:p>
                  </a:txBody>
                  <a:tcPr/>
                </a:tc>
                <a:tc>
                  <a:txBody>
                    <a:bodyPr/>
                    <a:lstStyle/>
                    <a:p>
                      <a:r>
                        <a:rPr lang="en-US" sz="1000" dirty="0" smtClean="0"/>
                        <a:t>7.3</a:t>
                      </a:r>
                      <a:endParaRPr lang="en-US" sz="1000" dirty="0"/>
                    </a:p>
                  </a:txBody>
                  <a:tcPr/>
                </a:tc>
                <a:tc>
                  <a:txBody>
                    <a:bodyPr/>
                    <a:lstStyle/>
                    <a:p>
                      <a:r>
                        <a:rPr lang="en-US" sz="1000" dirty="0" smtClean="0"/>
                        <a:t>20.0×13.3</a:t>
                      </a:r>
                      <a:endParaRPr lang="en-US" sz="1000" dirty="0"/>
                    </a:p>
                  </a:txBody>
                  <a:tcPr/>
                </a:tc>
              </a:tr>
              <a:tr h="314960">
                <a:tc>
                  <a:txBody>
                    <a:bodyPr/>
                    <a:lstStyle/>
                    <a:p>
                      <a:r>
                        <a:rPr lang="en-US" sz="1000" dirty="0" smtClean="0"/>
                        <a:t>III</a:t>
                      </a:r>
                      <a:endParaRPr lang="en-US" sz="1000" dirty="0"/>
                    </a:p>
                  </a:txBody>
                  <a:tcPr/>
                </a:tc>
                <a:tc>
                  <a:txBody>
                    <a:bodyPr/>
                    <a:lstStyle/>
                    <a:p>
                      <a:r>
                        <a:rPr lang="en-US" sz="1000" dirty="0" smtClean="0"/>
                        <a:t>7.3</a:t>
                      </a:r>
                      <a:endParaRPr lang="en-US" sz="1000" dirty="0"/>
                    </a:p>
                  </a:txBody>
                  <a:tcPr/>
                </a:tc>
                <a:tc>
                  <a:txBody>
                    <a:bodyPr/>
                    <a:lstStyle/>
                    <a:p>
                      <a:r>
                        <a:rPr lang="en-US" sz="1000" dirty="0" smtClean="0"/>
                        <a:t>1.0×1.0</a:t>
                      </a:r>
                      <a:endParaRPr lang="en-US" sz="1000" dirty="0"/>
                    </a:p>
                  </a:txBody>
                  <a:tcPr/>
                </a:tc>
              </a:tr>
              <a:tr h="314960">
                <a:tc>
                  <a:txBody>
                    <a:bodyPr/>
                    <a:lstStyle/>
                    <a:p>
                      <a:r>
                        <a:rPr lang="en-US" sz="1000" dirty="0" smtClean="0"/>
                        <a:t>IV</a:t>
                      </a:r>
                      <a:endParaRPr lang="en-US" sz="1000" dirty="0"/>
                    </a:p>
                  </a:txBody>
                  <a:tcPr/>
                </a:tc>
                <a:tc>
                  <a:txBody>
                    <a:bodyPr/>
                    <a:lstStyle/>
                    <a:p>
                      <a:r>
                        <a:rPr lang="en-US" sz="1000" dirty="0" smtClean="0"/>
                        <a:t>7.3</a:t>
                      </a:r>
                      <a:endParaRPr lang="en-US" sz="1000" dirty="0"/>
                    </a:p>
                  </a:txBody>
                  <a:tcPr/>
                </a:tc>
                <a:tc>
                  <a:txBody>
                    <a:bodyPr/>
                    <a:lstStyle/>
                    <a:p>
                      <a:r>
                        <a:rPr lang="en-US" sz="1000" dirty="0" smtClean="0"/>
                        <a:t>1.0×0.5</a:t>
                      </a:r>
                      <a:endParaRPr lang="en-US" sz="1000" dirty="0"/>
                    </a:p>
                  </a:txBody>
                  <a:tcPr/>
                </a:tc>
              </a:tr>
            </a:tbl>
          </a:graphicData>
        </a:graphic>
      </p:graphicFrame>
    </p:spTree>
    <p:extLst>
      <p:ext uri="{BB962C8B-B14F-4D97-AF65-F5344CB8AC3E}">
        <p14:creationId xmlns:p14="http://schemas.microsoft.com/office/powerpoint/2010/main" val="27248676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5"/>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animBg="1"/>
      <p:bldP spid="16" grpId="1"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44624"/>
            <a:ext cx="8928992" cy="5327612"/>
          </a:xfrm>
          <a:prstGeom prst="rect">
            <a:avLst/>
          </a:prstGeom>
          <a:noFill/>
        </p:spPr>
        <p:txBody>
          <a:bodyPr wrap="square" rtlCol="0">
            <a:spAutoFit/>
          </a:bodyPr>
          <a:lstStyle/>
          <a:p>
            <a:pPr algn="ctr">
              <a:lnSpc>
                <a:spcPct val="90000"/>
              </a:lnSpc>
            </a:pPr>
            <a:r>
              <a:rPr lang="en-US" sz="4000" b="1" dirty="0" smtClean="0">
                <a:solidFill>
                  <a:schemeClr val="accent3">
                    <a:lumMod val="75000"/>
                  </a:schemeClr>
                </a:solidFill>
                <a:effectLst>
                  <a:outerShdw blurRad="38100" dist="38100" dir="2700000" algn="tl">
                    <a:srgbClr val="000000">
                      <a:alpha val="43137"/>
                    </a:srgbClr>
                  </a:outerShdw>
                </a:effectLst>
              </a:rPr>
              <a:t>Problems with the interpretation:</a:t>
            </a:r>
          </a:p>
          <a:p>
            <a:pPr>
              <a:lnSpc>
                <a:spcPct val="90000"/>
              </a:lnSpc>
            </a:pPr>
            <a:endParaRPr lang="en-US" dirty="0" smtClean="0"/>
          </a:p>
          <a:p>
            <a:pPr marL="457200" indent="-457200">
              <a:lnSpc>
                <a:spcPct val="90000"/>
              </a:lnSpc>
              <a:buFont typeface="Arial" panose="020B0604020202020204" pitchFamily="34" charset="0"/>
              <a:buChar char="•"/>
            </a:pPr>
            <a:r>
              <a:rPr lang="en-US" sz="3200"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Why the “quantization” of the conductance takes place only in short samples? </a:t>
            </a: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3511381891"/>
              </p:ext>
            </p:extLst>
          </p:nvPr>
        </p:nvGraphicFramePr>
        <p:xfrm>
          <a:off x="467544" y="2132856"/>
          <a:ext cx="2880320" cy="2952328"/>
        </p:xfrm>
        <a:graphic>
          <a:graphicData uri="http://schemas.openxmlformats.org/drawingml/2006/table">
            <a:tbl>
              <a:tblPr firstRow="1" bandRow="1">
                <a:tableStyleId>{5C22544A-7EE6-4342-B048-85BDC9FD1C3A}</a:tableStyleId>
              </a:tblPr>
              <a:tblGrid>
                <a:gridCol w="523695"/>
                <a:gridCol w="916466"/>
                <a:gridCol w="1440159"/>
              </a:tblGrid>
              <a:tr h="618393">
                <a:tc>
                  <a:txBody>
                    <a:bodyPr/>
                    <a:lstStyle/>
                    <a:p>
                      <a:endParaRPr lang="en-US" sz="1000" dirty="0"/>
                    </a:p>
                  </a:txBody>
                  <a:tcPr/>
                </a:tc>
                <a:tc>
                  <a:txBody>
                    <a:bodyPr/>
                    <a:lstStyle/>
                    <a:p>
                      <a:r>
                        <a:rPr lang="en-US" sz="1000" dirty="0" smtClean="0"/>
                        <a:t>d (nm)</a:t>
                      </a:r>
                      <a:endParaRPr lang="en-US" sz="1000" dirty="0"/>
                    </a:p>
                  </a:txBody>
                  <a:tcPr/>
                </a:tc>
                <a:tc>
                  <a:txBody>
                    <a:bodyPr/>
                    <a:lstStyle/>
                    <a:p>
                      <a:r>
                        <a:rPr lang="en-US" sz="1000" dirty="0" smtClean="0"/>
                        <a:t>L×W (</a:t>
                      </a:r>
                      <a:r>
                        <a:rPr lang="el-GR" sz="1000" dirty="0" smtClean="0"/>
                        <a:t>μ</a:t>
                      </a:r>
                      <a:r>
                        <a:rPr lang="en-US" sz="1000" dirty="0" smtClean="0"/>
                        <a:t>m</a:t>
                      </a:r>
                      <a:r>
                        <a:rPr lang="en-US" sz="1000" baseline="30000" dirty="0" smtClean="0"/>
                        <a:t>2</a:t>
                      </a:r>
                      <a:r>
                        <a:rPr lang="en-US" sz="1000" dirty="0" smtClean="0"/>
                        <a:t>)</a:t>
                      </a:r>
                      <a:endParaRPr lang="en-US" sz="1000" dirty="0"/>
                    </a:p>
                  </a:txBody>
                  <a:tcPr/>
                </a:tc>
              </a:tr>
              <a:tr h="478756">
                <a:tc>
                  <a:txBody>
                    <a:bodyPr/>
                    <a:lstStyle/>
                    <a:p>
                      <a:r>
                        <a:rPr lang="en-US" sz="1000" dirty="0" smtClean="0"/>
                        <a:t>I</a:t>
                      </a:r>
                      <a:endParaRPr lang="en-US" sz="1000" dirty="0"/>
                    </a:p>
                  </a:txBody>
                  <a:tcPr/>
                </a:tc>
                <a:tc>
                  <a:txBody>
                    <a:bodyPr/>
                    <a:lstStyle/>
                    <a:p>
                      <a:r>
                        <a:rPr lang="en-US" sz="1000" dirty="0" smtClean="0"/>
                        <a:t>5.5</a:t>
                      </a:r>
                      <a:endParaRPr lang="en-US" sz="1000" dirty="0"/>
                    </a:p>
                  </a:txBody>
                  <a:tcPr/>
                </a:tc>
                <a:tc>
                  <a:txBody>
                    <a:bodyPr/>
                    <a:lstStyle/>
                    <a:p>
                      <a:r>
                        <a:rPr lang="en-US" sz="1000" dirty="0" smtClean="0"/>
                        <a:t>20.0×13.3</a:t>
                      </a:r>
                      <a:endParaRPr lang="en-US" sz="1000" dirty="0"/>
                    </a:p>
                  </a:txBody>
                  <a:tcPr/>
                </a:tc>
              </a:tr>
              <a:tr h="618393">
                <a:tc>
                  <a:txBody>
                    <a:bodyPr/>
                    <a:lstStyle/>
                    <a:p>
                      <a:r>
                        <a:rPr lang="en-US" sz="1000" dirty="0" smtClean="0"/>
                        <a:t>II</a:t>
                      </a:r>
                      <a:endParaRPr lang="en-US" sz="1000" dirty="0"/>
                    </a:p>
                  </a:txBody>
                  <a:tcPr/>
                </a:tc>
                <a:tc>
                  <a:txBody>
                    <a:bodyPr/>
                    <a:lstStyle/>
                    <a:p>
                      <a:r>
                        <a:rPr lang="en-US" sz="1000" dirty="0" smtClean="0"/>
                        <a:t>7.3</a:t>
                      </a:r>
                      <a:endParaRPr lang="en-US" sz="1000" dirty="0"/>
                    </a:p>
                  </a:txBody>
                  <a:tcPr/>
                </a:tc>
                <a:tc>
                  <a:txBody>
                    <a:bodyPr/>
                    <a:lstStyle/>
                    <a:p>
                      <a:r>
                        <a:rPr lang="en-US" sz="1000" dirty="0" smtClean="0"/>
                        <a:t>20.0×13.3</a:t>
                      </a:r>
                      <a:endParaRPr lang="en-US" sz="1000" dirty="0"/>
                    </a:p>
                  </a:txBody>
                  <a:tcPr/>
                </a:tc>
              </a:tr>
              <a:tr h="618393">
                <a:tc>
                  <a:txBody>
                    <a:bodyPr/>
                    <a:lstStyle/>
                    <a:p>
                      <a:r>
                        <a:rPr lang="en-US" sz="1000" dirty="0" smtClean="0"/>
                        <a:t>III</a:t>
                      </a:r>
                      <a:endParaRPr lang="en-US" sz="1000" dirty="0"/>
                    </a:p>
                  </a:txBody>
                  <a:tcPr/>
                </a:tc>
                <a:tc>
                  <a:txBody>
                    <a:bodyPr/>
                    <a:lstStyle/>
                    <a:p>
                      <a:r>
                        <a:rPr lang="en-US" sz="1000" dirty="0" smtClean="0"/>
                        <a:t>7.3</a:t>
                      </a:r>
                      <a:endParaRPr lang="en-US" sz="1000" dirty="0"/>
                    </a:p>
                  </a:txBody>
                  <a:tcPr/>
                </a:tc>
                <a:tc>
                  <a:txBody>
                    <a:bodyPr/>
                    <a:lstStyle/>
                    <a:p>
                      <a:r>
                        <a:rPr lang="en-US" sz="1000" dirty="0" smtClean="0"/>
                        <a:t>1.0×1.0</a:t>
                      </a:r>
                      <a:endParaRPr lang="en-US" sz="1000" dirty="0"/>
                    </a:p>
                  </a:txBody>
                  <a:tcPr/>
                </a:tc>
              </a:tr>
              <a:tr h="618393">
                <a:tc>
                  <a:txBody>
                    <a:bodyPr/>
                    <a:lstStyle/>
                    <a:p>
                      <a:r>
                        <a:rPr lang="en-US" sz="1000" dirty="0" smtClean="0"/>
                        <a:t>IV</a:t>
                      </a:r>
                      <a:endParaRPr lang="en-US" sz="1000" dirty="0"/>
                    </a:p>
                  </a:txBody>
                  <a:tcPr/>
                </a:tc>
                <a:tc>
                  <a:txBody>
                    <a:bodyPr/>
                    <a:lstStyle/>
                    <a:p>
                      <a:r>
                        <a:rPr lang="en-US" sz="1000" dirty="0" smtClean="0"/>
                        <a:t>7.3</a:t>
                      </a:r>
                      <a:endParaRPr lang="en-US" sz="1000" dirty="0"/>
                    </a:p>
                  </a:txBody>
                  <a:tcPr/>
                </a:tc>
                <a:tc>
                  <a:txBody>
                    <a:bodyPr/>
                    <a:lstStyle/>
                    <a:p>
                      <a:r>
                        <a:rPr lang="en-US" sz="1000" dirty="0" smtClean="0"/>
                        <a:t>1.0×0.5</a:t>
                      </a:r>
                      <a:endParaRPr lang="en-US" sz="1000" dirty="0"/>
                    </a:p>
                  </a:txBody>
                  <a:tcPr/>
                </a:tc>
              </a:tr>
            </a:tbl>
          </a:graphicData>
        </a:graphic>
      </p:graphicFrame>
      <p:sp>
        <p:nvSpPr>
          <p:cNvPr id="2" name="TextBox 1"/>
          <p:cNvSpPr txBox="1"/>
          <p:nvPr/>
        </p:nvSpPr>
        <p:spPr>
          <a:xfrm>
            <a:off x="3347864" y="2708920"/>
            <a:ext cx="679994" cy="461665"/>
          </a:xfrm>
          <a:prstGeom prst="rect">
            <a:avLst/>
          </a:prstGeom>
          <a:noFill/>
        </p:spPr>
        <p:txBody>
          <a:bodyPr wrap="none" rtlCol="0">
            <a:spAutoFit/>
          </a:bodyPr>
          <a:lstStyle/>
          <a:p>
            <a:r>
              <a:rPr lang="en-US" sz="2400" b="1" dirty="0" smtClean="0">
                <a:solidFill>
                  <a:srgbClr val="FF0000"/>
                </a:solidFill>
                <a:latin typeface="Comic Sans MS" panose="030F0702030302020204" pitchFamily="66" charset="0"/>
              </a:rPr>
              <a:t>NO</a:t>
            </a:r>
            <a:endParaRPr lang="en-US" sz="2400" b="1" dirty="0">
              <a:solidFill>
                <a:srgbClr val="FF0000"/>
              </a:solidFill>
              <a:latin typeface="Comic Sans MS" panose="030F0702030302020204" pitchFamily="66" charset="0"/>
            </a:endParaRPr>
          </a:p>
        </p:txBody>
      </p:sp>
      <p:sp>
        <p:nvSpPr>
          <p:cNvPr id="6" name="TextBox 5"/>
          <p:cNvSpPr txBox="1"/>
          <p:nvPr/>
        </p:nvSpPr>
        <p:spPr>
          <a:xfrm>
            <a:off x="3347864" y="3327375"/>
            <a:ext cx="679994" cy="461665"/>
          </a:xfrm>
          <a:prstGeom prst="rect">
            <a:avLst/>
          </a:prstGeom>
          <a:noFill/>
        </p:spPr>
        <p:txBody>
          <a:bodyPr wrap="none" rtlCol="0">
            <a:spAutoFit/>
          </a:bodyPr>
          <a:lstStyle/>
          <a:p>
            <a:r>
              <a:rPr lang="en-US" sz="2400" b="1" dirty="0" smtClean="0">
                <a:solidFill>
                  <a:srgbClr val="FF0000"/>
                </a:solidFill>
                <a:latin typeface="Comic Sans MS" panose="030F0702030302020204" pitchFamily="66" charset="0"/>
              </a:rPr>
              <a:t>NO</a:t>
            </a:r>
            <a:endParaRPr lang="en-US" sz="2400" b="1" dirty="0">
              <a:solidFill>
                <a:srgbClr val="FF0000"/>
              </a:solidFill>
              <a:latin typeface="Comic Sans MS" panose="030F0702030302020204" pitchFamily="66" charset="0"/>
            </a:endParaRPr>
          </a:p>
        </p:txBody>
      </p:sp>
      <p:sp>
        <p:nvSpPr>
          <p:cNvPr id="8" name="TextBox 7"/>
          <p:cNvSpPr txBox="1"/>
          <p:nvPr/>
        </p:nvSpPr>
        <p:spPr>
          <a:xfrm>
            <a:off x="3347864" y="4539231"/>
            <a:ext cx="785793" cy="461665"/>
          </a:xfrm>
          <a:prstGeom prst="rect">
            <a:avLst/>
          </a:prstGeom>
          <a:noFill/>
        </p:spPr>
        <p:txBody>
          <a:bodyPr wrap="none" rtlCol="0">
            <a:spAutoFit/>
          </a:bodyPr>
          <a:lstStyle/>
          <a:p>
            <a:r>
              <a:rPr lang="en-US" sz="2400" b="1" dirty="0" smtClean="0">
                <a:solidFill>
                  <a:srgbClr val="00B050"/>
                </a:solidFill>
                <a:latin typeface="Comic Sans MS" panose="030F0702030302020204" pitchFamily="66" charset="0"/>
              </a:rPr>
              <a:t>YES</a:t>
            </a:r>
            <a:endParaRPr lang="en-US" sz="2400" b="1" dirty="0">
              <a:solidFill>
                <a:srgbClr val="00B050"/>
              </a:solidFill>
              <a:latin typeface="Comic Sans MS" panose="030F0702030302020204" pitchFamily="66" charset="0"/>
            </a:endParaRPr>
          </a:p>
        </p:txBody>
      </p:sp>
      <p:pic>
        <p:nvPicPr>
          <p:cNvPr id="9" name="Picture 3"/>
          <p:cNvPicPr>
            <a:picLocks noChangeAspect="1" noChangeArrowheads="1"/>
          </p:cNvPicPr>
          <p:nvPr/>
        </p:nvPicPr>
        <p:blipFill>
          <a:blip r:embed="rId3" cstate="print"/>
          <a:srcRect l="4286" t="14844" r="8571" b="5394"/>
          <a:stretch>
            <a:fillRect/>
          </a:stretch>
        </p:blipFill>
        <p:spPr bwMode="auto">
          <a:xfrm>
            <a:off x="4133657" y="1844824"/>
            <a:ext cx="4775200" cy="3496595"/>
          </a:xfrm>
          <a:prstGeom prst="rect">
            <a:avLst/>
          </a:prstGeom>
          <a:noFill/>
          <a:ln w="9525">
            <a:noFill/>
            <a:miter lim="800000"/>
            <a:headEnd/>
            <a:tailEnd/>
          </a:ln>
          <a:effectLst/>
        </p:spPr>
      </p:pic>
      <p:sp>
        <p:nvSpPr>
          <p:cNvPr id="13" name="TextBox 12"/>
          <p:cNvSpPr txBox="1"/>
          <p:nvPr/>
        </p:nvSpPr>
        <p:spPr>
          <a:xfrm>
            <a:off x="7315038" y="5162907"/>
            <a:ext cx="1828962" cy="369332"/>
          </a:xfrm>
          <a:prstGeom prst="rect">
            <a:avLst/>
          </a:prstGeom>
          <a:noFill/>
        </p:spPr>
        <p:txBody>
          <a:bodyPr wrap="none" rtlCol="0">
            <a:spAutoFit/>
          </a:bodyPr>
          <a:lstStyle/>
          <a:p>
            <a:r>
              <a:rPr lang="en-US" dirty="0" smtClean="0"/>
              <a:t>Molenkamp et al.</a:t>
            </a:r>
            <a:endParaRPr lang="en-US" dirty="0"/>
          </a:p>
        </p:txBody>
      </p:sp>
      <p:sp>
        <p:nvSpPr>
          <p:cNvPr id="7" name="TextBox 6"/>
          <p:cNvSpPr txBox="1"/>
          <p:nvPr/>
        </p:nvSpPr>
        <p:spPr>
          <a:xfrm>
            <a:off x="3347864" y="3903439"/>
            <a:ext cx="1093569" cy="461665"/>
          </a:xfrm>
          <a:prstGeom prst="rect">
            <a:avLst/>
          </a:prstGeom>
          <a:noFill/>
        </p:spPr>
        <p:txBody>
          <a:bodyPr wrap="none" rtlCol="0">
            <a:spAutoFit/>
          </a:bodyPr>
          <a:lstStyle/>
          <a:p>
            <a:r>
              <a:rPr lang="en-US" sz="2400" b="1" dirty="0" smtClean="0">
                <a:solidFill>
                  <a:srgbClr val="00B050"/>
                </a:solidFill>
                <a:latin typeface="Comic Sans MS" panose="030F0702030302020204" pitchFamily="66" charset="0"/>
              </a:rPr>
              <a:t>YES ?</a:t>
            </a:r>
            <a:endParaRPr lang="en-US" sz="2400" b="1"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2775933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008" y="206932"/>
            <a:ext cx="8964488" cy="861774"/>
          </a:xfrm>
          <a:prstGeom prst="rect">
            <a:avLst/>
          </a:prstGeom>
          <a:noFill/>
        </p:spPr>
        <p:txBody>
          <a:bodyPr wrap="square" rtlCol="0">
            <a:spAutoFit/>
          </a:bodyPr>
          <a:lstStyle/>
          <a:p>
            <a:r>
              <a:rPr lang="en-US" sz="2500" b="1" dirty="0" smtClean="0">
                <a:solidFill>
                  <a:schemeClr val="accent1">
                    <a:lumMod val="50000"/>
                  </a:schemeClr>
                </a:solidFill>
                <a:latin typeface="Comic Sans MS" panose="030F0702030302020204" pitchFamily="66" charset="0"/>
              </a:rPr>
              <a:t>Time Reversal Symmetry </a:t>
            </a:r>
            <a:r>
              <a:rPr lang="en-US" sz="2500" b="1" dirty="0" smtClean="0">
                <a:solidFill>
                  <a:srgbClr val="002060"/>
                </a:solidFill>
                <a:latin typeface="Comic Sans MS" panose="030F0702030302020204" pitchFamily="66" charset="0"/>
              </a:rPr>
              <a:t>protects Helical Edge Modes  from Backscattering and Anderson Localization</a:t>
            </a:r>
            <a:endParaRPr lang="ru-RU" sz="2500" b="1" dirty="0">
              <a:solidFill>
                <a:srgbClr val="002060"/>
              </a:solidFill>
              <a:latin typeface="Comic Sans MS" panose="030F0702030302020204" pitchFamily="66" charset="0"/>
            </a:endParaRPr>
          </a:p>
        </p:txBody>
      </p:sp>
      <p:graphicFrame>
        <p:nvGraphicFramePr>
          <p:cNvPr id="5" name="Объект 4"/>
          <p:cNvGraphicFramePr>
            <a:graphicFrameLocks noChangeAspect="1"/>
          </p:cNvGraphicFramePr>
          <p:nvPr>
            <p:extLst/>
          </p:nvPr>
        </p:nvGraphicFramePr>
        <p:xfrm>
          <a:off x="2771800" y="2852936"/>
          <a:ext cx="1800200" cy="1024423"/>
        </p:xfrm>
        <a:graphic>
          <a:graphicData uri="http://schemas.openxmlformats.org/presentationml/2006/ole">
            <mc:AlternateContent xmlns:mc="http://schemas.openxmlformats.org/markup-compatibility/2006">
              <mc:Choice xmlns:v="urn:schemas-microsoft-com:vml" Requires="v">
                <p:oleObj spid="_x0000_s181292" name="Формула" r:id="rId4" imgW="736560" imgH="419040" progId="Equation.3">
                  <p:embed/>
                </p:oleObj>
              </mc:Choice>
              <mc:Fallback>
                <p:oleObj name="Формула" r:id="rId4" imgW="73656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2852936"/>
                        <a:ext cx="1800200" cy="1024423"/>
                      </a:xfrm>
                      <a:prstGeom prst="rect">
                        <a:avLst/>
                      </a:prstGeom>
                      <a:noFill/>
                      <a:extLst/>
                    </p:spPr>
                  </p:pic>
                </p:oleObj>
              </mc:Fallback>
            </mc:AlternateContent>
          </a:graphicData>
        </a:graphic>
      </p:graphicFrame>
      <p:sp>
        <p:nvSpPr>
          <p:cNvPr id="6" name="TextBox 5"/>
          <p:cNvSpPr txBox="1"/>
          <p:nvPr/>
        </p:nvSpPr>
        <p:spPr>
          <a:xfrm>
            <a:off x="72008" y="4077072"/>
            <a:ext cx="9071992" cy="2092881"/>
          </a:xfrm>
          <a:prstGeom prst="rect">
            <a:avLst/>
          </a:prstGeom>
          <a:noFill/>
        </p:spPr>
        <p:txBody>
          <a:bodyPr wrap="square" rtlCol="0">
            <a:spAutoFit/>
          </a:bodyPr>
          <a:lstStyle/>
          <a:p>
            <a:r>
              <a:rPr lang="en-US" sz="2800" b="1" dirty="0" smtClean="0">
                <a:solidFill>
                  <a:srgbClr val="00B050"/>
                </a:solidFill>
                <a:latin typeface="Comic Sans MS" panose="030F0702030302020204" pitchFamily="66" charset="0"/>
              </a:rPr>
              <a:t>In reality, conductance of only </a:t>
            </a:r>
            <a:r>
              <a:rPr lang="en-US" sz="2800" b="1" dirty="0" smtClean="0">
                <a:solidFill>
                  <a:srgbClr val="FF0000"/>
                </a:solidFill>
                <a:latin typeface="Comic Sans MS" panose="030F0702030302020204" pitchFamily="66" charset="0"/>
              </a:rPr>
              <a:t>extremely small fraction </a:t>
            </a:r>
            <a:r>
              <a:rPr lang="en-US" sz="2800" b="1" dirty="0" smtClean="0">
                <a:solidFill>
                  <a:srgbClr val="00B050"/>
                </a:solidFill>
                <a:latin typeface="Comic Sans MS" panose="030F0702030302020204" pitchFamily="66" charset="0"/>
              </a:rPr>
              <a:t>of </a:t>
            </a:r>
            <a:r>
              <a:rPr lang="en-US" sz="2800" b="1" dirty="0" smtClean="0">
                <a:solidFill>
                  <a:srgbClr val="FF0000"/>
                </a:solidFill>
                <a:latin typeface="Comic Sans MS" panose="030F0702030302020204" pitchFamily="66" charset="0"/>
              </a:rPr>
              <a:t>short</a:t>
            </a:r>
            <a:r>
              <a:rPr lang="en-US" sz="2800" b="1" dirty="0" smtClean="0">
                <a:solidFill>
                  <a:srgbClr val="00B050"/>
                </a:solidFill>
                <a:latin typeface="Comic Sans MS" panose="030F0702030302020204" pitchFamily="66" charset="0"/>
              </a:rPr>
              <a:t> samples is somewhat close to            	, while for most of the short samples and all of the long samples      </a:t>
            </a:r>
          </a:p>
          <a:p>
            <a:endParaRPr lang="ru-RU" dirty="0"/>
          </a:p>
        </p:txBody>
      </p:sp>
      <p:graphicFrame>
        <p:nvGraphicFramePr>
          <p:cNvPr id="7" name="Object 3"/>
          <p:cNvGraphicFramePr>
            <a:graphicFrameLocks noChangeAspect="1"/>
          </p:cNvGraphicFramePr>
          <p:nvPr>
            <p:extLst>
              <p:ext uri="{D42A27DB-BD31-4B8C-83A1-F6EECF244321}">
                <p14:modId xmlns:p14="http://schemas.microsoft.com/office/powerpoint/2010/main" val="4220629843"/>
              </p:ext>
            </p:extLst>
          </p:nvPr>
        </p:nvGraphicFramePr>
        <p:xfrm>
          <a:off x="59952" y="4904620"/>
          <a:ext cx="894966" cy="620952"/>
        </p:xfrm>
        <a:graphic>
          <a:graphicData uri="http://schemas.openxmlformats.org/presentationml/2006/ole">
            <mc:AlternateContent xmlns:mc="http://schemas.openxmlformats.org/markup-compatibility/2006">
              <mc:Choice xmlns:v="urn:schemas-microsoft-com:vml" Requires="v">
                <p:oleObj spid="_x0000_s181293" name="Формула" r:id="rId6" imgW="330120" imgH="228600" progId="Equation.3">
                  <p:embed/>
                </p:oleObj>
              </mc:Choice>
              <mc:Fallback>
                <p:oleObj name="Формула" r:id="rId6" imgW="3301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952" y="4904620"/>
                        <a:ext cx="894966" cy="620952"/>
                      </a:xfrm>
                      <a:prstGeom prst="rect">
                        <a:avLst/>
                      </a:prstGeom>
                      <a:noFill/>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1664971421"/>
              </p:ext>
            </p:extLst>
          </p:nvPr>
        </p:nvGraphicFramePr>
        <p:xfrm>
          <a:off x="3603699" y="5386079"/>
          <a:ext cx="1901106" cy="635209"/>
        </p:xfrm>
        <a:graphic>
          <a:graphicData uri="http://schemas.openxmlformats.org/presentationml/2006/ole">
            <mc:AlternateContent xmlns:mc="http://schemas.openxmlformats.org/markup-compatibility/2006">
              <mc:Choice xmlns:v="urn:schemas-microsoft-com:vml" Requires="v">
                <p:oleObj spid="_x0000_s181294" name="Формула" r:id="rId8" imgW="685800" imgH="228600" progId="Equation.3">
                  <p:embed/>
                </p:oleObj>
              </mc:Choice>
              <mc:Fallback>
                <p:oleObj name="Формула" r:id="rId8" imgW="68580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03699" y="5386079"/>
                        <a:ext cx="1901106" cy="635209"/>
                      </a:xfrm>
                      <a:prstGeom prst="rect">
                        <a:avLst/>
                      </a:prstGeom>
                      <a:noFill/>
                      <a:extLst/>
                    </p:spPr>
                  </p:pic>
                </p:oleObj>
              </mc:Fallback>
            </mc:AlternateContent>
          </a:graphicData>
        </a:graphic>
      </p:graphicFrame>
      <p:sp>
        <p:nvSpPr>
          <p:cNvPr id="10" name="TextBox 9"/>
          <p:cNvSpPr txBox="1"/>
          <p:nvPr/>
        </p:nvSpPr>
        <p:spPr>
          <a:xfrm>
            <a:off x="251520" y="2204864"/>
            <a:ext cx="8568952" cy="523220"/>
          </a:xfrm>
          <a:prstGeom prst="rect">
            <a:avLst/>
          </a:prstGeom>
          <a:noFill/>
        </p:spPr>
        <p:txBody>
          <a:bodyPr wrap="square" rtlCol="0">
            <a:spAutoFit/>
          </a:bodyPr>
          <a:lstStyle/>
          <a:p>
            <a:r>
              <a:rPr lang="en-US" sz="2800" dirty="0" smtClean="0">
                <a:solidFill>
                  <a:srgbClr val="7030A0"/>
                </a:solidFill>
                <a:effectLst>
                  <a:outerShdw blurRad="38100" dist="38100" dir="2700000" algn="tl">
                    <a:srgbClr val="000000">
                      <a:alpha val="43137"/>
                    </a:srgbClr>
                  </a:outerShdw>
                </a:effectLst>
                <a:latin typeface="Comic Sans MS" panose="030F0702030302020204" pitchFamily="66" charset="0"/>
              </a:rPr>
              <a:t>Conductance of an ideal 1D helical edge should be: </a:t>
            </a:r>
            <a:endParaRPr lang="ru-RU" sz="2800" dirty="0">
              <a:solidFill>
                <a:srgbClr val="7030A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478861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44624"/>
            <a:ext cx="8928992" cy="5327612"/>
          </a:xfrm>
          <a:prstGeom prst="rect">
            <a:avLst/>
          </a:prstGeom>
          <a:noFill/>
        </p:spPr>
        <p:txBody>
          <a:bodyPr wrap="square" rtlCol="0">
            <a:spAutoFit/>
          </a:bodyPr>
          <a:lstStyle/>
          <a:p>
            <a:pPr algn="ctr">
              <a:lnSpc>
                <a:spcPct val="90000"/>
              </a:lnSpc>
            </a:pPr>
            <a:r>
              <a:rPr lang="en-US" sz="4000" b="1" dirty="0" smtClean="0">
                <a:solidFill>
                  <a:schemeClr val="accent3">
                    <a:lumMod val="75000"/>
                  </a:schemeClr>
                </a:solidFill>
                <a:effectLst>
                  <a:outerShdw blurRad="38100" dist="38100" dir="2700000" algn="tl">
                    <a:srgbClr val="000000">
                      <a:alpha val="43137"/>
                    </a:srgbClr>
                  </a:outerShdw>
                </a:effectLst>
              </a:rPr>
              <a:t>Problems with the interpretation:</a:t>
            </a:r>
          </a:p>
          <a:p>
            <a:pPr>
              <a:lnSpc>
                <a:spcPct val="90000"/>
              </a:lnSpc>
            </a:pPr>
            <a:endParaRPr lang="en-US" dirty="0" smtClean="0"/>
          </a:p>
          <a:p>
            <a:pPr marL="457200" indent="-457200">
              <a:lnSpc>
                <a:spcPct val="90000"/>
              </a:lnSpc>
              <a:buFont typeface="Arial" panose="020B0604020202020204" pitchFamily="34" charset="0"/>
              <a:buChar char="•"/>
            </a:pPr>
            <a:r>
              <a:rPr lang="en-US" sz="3200"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Why the “quantization” of the conductance takes place only in short samples? </a:t>
            </a: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p:txBody>
      </p:sp>
      <p:graphicFrame>
        <p:nvGraphicFramePr>
          <p:cNvPr id="5" name="Table 4"/>
          <p:cNvGraphicFramePr>
            <a:graphicFrameLocks noGrp="1"/>
          </p:cNvGraphicFramePr>
          <p:nvPr>
            <p:extLst/>
          </p:nvPr>
        </p:nvGraphicFramePr>
        <p:xfrm>
          <a:off x="467544" y="2132856"/>
          <a:ext cx="2880320" cy="2952328"/>
        </p:xfrm>
        <a:graphic>
          <a:graphicData uri="http://schemas.openxmlformats.org/drawingml/2006/table">
            <a:tbl>
              <a:tblPr firstRow="1" bandRow="1">
                <a:tableStyleId>{5C22544A-7EE6-4342-B048-85BDC9FD1C3A}</a:tableStyleId>
              </a:tblPr>
              <a:tblGrid>
                <a:gridCol w="523695"/>
                <a:gridCol w="916466"/>
                <a:gridCol w="1440159"/>
              </a:tblGrid>
              <a:tr h="618393">
                <a:tc>
                  <a:txBody>
                    <a:bodyPr/>
                    <a:lstStyle/>
                    <a:p>
                      <a:endParaRPr lang="en-US" sz="1000" dirty="0"/>
                    </a:p>
                  </a:txBody>
                  <a:tcPr/>
                </a:tc>
                <a:tc>
                  <a:txBody>
                    <a:bodyPr/>
                    <a:lstStyle/>
                    <a:p>
                      <a:r>
                        <a:rPr lang="en-US" sz="1000" dirty="0" smtClean="0"/>
                        <a:t>d (nm)</a:t>
                      </a:r>
                      <a:endParaRPr lang="en-US" sz="1000" dirty="0"/>
                    </a:p>
                  </a:txBody>
                  <a:tcPr/>
                </a:tc>
                <a:tc>
                  <a:txBody>
                    <a:bodyPr/>
                    <a:lstStyle/>
                    <a:p>
                      <a:r>
                        <a:rPr lang="en-US" sz="1000" dirty="0" smtClean="0"/>
                        <a:t>L×W (</a:t>
                      </a:r>
                      <a:r>
                        <a:rPr lang="el-GR" sz="1000" dirty="0" smtClean="0"/>
                        <a:t>μ</a:t>
                      </a:r>
                      <a:r>
                        <a:rPr lang="en-US" sz="1000" dirty="0" smtClean="0"/>
                        <a:t>m</a:t>
                      </a:r>
                      <a:r>
                        <a:rPr lang="en-US" sz="1000" baseline="30000" dirty="0" smtClean="0"/>
                        <a:t>2</a:t>
                      </a:r>
                      <a:r>
                        <a:rPr lang="en-US" sz="1000" dirty="0" smtClean="0"/>
                        <a:t>)</a:t>
                      </a:r>
                      <a:endParaRPr lang="en-US" sz="1000" dirty="0"/>
                    </a:p>
                  </a:txBody>
                  <a:tcPr/>
                </a:tc>
              </a:tr>
              <a:tr h="478756">
                <a:tc>
                  <a:txBody>
                    <a:bodyPr/>
                    <a:lstStyle/>
                    <a:p>
                      <a:r>
                        <a:rPr lang="en-US" sz="1000" dirty="0" smtClean="0"/>
                        <a:t>I</a:t>
                      </a:r>
                      <a:endParaRPr lang="en-US" sz="1000" dirty="0"/>
                    </a:p>
                  </a:txBody>
                  <a:tcPr/>
                </a:tc>
                <a:tc>
                  <a:txBody>
                    <a:bodyPr/>
                    <a:lstStyle/>
                    <a:p>
                      <a:r>
                        <a:rPr lang="en-US" sz="1000" dirty="0" smtClean="0"/>
                        <a:t>5.5</a:t>
                      </a:r>
                      <a:endParaRPr lang="en-US" sz="1000" dirty="0"/>
                    </a:p>
                  </a:txBody>
                  <a:tcPr/>
                </a:tc>
                <a:tc>
                  <a:txBody>
                    <a:bodyPr/>
                    <a:lstStyle/>
                    <a:p>
                      <a:r>
                        <a:rPr lang="en-US" sz="1000" dirty="0" smtClean="0"/>
                        <a:t>20.0×13.3</a:t>
                      </a:r>
                      <a:endParaRPr lang="en-US" sz="1000" dirty="0"/>
                    </a:p>
                  </a:txBody>
                  <a:tcPr/>
                </a:tc>
              </a:tr>
              <a:tr h="618393">
                <a:tc>
                  <a:txBody>
                    <a:bodyPr/>
                    <a:lstStyle/>
                    <a:p>
                      <a:r>
                        <a:rPr lang="en-US" sz="1000" dirty="0" smtClean="0"/>
                        <a:t>II</a:t>
                      </a:r>
                      <a:endParaRPr lang="en-US" sz="1000" dirty="0"/>
                    </a:p>
                  </a:txBody>
                  <a:tcPr/>
                </a:tc>
                <a:tc>
                  <a:txBody>
                    <a:bodyPr/>
                    <a:lstStyle/>
                    <a:p>
                      <a:r>
                        <a:rPr lang="en-US" sz="1000" dirty="0" smtClean="0"/>
                        <a:t>7.3</a:t>
                      </a:r>
                      <a:endParaRPr lang="en-US" sz="1000" dirty="0"/>
                    </a:p>
                  </a:txBody>
                  <a:tcPr/>
                </a:tc>
                <a:tc>
                  <a:txBody>
                    <a:bodyPr/>
                    <a:lstStyle/>
                    <a:p>
                      <a:r>
                        <a:rPr lang="en-US" sz="1000" dirty="0" smtClean="0"/>
                        <a:t>20.0×13.3</a:t>
                      </a:r>
                      <a:endParaRPr lang="en-US" sz="1000" dirty="0"/>
                    </a:p>
                  </a:txBody>
                  <a:tcPr/>
                </a:tc>
              </a:tr>
              <a:tr h="618393">
                <a:tc>
                  <a:txBody>
                    <a:bodyPr/>
                    <a:lstStyle/>
                    <a:p>
                      <a:r>
                        <a:rPr lang="en-US" sz="1000" dirty="0" smtClean="0"/>
                        <a:t>III</a:t>
                      </a:r>
                      <a:endParaRPr lang="en-US" sz="1000" dirty="0"/>
                    </a:p>
                  </a:txBody>
                  <a:tcPr/>
                </a:tc>
                <a:tc>
                  <a:txBody>
                    <a:bodyPr/>
                    <a:lstStyle/>
                    <a:p>
                      <a:r>
                        <a:rPr lang="en-US" sz="1000" dirty="0" smtClean="0"/>
                        <a:t>7.3</a:t>
                      </a:r>
                      <a:endParaRPr lang="en-US" sz="1000" dirty="0"/>
                    </a:p>
                  </a:txBody>
                  <a:tcPr/>
                </a:tc>
                <a:tc>
                  <a:txBody>
                    <a:bodyPr/>
                    <a:lstStyle/>
                    <a:p>
                      <a:r>
                        <a:rPr lang="en-US" sz="1000" dirty="0" smtClean="0"/>
                        <a:t>1.0×1.0</a:t>
                      </a:r>
                      <a:endParaRPr lang="en-US" sz="1000" dirty="0"/>
                    </a:p>
                  </a:txBody>
                  <a:tcPr/>
                </a:tc>
              </a:tr>
              <a:tr h="618393">
                <a:tc>
                  <a:txBody>
                    <a:bodyPr/>
                    <a:lstStyle/>
                    <a:p>
                      <a:r>
                        <a:rPr lang="en-US" sz="1000" dirty="0" smtClean="0"/>
                        <a:t>IV</a:t>
                      </a:r>
                      <a:endParaRPr lang="en-US" sz="1000" dirty="0"/>
                    </a:p>
                  </a:txBody>
                  <a:tcPr/>
                </a:tc>
                <a:tc>
                  <a:txBody>
                    <a:bodyPr/>
                    <a:lstStyle/>
                    <a:p>
                      <a:r>
                        <a:rPr lang="en-US" sz="1000" dirty="0" smtClean="0"/>
                        <a:t>7.3</a:t>
                      </a:r>
                      <a:endParaRPr lang="en-US" sz="1000" dirty="0"/>
                    </a:p>
                  </a:txBody>
                  <a:tcPr/>
                </a:tc>
                <a:tc>
                  <a:txBody>
                    <a:bodyPr/>
                    <a:lstStyle/>
                    <a:p>
                      <a:r>
                        <a:rPr lang="en-US" sz="1000" dirty="0" smtClean="0"/>
                        <a:t>1.0×0.5</a:t>
                      </a:r>
                      <a:endParaRPr lang="en-US" sz="1000" dirty="0"/>
                    </a:p>
                  </a:txBody>
                  <a:tcPr/>
                </a:tc>
              </a:tr>
            </a:tbl>
          </a:graphicData>
        </a:graphic>
      </p:graphicFrame>
      <p:sp>
        <p:nvSpPr>
          <p:cNvPr id="2" name="TextBox 1"/>
          <p:cNvSpPr txBox="1"/>
          <p:nvPr/>
        </p:nvSpPr>
        <p:spPr>
          <a:xfrm>
            <a:off x="3347864" y="2708920"/>
            <a:ext cx="679994" cy="461665"/>
          </a:xfrm>
          <a:prstGeom prst="rect">
            <a:avLst/>
          </a:prstGeom>
          <a:noFill/>
        </p:spPr>
        <p:txBody>
          <a:bodyPr wrap="none" rtlCol="0">
            <a:spAutoFit/>
          </a:bodyPr>
          <a:lstStyle/>
          <a:p>
            <a:r>
              <a:rPr lang="en-US" sz="2400" b="1" dirty="0" smtClean="0">
                <a:solidFill>
                  <a:srgbClr val="FF0000"/>
                </a:solidFill>
                <a:latin typeface="Comic Sans MS" panose="030F0702030302020204" pitchFamily="66" charset="0"/>
              </a:rPr>
              <a:t>NO</a:t>
            </a:r>
            <a:endParaRPr lang="en-US" sz="2400" b="1" dirty="0">
              <a:solidFill>
                <a:srgbClr val="FF0000"/>
              </a:solidFill>
              <a:latin typeface="Comic Sans MS" panose="030F0702030302020204" pitchFamily="66" charset="0"/>
            </a:endParaRPr>
          </a:p>
        </p:txBody>
      </p:sp>
      <p:sp>
        <p:nvSpPr>
          <p:cNvPr id="6" name="TextBox 5"/>
          <p:cNvSpPr txBox="1"/>
          <p:nvPr/>
        </p:nvSpPr>
        <p:spPr>
          <a:xfrm>
            <a:off x="3347864" y="3327375"/>
            <a:ext cx="679994" cy="461665"/>
          </a:xfrm>
          <a:prstGeom prst="rect">
            <a:avLst/>
          </a:prstGeom>
          <a:noFill/>
        </p:spPr>
        <p:txBody>
          <a:bodyPr wrap="none" rtlCol="0">
            <a:spAutoFit/>
          </a:bodyPr>
          <a:lstStyle/>
          <a:p>
            <a:r>
              <a:rPr lang="en-US" sz="2400" b="1" dirty="0" smtClean="0">
                <a:solidFill>
                  <a:srgbClr val="FF0000"/>
                </a:solidFill>
                <a:latin typeface="Comic Sans MS" panose="030F0702030302020204" pitchFamily="66" charset="0"/>
              </a:rPr>
              <a:t>NO</a:t>
            </a:r>
            <a:endParaRPr lang="en-US" sz="2400" b="1" dirty="0">
              <a:solidFill>
                <a:srgbClr val="FF0000"/>
              </a:solidFill>
              <a:latin typeface="Comic Sans MS" panose="030F0702030302020204" pitchFamily="66" charset="0"/>
            </a:endParaRPr>
          </a:p>
        </p:txBody>
      </p:sp>
      <p:sp>
        <p:nvSpPr>
          <p:cNvPr id="7" name="TextBox 6"/>
          <p:cNvSpPr txBox="1"/>
          <p:nvPr/>
        </p:nvSpPr>
        <p:spPr>
          <a:xfrm>
            <a:off x="3347864" y="3903439"/>
            <a:ext cx="785793" cy="461665"/>
          </a:xfrm>
          <a:prstGeom prst="rect">
            <a:avLst/>
          </a:prstGeom>
          <a:noFill/>
        </p:spPr>
        <p:txBody>
          <a:bodyPr wrap="none" rtlCol="0">
            <a:spAutoFit/>
          </a:bodyPr>
          <a:lstStyle/>
          <a:p>
            <a:r>
              <a:rPr lang="en-US" sz="2400" b="1" dirty="0" smtClean="0">
                <a:solidFill>
                  <a:srgbClr val="00B050"/>
                </a:solidFill>
                <a:latin typeface="Comic Sans MS" panose="030F0702030302020204" pitchFamily="66" charset="0"/>
              </a:rPr>
              <a:t>YES</a:t>
            </a:r>
            <a:endParaRPr lang="en-US" sz="2400" b="1" dirty="0">
              <a:solidFill>
                <a:srgbClr val="00B050"/>
              </a:solidFill>
              <a:latin typeface="Comic Sans MS" panose="030F0702030302020204" pitchFamily="66" charset="0"/>
            </a:endParaRPr>
          </a:p>
        </p:txBody>
      </p:sp>
      <p:sp>
        <p:nvSpPr>
          <p:cNvPr id="8" name="TextBox 7"/>
          <p:cNvSpPr txBox="1"/>
          <p:nvPr/>
        </p:nvSpPr>
        <p:spPr>
          <a:xfrm>
            <a:off x="3347864" y="4539231"/>
            <a:ext cx="785793" cy="461665"/>
          </a:xfrm>
          <a:prstGeom prst="rect">
            <a:avLst/>
          </a:prstGeom>
          <a:noFill/>
        </p:spPr>
        <p:txBody>
          <a:bodyPr wrap="none" rtlCol="0">
            <a:spAutoFit/>
          </a:bodyPr>
          <a:lstStyle/>
          <a:p>
            <a:r>
              <a:rPr lang="en-US" sz="2400" b="1" dirty="0" smtClean="0">
                <a:solidFill>
                  <a:srgbClr val="00B050"/>
                </a:solidFill>
                <a:latin typeface="Comic Sans MS" panose="030F0702030302020204" pitchFamily="66" charset="0"/>
              </a:rPr>
              <a:t>YES</a:t>
            </a:r>
            <a:endParaRPr lang="en-US" sz="2400" b="1" dirty="0">
              <a:solidFill>
                <a:srgbClr val="00B050"/>
              </a:solidFill>
              <a:latin typeface="Comic Sans MS" panose="030F0702030302020204" pitchFamily="66" charset="0"/>
            </a:endParaRPr>
          </a:p>
        </p:txBody>
      </p:sp>
      <p:pic>
        <p:nvPicPr>
          <p:cNvPr id="14" name="Picture 13" descr="qsh_rxx_log.png"/>
          <p:cNvPicPr>
            <a:picLocks noChangeAspect="1"/>
          </p:cNvPicPr>
          <p:nvPr/>
        </p:nvPicPr>
        <p:blipFill>
          <a:blip r:embed="rId3" cstate="print"/>
          <a:srcRect l="14970" t="27765" r="17964" b="26377"/>
          <a:stretch>
            <a:fillRect/>
          </a:stretch>
        </p:blipFill>
        <p:spPr>
          <a:xfrm>
            <a:off x="4427984" y="1838320"/>
            <a:ext cx="4320480" cy="3793014"/>
          </a:xfrm>
          <a:prstGeom prst="rect">
            <a:avLst/>
          </a:prstGeom>
        </p:spPr>
      </p:pic>
      <p:sp>
        <p:nvSpPr>
          <p:cNvPr id="4" name="TextBox 3"/>
          <p:cNvSpPr txBox="1"/>
          <p:nvPr/>
        </p:nvSpPr>
        <p:spPr>
          <a:xfrm>
            <a:off x="5406699" y="2708430"/>
            <a:ext cx="2941639" cy="461665"/>
          </a:xfrm>
          <a:prstGeom prst="rect">
            <a:avLst/>
          </a:prstGeom>
          <a:noFill/>
        </p:spPr>
        <p:txBody>
          <a:bodyPr wrap="none" rtlCol="0">
            <a:spAutoFit/>
          </a:bodyPr>
          <a:lstStyle/>
          <a:p>
            <a:r>
              <a:rPr lang="en-US" sz="2400" b="1" dirty="0" smtClean="0">
                <a:solidFill>
                  <a:srgbClr val="996633"/>
                </a:solidFill>
              </a:rPr>
              <a:t>Magic of the log scale</a:t>
            </a:r>
            <a:endParaRPr lang="en-US" sz="2400" b="1" dirty="0">
              <a:solidFill>
                <a:srgbClr val="996633"/>
              </a:solidFill>
            </a:endParaRPr>
          </a:p>
        </p:txBody>
      </p:sp>
    </p:spTree>
    <p:extLst>
      <p:ext uri="{BB962C8B-B14F-4D97-AF65-F5344CB8AC3E}">
        <p14:creationId xmlns:p14="http://schemas.microsoft.com/office/powerpoint/2010/main" val="272402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44624"/>
            <a:ext cx="8928992" cy="7017306"/>
          </a:xfrm>
          <a:prstGeom prst="rect">
            <a:avLst/>
          </a:prstGeom>
          <a:noFill/>
        </p:spPr>
        <p:txBody>
          <a:bodyPr wrap="square" rtlCol="0">
            <a:spAutoFit/>
          </a:bodyPr>
          <a:lstStyle/>
          <a:p>
            <a:pPr algn="ctr">
              <a:lnSpc>
                <a:spcPct val="90000"/>
              </a:lnSpc>
            </a:pPr>
            <a:r>
              <a:rPr lang="en-US" sz="4000" b="1" dirty="0" smtClean="0">
                <a:solidFill>
                  <a:schemeClr val="accent3">
                    <a:lumMod val="75000"/>
                  </a:schemeClr>
                </a:solidFill>
                <a:effectLst>
                  <a:outerShdw blurRad="38100" dist="38100" dir="2700000" algn="tl">
                    <a:srgbClr val="000000">
                      <a:alpha val="43137"/>
                    </a:srgbClr>
                  </a:outerShdw>
                </a:effectLst>
              </a:rPr>
              <a:t>Problems with the interpretation:</a:t>
            </a:r>
          </a:p>
          <a:p>
            <a:pPr>
              <a:lnSpc>
                <a:spcPct val="90000"/>
              </a:lnSpc>
            </a:pPr>
            <a:endParaRPr lang="en-US" sz="1200" dirty="0" smtClean="0"/>
          </a:p>
          <a:p>
            <a:pPr marL="457200" indent="-457200">
              <a:lnSpc>
                <a:spcPct val="90000"/>
              </a:lnSpc>
              <a:buFont typeface="Arial" panose="020B0604020202020204" pitchFamily="34" charset="0"/>
              <a:buChar char="•"/>
            </a:pPr>
            <a:r>
              <a:rPr lang="en-US" sz="3200"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Why the “quantization” of the conductance takes place only in short samples? </a:t>
            </a: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chemeClr val="accent6">
                  <a:lumMod val="75000"/>
                </a:schemeClr>
              </a:solidFill>
              <a:effectLst>
                <a:outerShdw blurRad="38100" dist="38100" dir="2700000" algn="tl">
                  <a:srgbClr val="000000">
                    <a:alpha val="43137"/>
                  </a:srgbClr>
                </a:outerShdw>
              </a:effectLst>
            </a:endParaRPr>
          </a:p>
          <a:p>
            <a:pPr marL="457200" indent="-457200">
              <a:lnSpc>
                <a:spcPct val="90000"/>
              </a:lnSpc>
              <a:buFont typeface="Arial" panose="020B0604020202020204" pitchFamily="34" charset="0"/>
              <a:buChar char="•"/>
            </a:pPr>
            <a:endParaRPr lang="en-US" sz="3200" dirty="0" smtClean="0">
              <a:solidFill>
                <a:srgbClr val="CC3300"/>
              </a:solidFill>
              <a:effectLst>
                <a:outerShdw blurRad="38100" dist="38100" dir="2700000" algn="tl">
                  <a:srgbClr val="000000">
                    <a:alpha val="43137"/>
                  </a:srgbClr>
                </a:outerShdw>
              </a:effectLst>
              <a:latin typeface="Comic Sans MS" panose="030F0702030302020204" pitchFamily="66" charset="0"/>
            </a:endParaRPr>
          </a:p>
          <a:p>
            <a:pPr marL="457200" indent="-457200">
              <a:lnSpc>
                <a:spcPct val="90000"/>
              </a:lnSpc>
              <a:buFont typeface="Arial" panose="020B0604020202020204" pitchFamily="34" charset="0"/>
              <a:buChar char="•"/>
            </a:pPr>
            <a:endParaRPr lang="en-US" dirty="0" smtClean="0">
              <a:solidFill>
                <a:srgbClr val="CC3300"/>
              </a:solidFill>
              <a:effectLst>
                <a:outerShdw blurRad="38100" dist="38100" dir="2700000" algn="tl">
                  <a:srgbClr val="000000">
                    <a:alpha val="43137"/>
                  </a:srgbClr>
                </a:outerShdw>
              </a:effectLst>
              <a:latin typeface="Comic Sans MS" panose="030F0702030302020204" pitchFamily="66" charset="0"/>
            </a:endParaRPr>
          </a:p>
          <a:p>
            <a:pPr marL="457200" indent="-457200">
              <a:lnSpc>
                <a:spcPct val="90000"/>
              </a:lnSpc>
              <a:buFont typeface="Arial" panose="020B0604020202020204" pitchFamily="34" charset="0"/>
              <a:buChar char="•"/>
            </a:pPr>
            <a:r>
              <a:rPr lang="en-US" sz="3200" b="1" dirty="0" smtClean="0">
                <a:solidFill>
                  <a:srgbClr val="CC3300"/>
                </a:solidFill>
                <a:effectLst>
                  <a:outerShdw blurRad="38100" dist="38100" dir="2700000" algn="tl">
                    <a:srgbClr val="000000">
                      <a:alpha val="43137"/>
                    </a:srgbClr>
                  </a:outerShdw>
                </a:effectLst>
                <a:latin typeface="Comic Sans MS" panose="030F0702030302020204" pitchFamily="66" charset="0"/>
              </a:rPr>
              <a:t>Why the accuracy of the quantization is so poor? Impressive only in the log scale</a:t>
            </a:r>
            <a:endParaRPr lang="ru-RU" sz="3200" b="1" dirty="0" smtClean="0">
              <a:solidFill>
                <a:srgbClr val="CC3300"/>
              </a:solidFill>
              <a:effectLst>
                <a:outerShdw blurRad="38100" dist="38100" dir="2700000" algn="tl">
                  <a:srgbClr val="000000">
                    <a:alpha val="43137"/>
                  </a:srgbClr>
                </a:outerShdw>
              </a:effectLst>
              <a:latin typeface="Comic Sans MS" panose="030F0702030302020204" pitchFamily="66" charset="0"/>
            </a:endParaRPr>
          </a:p>
        </p:txBody>
      </p:sp>
      <p:pic>
        <p:nvPicPr>
          <p:cNvPr id="14" name="Picture 13" descr="qsh_rxx_log.png"/>
          <p:cNvPicPr>
            <a:picLocks noChangeAspect="1"/>
          </p:cNvPicPr>
          <p:nvPr/>
        </p:nvPicPr>
        <p:blipFill>
          <a:blip r:embed="rId3" cstate="print"/>
          <a:srcRect l="14970" t="27765" r="17964" b="26377"/>
          <a:stretch>
            <a:fillRect/>
          </a:stretch>
        </p:blipFill>
        <p:spPr>
          <a:xfrm>
            <a:off x="4716016" y="1772816"/>
            <a:ext cx="4032448" cy="3540146"/>
          </a:xfrm>
          <a:prstGeom prst="rect">
            <a:avLst/>
          </a:prstGeom>
        </p:spPr>
      </p:pic>
      <p:pic>
        <p:nvPicPr>
          <p:cNvPr id="9" name="Picture 2"/>
          <p:cNvPicPr>
            <a:picLocks noChangeAspect="1" noChangeArrowheads="1"/>
          </p:cNvPicPr>
          <p:nvPr/>
        </p:nvPicPr>
        <p:blipFill>
          <a:blip r:embed="rId4" cstate="print"/>
          <a:srcRect l="15121" t="27266" r="15121" b="27266"/>
          <a:stretch>
            <a:fillRect/>
          </a:stretch>
        </p:blipFill>
        <p:spPr bwMode="auto">
          <a:xfrm>
            <a:off x="19184" y="1412776"/>
            <a:ext cx="4948859" cy="4174027"/>
          </a:xfrm>
          <a:prstGeom prst="rect">
            <a:avLst/>
          </a:prstGeom>
          <a:noFill/>
          <a:ln w="9525">
            <a:noFill/>
            <a:miter lim="800000"/>
            <a:headEnd/>
            <a:tailEnd/>
          </a:ln>
        </p:spPr>
      </p:pic>
      <p:sp>
        <p:nvSpPr>
          <p:cNvPr id="4" name="TextBox 3"/>
          <p:cNvSpPr txBox="1"/>
          <p:nvPr/>
        </p:nvSpPr>
        <p:spPr>
          <a:xfrm>
            <a:off x="1475656" y="4221088"/>
            <a:ext cx="1699504" cy="400110"/>
          </a:xfrm>
          <a:prstGeom prst="rect">
            <a:avLst/>
          </a:prstGeom>
          <a:noFill/>
        </p:spPr>
        <p:txBody>
          <a:bodyPr wrap="none" rtlCol="0">
            <a:spAutoFit/>
          </a:bodyPr>
          <a:lstStyle/>
          <a:p>
            <a:r>
              <a:rPr lang="en-US" sz="2000" b="1" dirty="0" smtClean="0">
                <a:solidFill>
                  <a:srgbClr val="996633"/>
                </a:solidFill>
                <a:latin typeface="Comic Sans MS" panose="030F0702030302020204" pitchFamily="66" charset="0"/>
              </a:rPr>
              <a:t>reproducible</a:t>
            </a:r>
            <a:endParaRPr lang="en-US" sz="2000" b="1" dirty="0">
              <a:solidFill>
                <a:srgbClr val="996633"/>
              </a:solidFill>
              <a:latin typeface="Comic Sans MS" panose="030F0702030302020204" pitchFamily="66" charset="0"/>
            </a:endParaRPr>
          </a:p>
        </p:txBody>
      </p:sp>
      <p:sp>
        <p:nvSpPr>
          <p:cNvPr id="11" name="TextBox 10"/>
          <p:cNvSpPr txBox="1"/>
          <p:nvPr/>
        </p:nvSpPr>
        <p:spPr>
          <a:xfrm>
            <a:off x="2866411" y="2639143"/>
            <a:ext cx="1574149" cy="646331"/>
          </a:xfrm>
          <a:prstGeom prst="rect">
            <a:avLst/>
          </a:prstGeom>
          <a:noFill/>
        </p:spPr>
        <p:txBody>
          <a:bodyPr wrap="none" rtlCol="0">
            <a:spAutoFit/>
          </a:bodyPr>
          <a:lstStyle/>
          <a:p>
            <a:pPr algn="ctr">
              <a:lnSpc>
                <a:spcPct val="90000"/>
              </a:lnSpc>
            </a:pPr>
            <a:r>
              <a:rPr lang="en-US" sz="2000" b="1" dirty="0" err="1" smtClean="0">
                <a:latin typeface="Arial Narrow" panose="020B0606020202030204" pitchFamily="34" charset="0"/>
                <a:cs typeface="Times New Roman" panose="02020603050405020304" pitchFamily="18" charset="0"/>
              </a:rPr>
              <a:t>Yacoby</a:t>
            </a:r>
            <a:r>
              <a:rPr lang="en-US" sz="2000" b="1" dirty="0" smtClean="0">
                <a:latin typeface="Arial Narrow" panose="020B0606020202030204" pitchFamily="34" charset="0"/>
                <a:cs typeface="Times New Roman" panose="02020603050405020304" pitchFamily="18" charset="0"/>
              </a:rPr>
              <a:t> group</a:t>
            </a:r>
          </a:p>
          <a:p>
            <a:pPr algn="ctr">
              <a:lnSpc>
                <a:spcPct val="90000"/>
              </a:lnSpc>
            </a:pPr>
            <a:r>
              <a:rPr lang="en-US" sz="2000" b="1" dirty="0" smtClean="0">
                <a:latin typeface="Arial Narrow" panose="020B0606020202030204" pitchFamily="34" charset="0"/>
                <a:cs typeface="Times New Roman" panose="02020603050405020304" pitchFamily="18" charset="0"/>
              </a:rPr>
              <a:t>Harvard</a:t>
            </a:r>
            <a:endParaRPr lang="en-US" sz="2000" b="1" dirty="0">
              <a:latin typeface="Arial Narrow" panose="020B0606020202030204" pitchFamily="34" charset="0"/>
              <a:cs typeface="Times New Roman" panose="02020603050405020304" pitchFamily="18" charset="0"/>
            </a:endParaRPr>
          </a:p>
        </p:txBody>
      </p:sp>
      <p:sp>
        <p:nvSpPr>
          <p:cNvPr id="2" name="TextBox 1"/>
          <p:cNvSpPr txBox="1"/>
          <p:nvPr/>
        </p:nvSpPr>
        <p:spPr>
          <a:xfrm>
            <a:off x="3347864" y="5219050"/>
            <a:ext cx="4349168" cy="461665"/>
          </a:xfrm>
          <a:prstGeom prst="rect">
            <a:avLst/>
          </a:prstGeom>
          <a:noFill/>
        </p:spPr>
        <p:txBody>
          <a:bodyPr wrap="square" rtlCol="0">
            <a:spAutoFit/>
          </a:bodyPr>
          <a:lstStyle/>
          <a:p>
            <a:r>
              <a:rPr lang="en-US" sz="2400" b="1" dirty="0" smtClean="0">
                <a:latin typeface="Comic Sans MS" panose="030F0702030302020204" pitchFamily="66" charset="0"/>
              </a:rPr>
              <a:t>The same sample ! </a:t>
            </a:r>
            <a:endParaRPr lang="en-US" sz="2400" b="1" dirty="0">
              <a:latin typeface="Comic Sans MS" panose="030F0702030302020204" pitchFamily="66" charset="0"/>
            </a:endParaRPr>
          </a:p>
        </p:txBody>
      </p:sp>
      <p:sp>
        <p:nvSpPr>
          <p:cNvPr id="8" name="TextBox 7"/>
          <p:cNvSpPr txBox="1"/>
          <p:nvPr/>
        </p:nvSpPr>
        <p:spPr>
          <a:xfrm>
            <a:off x="5956852" y="2636912"/>
            <a:ext cx="1992853" cy="369332"/>
          </a:xfrm>
          <a:prstGeom prst="rect">
            <a:avLst/>
          </a:prstGeom>
          <a:noFill/>
        </p:spPr>
        <p:txBody>
          <a:bodyPr wrap="none" rtlCol="0">
            <a:spAutoFit/>
          </a:bodyPr>
          <a:lstStyle/>
          <a:p>
            <a:pPr algn="ctr">
              <a:lnSpc>
                <a:spcPct val="90000"/>
              </a:lnSpc>
            </a:pPr>
            <a:r>
              <a:rPr lang="en-US" sz="2000" b="1" dirty="0" err="1" smtClean="0">
                <a:latin typeface="Arial Narrow" panose="020B0606020202030204" pitchFamily="34" charset="0"/>
                <a:cs typeface="Times New Roman" panose="02020603050405020304" pitchFamily="18" charset="0"/>
              </a:rPr>
              <a:t>Molenkamp</a:t>
            </a:r>
            <a:r>
              <a:rPr lang="en-US" sz="2000" b="1" dirty="0" smtClean="0">
                <a:latin typeface="Arial Narrow" panose="020B0606020202030204" pitchFamily="34" charset="0"/>
                <a:cs typeface="Times New Roman" panose="02020603050405020304" pitchFamily="18" charset="0"/>
              </a:rPr>
              <a:t> group</a:t>
            </a:r>
          </a:p>
        </p:txBody>
      </p:sp>
    </p:spTree>
    <p:extLst>
      <p:ext uri="{BB962C8B-B14F-4D97-AF65-F5344CB8AC3E}">
        <p14:creationId xmlns:p14="http://schemas.microsoft.com/office/powerpoint/2010/main" val="128318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116632"/>
            <a:ext cx="7992888" cy="5970865"/>
          </a:xfrm>
          <a:prstGeom prst="rect">
            <a:avLst/>
          </a:prstGeom>
          <a:noFill/>
        </p:spPr>
        <p:txBody>
          <a:bodyPr wrap="square" rtlCol="0">
            <a:spAutoFit/>
          </a:bodyPr>
          <a:lstStyle/>
          <a:p>
            <a:r>
              <a:rPr lang="en-US" sz="4000" b="1" dirty="0" smtClean="0">
                <a:solidFill>
                  <a:schemeClr val="accent3">
                    <a:lumMod val="75000"/>
                  </a:schemeClr>
                </a:solidFill>
                <a:effectLst>
                  <a:outerShdw blurRad="38100" dist="38100" dir="2700000" algn="tl">
                    <a:srgbClr val="000000">
                      <a:alpha val="43137"/>
                    </a:srgbClr>
                  </a:outerShdw>
                </a:effectLst>
              </a:rPr>
              <a:t>Questions:</a:t>
            </a:r>
          </a:p>
          <a:p>
            <a:endParaRPr lang="en-US" dirty="0" smtClean="0"/>
          </a:p>
          <a:p>
            <a:pPr marL="457200" indent="-457200">
              <a:buFont typeface="Arial" panose="020B0604020202020204" pitchFamily="34" charset="0"/>
              <a:buChar char="•"/>
            </a:pPr>
            <a:r>
              <a:rPr lang="en-US" sz="3600"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How universal is the protection?</a:t>
            </a:r>
          </a:p>
          <a:p>
            <a:r>
              <a:rPr lang="en-US" sz="3600"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 </a:t>
            </a:r>
          </a:p>
          <a:p>
            <a:pPr marL="457200" indent="-457200">
              <a:buFont typeface="Arial" panose="020B0604020202020204" pitchFamily="34" charset="0"/>
              <a:buChar char="•"/>
            </a:pPr>
            <a:r>
              <a:rPr lang="en-US" sz="3600" dirty="0" smtClean="0">
                <a:solidFill>
                  <a:srgbClr val="FF0000"/>
                </a:solidFill>
                <a:effectLst>
                  <a:outerShdw blurRad="38100" dist="38100" dir="2700000" algn="tl">
                    <a:srgbClr val="000000">
                      <a:alpha val="43137"/>
                    </a:srgbClr>
                  </a:outerShdw>
                </a:effectLst>
                <a:latin typeface="Comic Sans MS" panose="030F0702030302020204" pitchFamily="66" charset="0"/>
              </a:rPr>
              <a:t>Can the “topological protection” be softened?</a:t>
            </a:r>
          </a:p>
          <a:p>
            <a:endParaRPr lang="ru-RU" sz="3600" dirty="0" smtClean="0">
              <a:solidFill>
                <a:srgbClr val="FF0000"/>
              </a:solidFill>
              <a:effectLst>
                <a:outerShdw blurRad="38100" dist="38100" dir="2700000" algn="tl">
                  <a:srgbClr val="000000">
                    <a:alpha val="43137"/>
                  </a:srgbClr>
                </a:outerShdw>
              </a:effectLst>
              <a:latin typeface="Comic Sans MS" panose="030F0702030302020204" pitchFamily="66" charset="0"/>
            </a:endParaRPr>
          </a:p>
          <a:p>
            <a:pPr marL="457200" indent="-457200">
              <a:buFont typeface="Arial" panose="020B0604020202020204" pitchFamily="34" charset="0"/>
              <a:buChar char="•"/>
            </a:pPr>
            <a:r>
              <a:rPr lang="en-US" sz="3600"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Can helical edge electrons be localized?</a:t>
            </a:r>
          </a:p>
          <a:p>
            <a:pPr marL="457200" indent="-457200">
              <a:buFont typeface="Arial" panose="020B0604020202020204" pitchFamily="34" charset="0"/>
              <a:buChar char="•"/>
            </a:pPr>
            <a:endParaRPr lang="en-US" sz="3600" dirty="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endParaRPr>
          </a:p>
          <a:p>
            <a:pPr marL="457200" indent="-457200">
              <a:buFont typeface="Arial" panose="020B0604020202020204" pitchFamily="34" charset="0"/>
              <a:buChar char="•"/>
            </a:pPr>
            <a:r>
              <a:rPr lang="en-US" sz="3600" dirty="0" smtClean="0">
                <a:solidFill>
                  <a:srgbClr val="FF0000"/>
                </a:solidFill>
                <a:effectLst>
                  <a:outerShdw blurRad="38100" dist="38100" dir="2700000" algn="tl">
                    <a:srgbClr val="000000">
                      <a:alpha val="43137"/>
                    </a:srgbClr>
                  </a:outerShdw>
                </a:effectLst>
                <a:latin typeface="Comic Sans MS" panose="030F0702030302020204" pitchFamily="66" charset="0"/>
              </a:rPr>
              <a:t>Role of many-body effects? </a:t>
            </a:r>
            <a:endParaRPr lang="ru-RU" sz="36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5040560" cy="646331"/>
          </a:xfrm>
          <a:prstGeom prst="rect">
            <a:avLst/>
          </a:prstGeom>
          <a:noFill/>
        </p:spPr>
        <p:txBody>
          <a:bodyPr wrap="square" rtlCol="0">
            <a:spAutoFit/>
          </a:bodyPr>
          <a:lstStyle/>
          <a:p>
            <a:r>
              <a:rPr lang="en-US" sz="3600" dirty="0" smtClean="0">
                <a:solidFill>
                  <a:srgbClr val="C00000"/>
                </a:solidFill>
                <a:effectLst>
                  <a:outerShdw blurRad="38100" dist="38100" dir="2700000" algn="tl">
                    <a:srgbClr val="000000">
                      <a:alpha val="43137"/>
                    </a:srgbClr>
                  </a:outerShdw>
                </a:effectLst>
              </a:rPr>
              <a:t>2D Topological Insulator</a:t>
            </a:r>
            <a:endParaRPr lang="ru-RU" sz="3600"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a:off x="179512" y="764704"/>
            <a:ext cx="8964488" cy="830997"/>
          </a:xfrm>
          <a:prstGeom prst="rect">
            <a:avLst/>
          </a:prstGeom>
          <a:noFill/>
        </p:spPr>
        <p:txBody>
          <a:bodyPr wrap="square" rtlCol="0">
            <a:spAutoFit/>
          </a:bodyPr>
          <a:lstStyle/>
          <a:p>
            <a:r>
              <a:rPr lang="de-DE" sz="2400" dirty="0" smtClean="0"/>
              <a:t>Kane </a:t>
            </a:r>
            <a:r>
              <a:rPr lang="de-DE" sz="2400" dirty="0" err="1" smtClean="0"/>
              <a:t>and</a:t>
            </a:r>
            <a:r>
              <a:rPr lang="de-DE" sz="2400" dirty="0" smtClean="0"/>
              <a:t> </a:t>
            </a:r>
            <a:r>
              <a:rPr lang="de-DE" sz="2400" dirty="0" err="1" smtClean="0"/>
              <a:t>Mele</a:t>
            </a:r>
            <a:r>
              <a:rPr lang="de-DE" sz="2400" dirty="0" smtClean="0"/>
              <a:t> (2005);</a:t>
            </a:r>
            <a:r>
              <a:rPr lang="en-US" sz="2400" dirty="0" smtClean="0"/>
              <a:t> </a:t>
            </a:r>
          </a:p>
          <a:p>
            <a:r>
              <a:rPr lang="en-US" sz="2400" dirty="0" smtClean="0"/>
              <a:t>Bernevig, T. L. Hughes, and S. C. Zhang (2006)    </a:t>
            </a:r>
            <a:r>
              <a:rPr lang="en-US" sz="2400" b="1" dirty="0" smtClean="0">
                <a:solidFill>
                  <a:schemeClr val="accent2"/>
                </a:solidFill>
                <a:effectLst>
                  <a:outerShdw blurRad="38100" dist="38100" dir="2700000" algn="tl">
                    <a:srgbClr val="000000">
                      <a:alpha val="43137"/>
                    </a:srgbClr>
                  </a:outerShdw>
                </a:effectLst>
                <a:latin typeface="Comic Sans MS" panose="030F0702030302020204" pitchFamily="66" charset="0"/>
              </a:rPr>
              <a:t>CdTe-HgTe-CdTe</a:t>
            </a:r>
            <a:r>
              <a:rPr lang="de-DE" sz="2400" dirty="0" smtClean="0">
                <a:solidFill>
                  <a:schemeClr val="accent2"/>
                </a:solidFill>
                <a:effectLst>
                  <a:outerShdw blurRad="38100" dist="38100" dir="2700000" algn="tl">
                    <a:srgbClr val="000000">
                      <a:alpha val="43137"/>
                    </a:srgbClr>
                  </a:outerShdw>
                </a:effectLst>
              </a:rPr>
              <a:t> </a:t>
            </a:r>
            <a:endParaRPr lang="ru-RU" sz="2400" dirty="0">
              <a:solidFill>
                <a:schemeClr val="accent2"/>
              </a:solidFill>
              <a:effectLst>
                <a:outerShdw blurRad="38100" dist="38100" dir="2700000" algn="tl">
                  <a:srgbClr val="000000">
                    <a:alpha val="43137"/>
                  </a:srgbClr>
                </a:outerShdw>
              </a:effectLst>
            </a:endParaRPr>
          </a:p>
        </p:txBody>
      </p:sp>
      <p:sp>
        <p:nvSpPr>
          <p:cNvPr id="12" name="TextBox 11"/>
          <p:cNvSpPr txBox="1"/>
          <p:nvPr/>
        </p:nvSpPr>
        <p:spPr>
          <a:xfrm>
            <a:off x="323528" y="2420888"/>
            <a:ext cx="8640960" cy="3108543"/>
          </a:xfrm>
          <a:prstGeom prst="rect">
            <a:avLst/>
          </a:prstGeom>
          <a:solidFill>
            <a:srgbClr val="CCFFFF"/>
          </a:solidFill>
        </p:spPr>
        <p:txBody>
          <a:bodyPr wrap="square" rtlCol="0">
            <a:spAutoFit/>
          </a:bodyPr>
          <a:lstStyle/>
          <a:p>
            <a:r>
              <a:rPr lang="en-US" sz="2800" b="1" dirty="0" smtClean="0">
                <a:solidFill>
                  <a:srgbClr val="FF0000"/>
                </a:solidFill>
                <a:latin typeface="Comic Sans MS" panose="030F0702030302020204" pitchFamily="66" charset="0"/>
              </a:rPr>
              <a:t>In the balk </a:t>
            </a:r>
            <a:r>
              <a:rPr lang="en-US" sz="2800" b="1" dirty="0" smtClean="0">
                <a:solidFill>
                  <a:srgbClr val="996633"/>
                </a:solidFill>
                <a:latin typeface="Comic Sans MS" panose="030F0702030302020204" pitchFamily="66" charset="0"/>
              </a:rPr>
              <a:t>(inside the plane) – gap in the spectrum of charge excitations     insulator</a:t>
            </a:r>
          </a:p>
          <a:p>
            <a:endParaRPr lang="en-US" sz="2800" b="1" dirty="0">
              <a:solidFill>
                <a:srgbClr val="996633"/>
              </a:solidFill>
              <a:latin typeface="Comic Sans MS" panose="030F0702030302020204" pitchFamily="66" charset="0"/>
            </a:endParaRPr>
          </a:p>
          <a:p>
            <a:r>
              <a:rPr lang="en-US" sz="2800" b="1" dirty="0" smtClean="0">
                <a:solidFill>
                  <a:srgbClr val="FF0000"/>
                </a:solidFill>
                <a:latin typeface="Comic Sans MS" panose="030F0702030302020204" pitchFamily="66" charset="0"/>
              </a:rPr>
              <a:t>At the edge </a:t>
            </a:r>
            <a:r>
              <a:rPr lang="en-US" sz="2800" b="1" dirty="0" smtClean="0">
                <a:solidFill>
                  <a:srgbClr val="996633"/>
                </a:solidFill>
                <a:latin typeface="Comic Sans MS" panose="030F0702030302020204" pitchFamily="66" charset="0"/>
              </a:rPr>
              <a:t>excitations are gapless    1D metal </a:t>
            </a:r>
          </a:p>
          <a:p>
            <a:endParaRPr lang="en-US" sz="2800" b="1" dirty="0">
              <a:solidFill>
                <a:srgbClr val="996633"/>
              </a:solidFill>
              <a:latin typeface="Comic Sans MS" panose="030F0702030302020204" pitchFamily="66" charset="0"/>
            </a:endParaRPr>
          </a:p>
          <a:p>
            <a:r>
              <a:rPr lang="en-US" sz="2800" b="1" dirty="0" smtClean="0">
                <a:solidFill>
                  <a:srgbClr val="FF0000"/>
                </a:solidFill>
                <a:latin typeface="Comic Sans MS" panose="030F0702030302020204" pitchFamily="66" charset="0"/>
              </a:rPr>
              <a:t>Insensitive</a:t>
            </a:r>
            <a:r>
              <a:rPr lang="en-US" sz="2800" b="1" dirty="0" smtClean="0">
                <a:solidFill>
                  <a:srgbClr val="996633"/>
                </a:solidFill>
                <a:latin typeface="Comic Sans MS" panose="030F0702030302020204" pitchFamily="66" charset="0"/>
              </a:rPr>
              <a:t> to any static disorder – topological protection.  </a:t>
            </a:r>
            <a:endParaRPr lang="en-US" sz="2800" b="1" dirty="0">
              <a:solidFill>
                <a:srgbClr val="996633"/>
              </a:solidFill>
              <a:latin typeface="Comic Sans MS" panose="030F0702030302020204" pitchFamily="66" charset="0"/>
            </a:endParaRPr>
          </a:p>
        </p:txBody>
      </p:sp>
      <p:sp>
        <p:nvSpPr>
          <p:cNvPr id="7" name="Right Arrow 6"/>
          <p:cNvSpPr/>
          <p:nvPr/>
        </p:nvSpPr>
        <p:spPr>
          <a:xfrm>
            <a:off x="6012160" y="3068960"/>
            <a:ext cx="360040" cy="144016"/>
          </a:xfrm>
          <a:prstGeom prst="righ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6804248" y="3933056"/>
            <a:ext cx="360040" cy="144016"/>
          </a:xfrm>
          <a:prstGeom prst="righ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485558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 стрелкой 2"/>
          <p:cNvCxnSpPr/>
          <p:nvPr/>
        </p:nvCxnSpPr>
        <p:spPr>
          <a:xfrm>
            <a:off x="2843808" y="1844824"/>
            <a:ext cx="61206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Прямая соединительная линия 3"/>
          <p:cNvCxnSpPr/>
          <p:nvPr/>
        </p:nvCxnSpPr>
        <p:spPr>
          <a:xfrm flipH="1">
            <a:off x="3275856" y="404664"/>
            <a:ext cx="4320480" cy="28803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Прямая соединительная линия 4"/>
          <p:cNvCxnSpPr/>
          <p:nvPr/>
        </p:nvCxnSpPr>
        <p:spPr>
          <a:xfrm flipH="1" flipV="1">
            <a:off x="3275856" y="404664"/>
            <a:ext cx="4320480" cy="2880320"/>
          </a:xfrm>
          <a:prstGeom prst="line">
            <a:avLst/>
          </a:prstGeom>
          <a:ln w="38100">
            <a:solidFill>
              <a:srgbClr val="33CC33"/>
            </a:solidFill>
          </a:ln>
        </p:spPr>
        <p:style>
          <a:lnRef idx="1">
            <a:schemeClr val="accent1"/>
          </a:lnRef>
          <a:fillRef idx="0">
            <a:schemeClr val="accent1"/>
          </a:fillRef>
          <a:effectRef idx="0">
            <a:schemeClr val="accent1"/>
          </a:effectRef>
          <a:fontRef idx="minor">
            <a:schemeClr val="tx1"/>
          </a:fontRef>
        </p:style>
      </p:cxnSp>
      <p:sp>
        <p:nvSpPr>
          <p:cNvPr id="6" name="Стрелка вверх 5"/>
          <p:cNvSpPr/>
          <p:nvPr/>
        </p:nvSpPr>
        <p:spPr>
          <a:xfrm>
            <a:off x="7020272" y="188640"/>
            <a:ext cx="72008"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единительная линия 7"/>
          <p:cNvCxnSpPr/>
          <p:nvPr/>
        </p:nvCxnSpPr>
        <p:spPr>
          <a:xfrm>
            <a:off x="2843808" y="1124744"/>
            <a:ext cx="5400600" cy="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Выгнутая вниз стрелка 8"/>
          <p:cNvSpPr/>
          <p:nvPr/>
        </p:nvSpPr>
        <p:spPr>
          <a:xfrm rot="10800000">
            <a:off x="4427984" y="692696"/>
            <a:ext cx="2088232" cy="288032"/>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Овал 10"/>
          <p:cNvSpPr/>
          <p:nvPr/>
        </p:nvSpPr>
        <p:spPr>
          <a:xfrm>
            <a:off x="6444208" y="1052736"/>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4355976" y="1052736"/>
            <a:ext cx="72008"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p:cNvSpPr txBox="1"/>
          <p:nvPr/>
        </p:nvSpPr>
        <p:spPr>
          <a:xfrm>
            <a:off x="35496" y="-27384"/>
            <a:ext cx="3096344" cy="2031325"/>
          </a:xfrm>
          <a:prstGeom prst="rect">
            <a:avLst/>
          </a:prstGeom>
          <a:noFill/>
        </p:spPr>
        <p:txBody>
          <a:bodyPr wrap="square" rtlCol="0">
            <a:spAutoFit/>
          </a:bodyPr>
          <a:lstStyle/>
          <a:p>
            <a:pPr>
              <a:lnSpc>
                <a:spcPct val="90000"/>
              </a:lnSpc>
            </a:pPr>
            <a:r>
              <a:rPr lang="en-US" sz="2800" dirty="0" smtClean="0">
                <a:solidFill>
                  <a:srgbClr val="0070C0"/>
                </a:solidFill>
                <a:effectLst>
                  <a:outerShdw blurRad="38100" dist="38100" dir="2700000" algn="tl">
                    <a:srgbClr val="000000">
                      <a:alpha val="43137"/>
                    </a:srgbClr>
                  </a:outerShdw>
                </a:effectLst>
                <a:latin typeface="Comic Sans MS" panose="030F0702030302020204" pitchFamily="66" charset="0"/>
              </a:rPr>
              <a:t>Time Reversal Symmetry can be </a:t>
            </a:r>
            <a:r>
              <a:rPr lang="en-US" sz="2800" dirty="0" smtClean="0">
                <a:solidFill>
                  <a:srgbClr val="FF0000"/>
                </a:solidFill>
                <a:effectLst>
                  <a:outerShdw blurRad="38100" dist="38100" dir="2700000" algn="tl">
                    <a:srgbClr val="000000">
                      <a:alpha val="43137"/>
                    </a:srgbClr>
                  </a:outerShdw>
                </a:effectLst>
                <a:latin typeface="Comic Sans MS" panose="030F0702030302020204" pitchFamily="66" charset="0"/>
              </a:rPr>
              <a:t>trivially</a:t>
            </a:r>
            <a:r>
              <a:rPr lang="en-US" sz="2800" dirty="0" smtClean="0">
                <a:solidFill>
                  <a:srgbClr val="0070C0"/>
                </a:solidFill>
                <a:effectLst>
                  <a:outerShdw blurRad="38100" dist="38100" dir="2700000" algn="tl">
                    <a:srgbClr val="000000">
                      <a:alpha val="43137"/>
                    </a:srgbClr>
                  </a:outerShdw>
                </a:effectLst>
                <a:latin typeface="Comic Sans MS" panose="030F0702030302020204" pitchFamily="66" charset="0"/>
              </a:rPr>
              <a:t> broken by an </a:t>
            </a:r>
            <a:r>
              <a:rPr lang="en-US" sz="2800" dirty="0" smtClean="0">
                <a:solidFill>
                  <a:srgbClr val="FF0000"/>
                </a:solidFill>
                <a:effectLst>
                  <a:outerShdw blurRad="38100" dist="38100" dir="2700000" algn="tl">
                    <a:srgbClr val="000000">
                      <a:alpha val="43137"/>
                    </a:srgbClr>
                  </a:outerShdw>
                </a:effectLst>
                <a:latin typeface="Comic Sans MS" panose="030F0702030302020204" pitchFamily="66" charset="0"/>
              </a:rPr>
              <a:t>External</a:t>
            </a:r>
            <a:r>
              <a:rPr lang="en-US" sz="2800" i="1" dirty="0" smtClean="0">
                <a:solidFill>
                  <a:srgbClr val="0070C0"/>
                </a:solidFill>
                <a:effectLst>
                  <a:outerShdw blurRad="38100" dist="38100" dir="2700000" algn="tl">
                    <a:srgbClr val="000000">
                      <a:alpha val="43137"/>
                    </a:srgbClr>
                  </a:outerShdw>
                </a:effectLst>
                <a:latin typeface="Comic Sans MS" panose="030F0702030302020204" pitchFamily="66" charset="0"/>
              </a:rPr>
              <a:t> </a:t>
            </a:r>
            <a:r>
              <a:rPr lang="en-US" sz="2800" dirty="0" smtClean="0">
                <a:solidFill>
                  <a:srgbClr val="0070C0"/>
                </a:solidFill>
                <a:effectLst>
                  <a:outerShdw blurRad="38100" dist="38100" dir="2700000" algn="tl">
                    <a:srgbClr val="000000">
                      <a:alpha val="43137"/>
                    </a:srgbClr>
                  </a:outerShdw>
                </a:effectLst>
                <a:latin typeface="Comic Sans MS" panose="030F0702030302020204" pitchFamily="66" charset="0"/>
              </a:rPr>
              <a:t>Magnetic Field </a:t>
            </a:r>
            <a:endParaRPr lang="ru-RU" sz="2800" dirty="0">
              <a:solidFill>
                <a:srgbClr val="0070C0"/>
              </a:solidFill>
              <a:effectLst>
                <a:outerShdw blurRad="38100" dist="38100" dir="2700000" algn="tl">
                  <a:srgbClr val="000000">
                    <a:alpha val="43137"/>
                  </a:srgbClr>
                </a:outerShdw>
              </a:effectLst>
              <a:latin typeface="Comic Sans MS" panose="030F0702030302020204" pitchFamily="66" charset="0"/>
            </a:endParaRPr>
          </a:p>
        </p:txBody>
      </p:sp>
      <p:graphicFrame>
        <p:nvGraphicFramePr>
          <p:cNvPr id="14" name="Объект 13"/>
          <p:cNvGraphicFramePr>
            <a:graphicFrameLocks noChangeAspect="1"/>
          </p:cNvGraphicFramePr>
          <p:nvPr>
            <p:extLst>
              <p:ext uri="{D42A27DB-BD31-4B8C-83A1-F6EECF244321}">
                <p14:modId xmlns:p14="http://schemas.microsoft.com/office/powerpoint/2010/main" val="129063174"/>
              </p:ext>
            </p:extLst>
          </p:nvPr>
        </p:nvGraphicFramePr>
        <p:xfrm>
          <a:off x="8604448" y="1916832"/>
          <a:ext cx="288032" cy="403245"/>
        </p:xfrm>
        <a:graphic>
          <a:graphicData uri="http://schemas.openxmlformats.org/presentationml/2006/ole">
            <mc:AlternateContent xmlns:mc="http://schemas.openxmlformats.org/markup-compatibility/2006">
              <mc:Choice xmlns:v="urn:schemas-microsoft-com:vml" Requires="v">
                <p:oleObj spid="_x0000_s126260" name="Формула" r:id="rId3" imgW="126720" imgH="177480" progId="Equation.3">
                  <p:embed/>
                </p:oleObj>
              </mc:Choice>
              <mc:Fallback>
                <p:oleObj name="Формула" r:id="rId3" imgW="126720" imgH="177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916832"/>
                        <a:ext cx="288032" cy="4032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Прямая соединительная линия 15"/>
          <p:cNvCxnSpPr/>
          <p:nvPr/>
        </p:nvCxnSpPr>
        <p:spPr>
          <a:xfrm flipH="1">
            <a:off x="5364088" y="44624"/>
            <a:ext cx="72008" cy="3384376"/>
          </a:xfrm>
          <a:prstGeom prst="line">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aphicFrame>
        <p:nvGraphicFramePr>
          <p:cNvPr id="55299" name="Object 3"/>
          <p:cNvGraphicFramePr>
            <a:graphicFrameLocks noChangeAspect="1"/>
          </p:cNvGraphicFramePr>
          <p:nvPr>
            <p:extLst>
              <p:ext uri="{D42A27DB-BD31-4B8C-83A1-F6EECF244321}">
                <p14:modId xmlns:p14="http://schemas.microsoft.com/office/powerpoint/2010/main" val="4198020474"/>
              </p:ext>
            </p:extLst>
          </p:nvPr>
        </p:nvGraphicFramePr>
        <p:xfrm>
          <a:off x="5580112" y="-27384"/>
          <a:ext cx="654868" cy="388367"/>
        </p:xfrm>
        <a:graphic>
          <a:graphicData uri="http://schemas.openxmlformats.org/presentationml/2006/ole">
            <mc:AlternateContent xmlns:mc="http://schemas.openxmlformats.org/markup-compatibility/2006">
              <mc:Choice xmlns:v="urn:schemas-microsoft-com:vml" Requires="v">
                <p:oleObj spid="_x0000_s126261" name="Формула" r:id="rId5" imgW="342720" imgH="203040" progId="Equation.3">
                  <p:embed/>
                </p:oleObj>
              </mc:Choice>
              <mc:Fallback>
                <p:oleObj name="Формула" r:id="rId5" imgW="342720" imgH="203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0112" y="-27384"/>
                        <a:ext cx="654868" cy="3883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Стрелка вниз 22"/>
          <p:cNvSpPr/>
          <p:nvPr/>
        </p:nvSpPr>
        <p:spPr>
          <a:xfrm>
            <a:off x="6444208" y="1268760"/>
            <a:ext cx="45719" cy="1152128"/>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вал 23"/>
          <p:cNvSpPr/>
          <p:nvPr/>
        </p:nvSpPr>
        <p:spPr>
          <a:xfrm>
            <a:off x="6444208" y="2492896"/>
            <a:ext cx="72008"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1691680" y="5571237"/>
            <a:ext cx="7128792" cy="954107"/>
          </a:xfrm>
          <a:prstGeom prst="rect">
            <a:avLst/>
          </a:prstGeom>
          <a:noFill/>
        </p:spPr>
        <p:txBody>
          <a:bodyPr wrap="square" rtlCol="0">
            <a:spAutoFit/>
          </a:bodyPr>
          <a:lstStyle/>
          <a:p>
            <a:r>
              <a:rPr lang="en-US" sz="2800" b="1" dirty="0" smtClean="0">
                <a:solidFill>
                  <a:srgbClr val="0070C0"/>
                </a:solidFill>
                <a:latin typeface="Comic Sans MS" panose="030F0702030302020204" pitchFamily="66" charset="0"/>
              </a:rPr>
              <a:t>What about intrinsic sources of the Time Reversal Symmetry Violation</a:t>
            </a:r>
            <a:endParaRPr lang="ru-RU" sz="2800" b="1" dirty="0">
              <a:solidFill>
                <a:srgbClr val="0070C0"/>
              </a:solidFill>
              <a:latin typeface="Comic Sans MS" panose="030F0702030302020204" pitchFamily="66" charset="0"/>
            </a:endParaRPr>
          </a:p>
        </p:txBody>
      </p:sp>
      <p:sp>
        <p:nvSpPr>
          <p:cNvPr id="22" name="TextBox 21"/>
          <p:cNvSpPr txBox="1"/>
          <p:nvPr/>
        </p:nvSpPr>
        <p:spPr>
          <a:xfrm>
            <a:off x="251520" y="3717032"/>
            <a:ext cx="8892480" cy="1384995"/>
          </a:xfrm>
          <a:prstGeom prst="rect">
            <a:avLst/>
          </a:prstGeom>
          <a:noFill/>
        </p:spPr>
        <p:txBody>
          <a:bodyPr wrap="square" rtlCol="0">
            <a:spAutoFit/>
          </a:bodyPr>
          <a:lstStyle/>
          <a:p>
            <a:r>
              <a:rPr lang="en-US" sz="2800" b="1" dirty="0" smtClean="0">
                <a:solidFill>
                  <a:srgbClr val="996633"/>
                </a:solidFill>
                <a:effectLst>
                  <a:outerShdw blurRad="38100" dist="38100" dir="2700000" algn="tl">
                    <a:srgbClr val="000000">
                      <a:alpha val="43137"/>
                    </a:srgbClr>
                  </a:outerShdw>
                </a:effectLst>
              </a:rPr>
              <a:t>Spatially homogeneous field – no effect!</a:t>
            </a:r>
          </a:p>
          <a:p>
            <a:r>
              <a:rPr lang="en-US" sz="2800" b="1" dirty="0" smtClean="0">
                <a:solidFill>
                  <a:srgbClr val="996633"/>
                </a:solidFill>
                <a:effectLst>
                  <a:outerShdw blurRad="38100" dist="38100" dir="2700000" algn="tl">
                    <a:srgbClr val="000000">
                      <a:alpha val="43137"/>
                    </a:srgbClr>
                  </a:outerShdw>
                </a:effectLst>
              </a:rPr>
              <a:t>Modulated                     field –&gt; energy gap</a:t>
            </a:r>
          </a:p>
          <a:p>
            <a:r>
              <a:rPr lang="en-US" sz="2800" b="1" dirty="0" smtClean="0">
                <a:solidFill>
                  <a:srgbClr val="996633"/>
                </a:solidFill>
                <a:effectLst>
                  <a:outerShdw blurRad="38100" dist="38100" dir="2700000" algn="tl">
                    <a:srgbClr val="000000">
                      <a:alpha val="43137"/>
                    </a:srgbClr>
                  </a:outerShdw>
                </a:effectLst>
              </a:rPr>
              <a:t>Homogeneous field + potential disorder = backscattering! </a:t>
            </a:r>
            <a:endParaRPr lang="ru-RU" sz="2800" b="1" dirty="0">
              <a:solidFill>
                <a:srgbClr val="996633"/>
              </a:solidFill>
              <a:effectLst>
                <a:outerShdw blurRad="38100" dist="38100" dir="2700000" algn="tl">
                  <a:srgbClr val="000000">
                    <a:alpha val="43137"/>
                  </a:srgbClr>
                </a:outerShdw>
              </a:effectLst>
            </a:endParaRPr>
          </a:p>
        </p:txBody>
      </p:sp>
      <p:graphicFrame>
        <p:nvGraphicFramePr>
          <p:cNvPr id="25" name="Object 5"/>
          <p:cNvGraphicFramePr>
            <a:graphicFrameLocks noChangeAspect="1"/>
          </p:cNvGraphicFramePr>
          <p:nvPr>
            <p:extLst>
              <p:ext uri="{D42A27DB-BD31-4B8C-83A1-F6EECF244321}">
                <p14:modId xmlns:p14="http://schemas.microsoft.com/office/powerpoint/2010/main" val="1140317688"/>
              </p:ext>
            </p:extLst>
          </p:nvPr>
        </p:nvGraphicFramePr>
        <p:xfrm>
          <a:off x="2103438" y="4233863"/>
          <a:ext cx="1439862" cy="420687"/>
        </p:xfrm>
        <a:graphic>
          <a:graphicData uri="http://schemas.openxmlformats.org/presentationml/2006/ole">
            <mc:AlternateContent xmlns:mc="http://schemas.openxmlformats.org/markup-compatibility/2006">
              <mc:Choice xmlns:v="urn:schemas-microsoft-com:vml" Requires="v">
                <p:oleObj spid="_x0000_s126262" name="Equation" r:id="rId7" imgW="698400" imgH="203040" progId="Equation.DSMT4">
                  <p:embed/>
                </p:oleObj>
              </mc:Choice>
              <mc:Fallback>
                <p:oleObj name="Equation" r:id="rId7" imgW="698400" imgH="203040" progId="Equation.DSMT4">
                  <p:embed/>
                  <p:pic>
                    <p:nvPicPr>
                      <p:cNvPr id="0" name=""/>
                      <p:cNvPicPr>
                        <a:picLocks noChangeAspect="1" noChangeArrowheads="1"/>
                      </p:cNvPicPr>
                      <p:nvPr/>
                    </p:nvPicPr>
                    <p:blipFill>
                      <a:blip r:embed="rId8"/>
                      <a:srcRect/>
                      <a:stretch>
                        <a:fillRect/>
                      </a:stretch>
                    </p:blipFill>
                    <p:spPr bwMode="auto">
                      <a:xfrm>
                        <a:off x="2103438" y="4233863"/>
                        <a:ext cx="1439862"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Овал 19"/>
          <p:cNvSpPr/>
          <p:nvPr/>
        </p:nvSpPr>
        <p:spPr>
          <a:xfrm>
            <a:off x="7971928" y="256490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вал 20"/>
          <p:cNvSpPr/>
          <p:nvPr/>
        </p:nvSpPr>
        <p:spPr>
          <a:xfrm>
            <a:off x="8115944" y="2708920"/>
            <a:ext cx="72008" cy="503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9" name="Object 4"/>
          <p:cNvGraphicFramePr>
            <a:graphicFrameLocks noChangeAspect="1"/>
          </p:cNvGraphicFramePr>
          <p:nvPr>
            <p:extLst>
              <p:ext uri="{D42A27DB-BD31-4B8C-83A1-F6EECF244321}">
                <p14:modId xmlns:p14="http://schemas.microsoft.com/office/powerpoint/2010/main" val="1094736430"/>
              </p:ext>
            </p:extLst>
          </p:nvPr>
        </p:nvGraphicFramePr>
        <p:xfrm>
          <a:off x="8043936" y="2060848"/>
          <a:ext cx="344488" cy="344488"/>
        </p:xfrm>
        <a:graphic>
          <a:graphicData uri="http://schemas.openxmlformats.org/presentationml/2006/ole">
            <mc:AlternateContent xmlns:mc="http://schemas.openxmlformats.org/markup-compatibility/2006">
              <mc:Choice xmlns:v="urn:schemas-microsoft-com:vml" Requires="v">
                <p:oleObj spid="_x0000_s126263" name="Формула" r:id="rId9" imgW="152280" imgH="152280" progId="Equation.3">
                  <p:embed/>
                </p:oleObj>
              </mc:Choice>
              <mc:Fallback>
                <p:oleObj name="Формула" r:id="rId9" imgW="152280" imgH="1522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43936" y="2060848"/>
                        <a:ext cx="344488"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Стрелка вверх 5"/>
          <p:cNvSpPr/>
          <p:nvPr/>
        </p:nvSpPr>
        <p:spPr>
          <a:xfrm flipV="1">
            <a:off x="3779912" y="188640"/>
            <a:ext cx="72008" cy="360040"/>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323528" y="5085184"/>
            <a:ext cx="1415772" cy="1569660"/>
          </a:xfrm>
          <a:prstGeom prst="rect">
            <a:avLst/>
          </a:prstGeom>
          <a:noFill/>
        </p:spPr>
        <p:txBody>
          <a:bodyPr wrap="none" rtlCol="0">
            <a:spAutoFit/>
          </a:bodyPr>
          <a:lstStyle/>
          <a:p>
            <a:r>
              <a:rPr lang="en-US" sz="9600" dirty="0" smtClean="0">
                <a:solidFill>
                  <a:srgbClr val="FF0000"/>
                </a:solidFill>
                <a:latin typeface="Times New Roman" panose="02020603050405020304" pitchFamily="18" charset="0"/>
                <a:cs typeface="Times New Roman" panose="02020603050405020304" pitchFamily="18" charset="0"/>
              </a:rPr>
              <a:t>Q:</a:t>
            </a:r>
            <a:endParaRPr lang="en-US" sz="9600" dirty="0">
              <a:solidFill>
                <a:srgbClr val="FF0000"/>
              </a:solidFill>
              <a:latin typeface="Times New Roman" panose="02020603050405020304" pitchFamily="18" charset="0"/>
              <a:cs typeface="Times New Roman" panose="02020603050405020304" pitchFamily="18" charset="0"/>
            </a:endParaRPr>
          </a:p>
        </p:txBody>
      </p:sp>
      <p:sp>
        <p:nvSpPr>
          <p:cNvPr id="31" name="TextBox 30"/>
          <p:cNvSpPr txBox="1"/>
          <p:nvPr/>
        </p:nvSpPr>
        <p:spPr>
          <a:xfrm>
            <a:off x="8124780" y="5085184"/>
            <a:ext cx="731290" cy="1569660"/>
          </a:xfrm>
          <a:prstGeom prst="rect">
            <a:avLst/>
          </a:prstGeom>
          <a:noFill/>
        </p:spPr>
        <p:txBody>
          <a:bodyPr wrap="none" rtlCol="0">
            <a:spAutoFit/>
          </a:bodyPr>
          <a:lstStyle/>
          <a:p>
            <a:r>
              <a:rPr lang="en-US" sz="9600" dirty="0" smtClean="0">
                <a:solidFill>
                  <a:srgbClr val="FF0000"/>
                </a:solidFill>
                <a:latin typeface="Times New Roman" panose="02020603050405020304" pitchFamily="18" charset="0"/>
                <a:cs typeface="Times New Roman" panose="02020603050405020304" pitchFamily="18" charset="0"/>
              </a:rPr>
              <a:t>?</a:t>
            </a:r>
            <a:endParaRPr lang="en-US" sz="96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араллелограмм 2"/>
          <p:cNvSpPr/>
          <p:nvPr/>
        </p:nvSpPr>
        <p:spPr>
          <a:xfrm>
            <a:off x="611560" y="2676526"/>
            <a:ext cx="7344816" cy="266429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 name="Прямая со стрелкой 11"/>
          <p:cNvCxnSpPr/>
          <p:nvPr/>
        </p:nvCxnSpPr>
        <p:spPr>
          <a:xfrm>
            <a:off x="1115616" y="5015907"/>
            <a:ext cx="4680520" cy="3688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 name="Прямая со стрелкой 15"/>
          <p:cNvCxnSpPr/>
          <p:nvPr/>
        </p:nvCxnSpPr>
        <p:spPr>
          <a:xfrm flipH="1" flipV="1">
            <a:off x="971600" y="5161242"/>
            <a:ext cx="4680520" cy="3666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5" name="Стрелка вниз 16"/>
          <p:cNvSpPr/>
          <p:nvPr/>
        </p:nvSpPr>
        <p:spPr>
          <a:xfrm>
            <a:off x="3491880" y="5052790"/>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16"/>
          <p:cNvSpPr/>
          <p:nvPr/>
        </p:nvSpPr>
        <p:spPr>
          <a:xfrm flipV="1">
            <a:off x="3311860" y="4765638"/>
            <a:ext cx="72008" cy="360040"/>
          </a:xfrm>
          <a:prstGeom prst="down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Oval 6"/>
          <p:cNvSpPr/>
          <p:nvPr/>
        </p:nvSpPr>
        <p:spPr>
          <a:xfrm>
            <a:off x="1877031" y="4244794"/>
            <a:ext cx="1584176" cy="495672"/>
          </a:xfrm>
          <a:prstGeom prst="ellipse">
            <a:avLst/>
          </a:prstGeom>
          <a:solidFill>
            <a:srgbClr val="FFFF0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021047" y="4316802"/>
            <a:ext cx="129614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2597111" y="4314072"/>
            <a:ext cx="1440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741127" y="4244794"/>
            <a:ext cx="144016" cy="0"/>
          </a:xfrm>
          <a:prstGeom prst="straightConnector1">
            <a:avLst/>
          </a:prstGeom>
          <a:ln w="38100">
            <a:solidFill>
              <a:srgbClr val="33CC33"/>
            </a:solidFill>
            <a:tailEnd type="triangle"/>
          </a:ln>
        </p:spPr>
        <p:style>
          <a:lnRef idx="1">
            <a:schemeClr val="accent1"/>
          </a:lnRef>
          <a:fillRef idx="0">
            <a:schemeClr val="accent1"/>
          </a:fillRef>
          <a:effectRef idx="0">
            <a:schemeClr val="accent1"/>
          </a:effectRef>
          <a:fontRef idx="minor">
            <a:schemeClr val="tx1"/>
          </a:fontRef>
        </p:style>
      </p:cxnSp>
      <p:sp>
        <p:nvSpPr>
          <p:cNvPr id="11" name="Стрелка вниз 16"/>
          <p:cNvSpPr/>
          <p:nvPr/>
        </p:nvSpPr>
        <p:spPr>
          <a:xfrm>
            <a:off x="1750692" y="4314072"/>
            <a:ext cx="126339" cy="358578"/>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6"/>
          <p:cNvSpPr/>
          <p:nvPr/>
        </p:nvSpPr>
        <p:spPr>
          <a:xfrm flipV="1">
            <a:off x="3082840" y="4170787"/>
            <a:ext cx="126339" cy="358578"/>
          </a:xfrm>
          <a:prstGeom prst="downArrow">
            <a:avLst/>
          </a:prstGeom>
          <a:solidFill>
            <a:srgbClr val="0070C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Oval 12"/>
          <p:cNvSpPr/>
          <p:nvPr/>
        </p:nvSpPr>
        <p:spPr>
          <a:xfrm>
            <a:off x="4187460" y="4295827"/>
            <a:ext cx="1584176" cy="495672"/>
          </a:xfrm>
          <a:prstGeom prst="ellipse">
            <a:avLst/>
          </a:prstGeom>
          <a:solidFill>
            <a:srgbClr val="FFFF0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331476" y="4367835"/>
            <a:ext cx="129614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4907540" y="4365105"/>
            <a:ext cx="1440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051556" y="4295827"/>
            <a:ext cx="144016" cy="0"/>
          </a:xfrm>
          <a:prstGeom prst="straightConnector1">
            <a:avLst/>
          </a:prstGeom>
          <a:ln w="38100">
            <a:solidFill>
              <a:srgbClr val="33CC33"/>
            </a:solidFill>
            <a:tailEnd type="triangle"/>
          </a:ln>
        </p:spPr>
        <p:style>
          <a:lnRef idx="1">
            <a:schemeClr val="accent1"/>
          </a:lnRef>
          <a:fillRef idx="0">
            <a:schemeClr val="accent1"/>
          </a:fillRef>
          <a:effectRef idx="0">
            <a:schemeClr val="accent1"/>
          </a:effectRef>
          <a:fontRef idx="minor">
            <a:schemeClr val="tx1"/>
          </a:fontRef>
        </p:style>
      </p:cxnSp>
      <p:sp>
        <p:nvSpPr>
          <p:cNvPr id="17" name="Стрелка вниз 16"/>
          <p:cNvSpPr/>
          <p:nvPr/>
        </p:nvSpPr>
        <p:spPr>
          <a:xfrm>
            <a:off x="4061121" y="4365105"/>
            <a:ext cx="126339" cy="358578"/>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низ 16"/>
          <p:cNvSpPr/>
          <p:nvPr/>
        </p:nvSpPr>
        <p:spPr>
          <a:xfrm flipV="1">
            <a:off x="5393269" y="4221820"/>
            <a:ext cx="126339" cy="358578"/>
          </a:xfrm>
          <a:prstGeom prst="downArrow">
            <a:avLst/>
          </a:prstGeom>
          <a:solidFill>
            <a:srgbClr val="0070C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Oval 18"/>
          <p:cNvSpPr/>
          <p:nvPr/>
        </p:nvSpPr>
        <p:spPr>
          <a:xfrm>
            <a:off x="3347864" y="3638362"/>
            <a:ext cx="1584176" cy="495672"/>
          </a:xfrm>
          <a:prstGeom prst="ellipse">
            <a:avLst/>
          </a:prstGeom>
          <a:solidFill>
            <a:srgbClr val="FFFF0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491880" y="3710370"/>
            <a:ext cx="129614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4067944" y="3707640"/>
            <a:ext cx="1440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4211960" y="3638362"/>
            <a:ext cx="144016" cy="0"/>
          </a:xfrm>
          <a:prstGeom prst="straightConnector1">
            <a:avLst/>
          </a:prstGeom>
          <a:ln w="38100">
            <a:solidFill>
              <a:srgbClr val="33CC33"/>
            </a:solidFill>
            <a:tailEnd type="triangle"/>
          </a:ln>
        </p:spPr>
        <p:style>
          <a:lnRef idx="1">
            <a:schemeClr val="accent1"/>
          </a:lnRef>
          <a:fillRef idx="0">
            <a:schemeClr val="accent1"/>
          </a:fillRef>
          <a:effectRef idx="0">
            <a:schemeClr val="accent1"/>
          </a:effectRef>
          <a:fontRef idx="minor">
            <a:schemeClr val="tx1"/>
          </a:fontRef>
        </p:style>
      </p:cxnSp>
      <p:sp>
        <p:nvSpPr>
          <p:cNvPr id="23" name="Стрелка вниз 16"/>
          <p:cNvSpPr/>
          <p:nvPr/>
        </p:nvSpPr>
        <p:spPr>
          <a:xfrm>
            <a:off x="3221525" y="3707640"/>
            <a:ext cx="126339" cy="358578"/>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низ 16"/>
          <p:cNvSpPr/>
          <p:nvPr/>
        </p:nvSpPr>
        <p:spPr>
          <a:xfrm flipV="1">
            <a:off x="4553673" y="3564355"/>
            <a:ext cx="126339" cy="358578"/>
          </a:xfrm>
          <a:prstGeom prst="downArrow">
            <a:avLst/>
          </a:prstGeom>
          <a:solidFill>
            <a:srgbClr val="0070C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p:cNvSpPr txBox="1"/>
          <p:nvPr/>
        </p:nvSpPr>
        <p:spPr>
          <a:xfrm>
            <a:off x="82716" y="692696"/>
            <a:ext cx="8881772" cy="1261884"/>
          </a:xfrm>
          <a:prstGeom prst="rect">
            <a:avLst/>
          </a:prstGeom>
          <a:noFill/>
        </p:spPr>
        <p:txBody>
          <a:bodyPr wrap="square" rtlCol="0">
            <a:spAutoFit/>
          </a:bodyPr>
          <a:lstStyle/>
          <a:p>
            <a:pPr defTabSz="516731"/>
            <a:r>
              <a:rPr lang="en-US" sz="2800" b="1" dirty="0">
                <a:solidFill>
                  <a:schemeClr val="accent4">
                    <a:lumMod val="50000"/>
                  </a:schemeClr>
                </a:solidFill>
                <a:effectLst>
                  <a:outerShdw blurRad="38100" dist="38100" dir="2700000" algn="tl">
                    <a:srgbClr val="000000">
                      <a:alpha val="43137"/>
                    </a:srgbClr>
                  </a:outerShdw>
                </a:effectLst>
                <a:latin typeface="Comic Sans MS" panose="030F0702030302020204" pitchFamily="66" charset="0"/>
              </a:rPr>
              <a:t>Origin:	</a:t>
            </a:r>
            <a:r>
              <a:rPr lang="en-US" sz="2800" b="1" dirty="0">
                <a:solidFill>
                  <a:srgbClr val="00B050"/>
                </a:solidFill>
                <a:effectLst>
                  <a:outerShdw blurRad="38100" dist="38100" dir="2700000" algn="tl">
                    <a:srgbClr val="000000">
                      <a:alpha val="43137"/>
                    </a:srgbClr>
                  </a:outerShdw>
                </a:effectLst>
                <a:latin typeface="Comic Sans MS" panose="030F0702030302020204" pitchFamily="66" charset="0"/>
              </a:rPr>
              <a:t>1. </a:t>
            </a:r>
            <a:r>
              <a:rPr lang="en-US" sz="2400" b="1" dirty="0" smtClean="0">
                <a:solidFill>
                  <a:srgbClr val="00B050"/>
                </a:solidFill>
                <a:effectLst>
                  <a:outerShdw blurRad="38100" dist="38100" dir="2700000" algn="tl">
                    <a:srgbClr val="000000">
                      <a:alpha val="43137"/>
                    </a:srgbClr>
                  </a:outerShdw>
                </a:effectLst>
                <a:latin typeface="Comic Sans MS" panose="030F0702030302020204" pitchFamily="66" charset="0"/>
              </a:rPr>
              <a:t>Chemistry: dangling bonds, etc.</a:t>
            </a:r>
            <a:endParaRPr lang="en-US" sz="2400" b="1" dirty="0">
              <a:solidFill>
                <a:srgbClr val="00B050"/>
              </a:solidFill>
              <a:effectLst>
                <a:outerShdw blurRad="38100" dist="38100" dir="2700000" algn="tl">
                  <a:srgbClr val="000000">
                    <a:alpha val="43137"/>
                  </a:srgbClr>
                </a:outerShdw>
              </a:effectLst>
              <a:latin typeface="Comic Sans MS" panose="030F0702030302020204" pitchFamily="66" charset="0"/>
            </a:endParaRPr>
          </a:p>
          <a:p>
            <a:pPr defTabSz="516731"/>
            <a:r>
              <a:rPr lang="en-US" sz="2400" b="1" dirty="0">
                <a:solidFill>
                  <a:schemeClr val="accent4">
                    <a:lumMod val="50000"/>
                  </a:schemeClr>
                </a:solidFill>
                <a:effectLst>
                  <a:outerShdw blurRad="38100" dist="38100" dir="2700000" algn="tl">
                    <a:srgbClr val="000000">
                      <a:alpha val="43137"/>
                    </a:srgbClr>
                  </a:outerShdw>
                </a:effectLst>
                <a:latin typeface="Comic Sans MS" panose="030F0702030302020204" pitchFamily="66" charset="0"/>
              </a:rPr>
              <a:t>		</a:t>
            </a:r>
            <a:r>
              <a:rPr lang="en-US" sz="2400" b="1" dirty="0" smtClean="0">
                <a:solidFill>
                  <a:schemeClr val="accent4">
                    <a:lumMod val="50000"/>
                  </a:schemeClr>
                </a:solidFill>
                <a:effectLst>
                  <a:outerShdw blurRad="38100" dist="38100" dir="2700000" algn="tl">
                    <a:srgbClr val="000000">
                      <a:alpha val="43137"/>
                    </a:srgbClr>
                  </a:outerShdw>
                </a:effectLst>
                <a:latin typeface="Comic Sans MS" panose="030F0702030302020204" pitchFamily="66" charset="0"/>
              </a:rPr>
              <a:t>	</a:t>
            </a:r>
            <a:r>
              <a:rPr lang="en-US" sz="2400" b="1" dirty="0" smtClean="0">
                <a:solidFill>
                  <a:srgbClr val="00B050"/>
                </a:solidFill>
                <a:effectLst>
                  <a:outerShdw blurRad="38100" dist="38100" dir="2700000" algn="tl">
                    <a:srgbClr val="000000">
                      <a:alpha val="43137"/>
                    </a:srgbClr>
                  </a:outerShdw>
                </a:effectLst>
                <a:latin typeface="Comic Sans MS" panose="030F0702030302020204" pitchFamily="66" charset="0"/>
              </a:rPr>
              <a:t>2</a:t>
            </a:r>
            <a:r>
              <a:rPr lang="en-US" sz="2400" b="1" dirty="0">
                <a:solidFill>
                  <a:srgbClr val="00B050"/>
                </a:solidFill>
                <a:effectLst>
                  <a:outerShdw blurRad="38100" dist="38100" dir="2700000" algn="tl">
                    <a:srgbClr val="000000">
                      <a:alpha val="43137"/>
                    </a:srgbClr>
                  </a:outerShdw>
                </a:effectLst>
                <a:latin typeface="Comic Sans MS" panose="030F0702030302020204" pitchFamily="66" charset="0"/>
              </a:rPr>
              <a:t>.  </a:t>
            </a:r>
            <a:r>
              <a:rPr lang="en-US" sz="2400" b="1" dirty="0" smtClean="0">
                <a:solidFill>
                  <a:srgbClr val="00B050"/>
                </a:solidFill>
                <a:effectLst>
                  <a:outerShdw blurRad="38100" dist="38100" dir="2700000" algn="tl">
                    <a:srgbClr val="000000">
                      <a:alpha val="43137"/>
                    </a:srgbClr>
                  </a:outerShdw>
                </a:effectLst>
                <a:latin typeface="Comic Sans MS" panose="030F0702030302020204" pitchFamily="66" charset="0"/>
              </a:rPr>
              <a:t>Disorder + e-e interaction          						Localized energy levels close to the edge</a:t>
            </a:r>
            <a:endParaRPr lang="en-US" sz="1600" dirty="0">
              <a:solidFill>
                <a:srgbClr val="00B050"/>
              </a:solidFill>
            </a:endParaRPr>
          </a:p>
        </p:txBody>
      </p:sp>
      <p:sp>
        <p:nvSpPr>
          <p:cNvPr id="26" name="TextBox 25"/>
          <p:cNvSpPr txBox="1"/>
          <p:nvPr/>
        </p:nvSpPr>
        <p:spPr>
          <a:xfrm>
            <a:off x="1935659" y="-12828"/>
            <a:ext cx="5362365" cy="523220"/>
          </a:xfrm>
          <a:prstGeom prst="rect">
            <a:avLst/>
          </a:prstGeom>
          <a:solidFill>
            <a:srgbClr val="0070C0"/>
          </a:solidFill>
        </p:spPr>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Formation of the Kondo </a:t>
            </a:r>
            <a:r>
              <a:rPr lang="en-US" sz="2800" b="1" dirty="0">
                <a:solidFill>
                  <a:schemeClr val="bg1"/>
                </a:solidFill>
                <a:effectLst>
                  <a:outerShdw blurRad="38100" dist="38100" dir="2700000" algn="tl">
                    <a:srgbClr val="000000">
                      <a:alpha val="43137"/>
                    </a:srgbClr>
                  </a:outerShdw>
                </a:effectLst>
                <a:latin typeface="Comic Sans MS" panose="030F0702030302020204" pitchFamily="66" charset="0"/>
              </a:rPr>
              <a:t>Spins</a:t>
            </a:r>
          </a:p>
        </p:txBody>
      </p:sp>
      <p:sp>
        <p:nvSpPr>
          <p:cNvPr id="27" name="TextBox 26"/>
          <p:cNvSpPr txBox="1"/>
          <p:nvPr/>
        </p:nvSpPr>
        <p:spPr>
          <a:xfrm>
            <a:off x="1935659" y="5622339"/>
            <a:ext cx="5592124" cy="830997"/>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In the presence of disorder the “edge” is not single connected.</a:t>
            </a:r>
            <a:endParaRPr lang="ru-RU" sz="2400" b="1" dirty="0">
              <a:solidFill>
                <a:srgbClr val="0070C0"/>
              </a:solidFill>
              <a:latin typeface="Comic Sans MS" panose="030F0702030302020204" pitchFamily="66" charset="0"/>
            </a:endParaRPr>
          </a:p>
        </p:txBody>
      </p:sp>
      <p:sp>
        <p:nvSpPr>
          <p:cNvPr id="28" name="Стрелка вниз 16"/>
          <p:cNvSpPr/>
          <p:nvPr/>
        </p:nvSpPr>
        <p:spPr>
          <a:xfrm rot="5400000" flipV="1">
            <a:off x="6561789" y="1170317"/>
            <a:ext cx="126339" cy="358578"/>
          </a:xfrm>
          <a:prstGeom prst="downArrow">
            <a:avLst/>
          </a:prstGeom>
          <a:solidFill>
            <a:srgbClr val="FFFF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70887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араллелограмм 2"/>
          <p:cNvSpPr/>
          <p:nvPr/>
        </p:nvSpPr>
        <p:spPr>
          <a:xfrm>
            <a:off x="1259632" y="1484784"/>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Oval 3"/>
          <p:cNvSpPr/>
          <p:nvPr/>
        </p:nvSpPr>
        <p:spPr>
          <a:xfrm>
            <a:off x="3563888" y="2060848"/>
            <a:ext cx="1584176" cy="495672"/>
          </a:xfrm>
          <a:prstGeom prst="ellipse">
            <a:avLst/>
          </a:prstGeom>
          <a:solidFill>
            <a:srgbClr val="FFFF0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707904" y="2132856"/>
            <a:ext cx="129614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4283968" y="2130126"/>
            <a:ext cx="1440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427984" y="2060848"/>
            <a:ext cx="144016" cy="0"/>
          </a:xfrm>
          <a:prstGeom prst="straightConnector1">
            <a:avLst/>
          </a:prstGeom>
          <a:ln w="38100">
            <a:solidFill>
              <a:srgbClr val="33CC33"/>
            </a:solidFill>
            <a:tailEnd type="triangle"/>
          </a:ln>
        </p:spPr>
        <p:style>
          <a:lnRef idx="1">
            <a:schemeClr val="accent1"/>
          </a:lnRef>
          <a:fillRef idx="0">
            <a:schemeClr val="accent1"/>
          </a:fillRef>
          <a:effectRef idx="0">
            <a:schemeClr val="accent1"/>
          </a:effectRef>
          <a:fontRef idx="minor">
            <a:schemeClr val="tx1"/>
          </a:fontRef>
        </p:style>
      </p:cxnSp>
      <p:sp>
        <p:nvSpPr>
          <p:cNvPr id="10" name="Параллелограмм 2"/>
          <p:cNvSpPr/>
          <p:nvPr/>
        </p:nvSpPr>
        <p:spPr>
          <a:xfrm>
            <a:off x="1043608" y="4653136"/>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Oval 10"/>
          <p:cNvSpPr/>
          <p:nvPr/>
        </p:nvSpPr>
        <p:spPr>
          <a:xfrm>
            <a:off x="4932040" y="5229200"/>
            <a:ext cx="1584176" cy="495672"/>
          </a:xfrm>
          <a:prstGeom prst="ellipse">
            <a:avLst/>
          </a:prstGeom>
          <a:solidFill>
            <a:srgbClr val="FFFF0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771800" y="5301208"/>
            <a:ext cx="1296144"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3347864" y="5298478"/>
            <a:ext cx="1440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5652120" y="5229200"/>
            <a:ext cx="144016" cy="0"/>
          </a:xfrm>
          <a:prstGeom prst="straightConnector1">
            <a:avLst/>
          </a:prstGeom>
          <a:ln w="38100">
            <a:solidFill>
              <a:srgbClr val="33CC33"/>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211960" y="5229200"/>
            <a:ext cx="458780" cy="461665"/>
          </a:xfrm>
          <a:prstGeom prst="rect">
            <a:avLst/>
          </a:prstGeom>
          <a:noFill/>
        </p:spPr>
        <p:txBody>
          <a:bodyPr wrap="none" rtlCol="0">
            <a:spAutoFit/>
          </a:bodyPr>
          <a:lstStyle/>
          <a:p>
            <a:r>
              <a:rPr lang="en-US" sz="2400" b="1" dirty="0" smtClean="0">
                <a:solidFill>
                  <a:srgbClr val="CC6600"/>
                </a:solidFill>
              </a:rPr>
              <a:t>or</a:t>
            </a:r>
            <a:endParaRPr lang="en-US" sz="2400" b="1" dirty="0">
              <a:solidFill>
                <a:srgbClr val="CC6600"/>
              </a:solidFill>
            </a:endParaRPr>
          </a:p>
        </p:txBody>
      </p:sp>
      <p:sp>
        <p:nvSpPr>
          <p:cNvPr id="17" name="Стрелка вниз 16"/>
          <p:cNvSpPr/>
          <p:nvPr/>
        </p:nvSpPr>
        <p:spPr>
          <a:xfrm>
            <a:off x="3437549" y="2130126"/>
            <a:ext cx="126339" cy="358578"/>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низ 16"/>
          <p:cNvSpPr/>
          <p:nvPr/>
        </p:nvSpPr>
        <p:spPr>
          <a:xfrm>
            <a:off x="4788024" y="5313698"/>
            <a:ext cx="126339" cy="358578"/>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6"/>
          <p:cNvSpPr/>
          <p:nvPr/>
        </p:nvSpPr>
        <p:spPr>
          <a:xfrm flipV="1">
            <a:off x="4769697" y="1986841"/>
            <a:ext cx="126339" cy="358578"/>
          </a:xfrm>
          <a:prstGeom prst="downArrow">
            <a:avLst/>
          </a:prstGeom>
          <a:solidFill>
            <a:srgbClr val="0070C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16"/>
          <p:cNvSpPr/>
          <p:nvPr/>
        </p:nvSpPr>
        <p:spPr>
          <a:xfrm flipV="1">
            <a:off x="2564614" y="5280743"/>
            <a:ext cx="126339" cy="358578"/>
          </a:xfrm>
          <a:prstGeom prst="downArrow">
            <a:avLst/>
          </a:prstGeom>
          <a:solidFill>
            <a:srgbClr val="0070C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p:cNvSpPr txBox="1"/>
          <p:nvPr/>
        </p:nvSpPr>
        <p:spPr>
          <a:xfrm>
            <a:off x="494384" y="4496531"/>
            <a:ext cx="1368152" cy="707886"/>
          </a:xfrm>
          <a:prstGeom prst="rect">
            <a:avLst/>
          </a:prstGeom>
          <a:solidFill>
            <a:schemeClr val="accent5">
              <a:lumMod val="75000"/>
            </a:schemeClr>
          </a:solidFill>
        </p:spPr>
        <p:txBody>
          <a:bodyPr wrap="square" rtlCol="0">
            <a:spAutoFit/>
          </a:bodyPr>
          <a:lstStyle/>
          <a:p>
            <a:r>
              <a:rPr lang="en-US" sz="2000" b="1" dirty="0" smtClean="0">
                <a:solidFill>
                  <a:schemeClr val="bg1"/>
                </a:solidFill>
                <a:latin typeface="Comic Sans MS" panose="030F0702030302020204" pitchFamily="66" charset="0"/>
              </a:rPr>
              <a:t>Hubbard repulsion</a:t>
            </a:r>
            <a:endParaRPr lang="en-US" sz="2000" b="1" dirty="0">
              <a:solidFill>
                <a:schemeClr val="bg1"/>
              </a:solidFill>
              <a:latin typeface="Comic Sans MS" panose="030F0702030302020204" pitchFamily="66" charset="0"/>
            </a:endParaRPr>
          </a:p>
        </p:txBody>
      </p:sp>
      <p:sp>
        <p:nvSpPr>
          <p:cNvPr id="24" name="TextBox 23"/>
          <p:cNvSpPr txBox="1"/>
          <p:nvPr/>
        </p:nvSpPr>
        <p:spPr>
          <a:xfrm>
            <a:off x="1926821" y="38459"/>
            <a:ext cx="5362365" cy="523220"/>
          </a:xfrm>
          <a:prstGeom prst="rect">
            <a:avLst/>
          </a:prstGeom>
          <a:solidFill>
            <a:srgbClr val="0070C0"/>
          </a:solidFill>
        </p:spPr>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Formation of the Kondo </a:t>
            </a:r>
            <a:r>
              <a:rPr lang="en-US" sz="2800" b="1" dirty="0">
                <a:solidFill>
                  <a:schemeClr val="bg1"/>
                </a:solidFill>
                <a:effectLst>
                  <a:outerShdw blurRad="38100" dist="38100" dir="2700000" algn="tl">
                    <a:srgbClr val="000000">
                      <a:alpha val="43137"/>
                    </a:srgbClr>
                  </a:outerShdw>
                </a:effectLst>
                <a:latin typeface="Comic Sans MS" panose="030F0702030302020204" pitchFamily="66" charset="0"/>
              </a:rPr>
              <a:t>Spins</a:t>
            </a:r>
          </a:p>
        </p:txBody>
      </p:sp>
      <p:sp>
        <p:nvSpPr>
          <p:cNvPr id="25" name="TextBox 24"/>
          <p:cNvSpPr txBox="1"/>
          <p:nvPr/>
        </p:nvSpPr>
        <p:spPr>
          <a:xfrm>
            <a:off x="179512" y="1268760"/>
            <a:ext cx="2160240" cy="1631216"/>
          </a:xfrm>
          <a:prstGeom prst="rect">
            <a:avLst/>
          </a:prstGeom>
          <a:solidFill>
            <a:schemeClr val="accent5">
              <a:lumMod val="75000"/>
            </a:schemeClr>
          </a:solidFill>
        </p:spPr>
        <p:txBody>
          <a:bodyPr wrap="square" rtlCol="0">
            <a:spAutoFit/>
          </a:bodyPr>
          <a:lstStyle/>
          <a:p>
            <a:r>
              <a:rPr lang="en-US" sz="2000" b="1" dirty="0" smtClean="0">
                <a:solidFill>
                  <a:schemeClr val="bg1"/>
                </a:solidFill>
                <a:latin typeface="Comic Sans MS" panose="030F0702030302020204" pitchFamily="66" charset="0"/>
              </a:rPr>
              <a:t>No e-e interactions:</a:t>
            </a:r>
          </a:p>
          <a:p>
            <a:r>
              <a:rPr lang="en-US" sz="2000" b="1" dirty="0" smtClean="0">
                <a:solidFill>
                  <a:schemeClr val="bg1"/>
                </a:solidFill>
                <a:latin typeface="Comic Sans MS" panose="030F0702030302020204" pitchFamily="66" charset="0"/>
              </a:rPr>
              <a:t>Only empty or double occupied localized states</a:t>
            </a:r>
            <a:endParaRPr lang="en-US" sz="2000" b="1" dirty="0">
              <a:solidFill>
                <a:schemeClr val="bg1"/>
              </a:solidFill>
              <a:latin typeface="Comic Sans MS" panose="030F0702030302020204" pitchFamily="66" charset="0"/>
            </a:endParaRPr>
          </a:p>
        </p:txBody>
      </p:sp>
      <p:sp>
        <p:nvSpPr>
          <p:cNvPr id="26" name="TextBox 25"/>
          <p:cNvSpPr txBox="1"/>
          <p:nvPr/>
        </p:nvSpPr>
        <p:spPr>
          <a:xfrm>
            <a:off x="89176" y="5718226"/>
            <a:ext cx="2178568" cy="707886"/>
          </a:xfrm>
          <a:prstGeom prst="rect">
            <a:avLst/>
          </a:prstGeom>
          <a:solidFill>
            <a:schemeClr val="accent5">
              <a:lumMod val="75000"/>
            </a:schemeClr>
          </a:solidFill>
        </p:spPr>
        <p:txBody>
          <a:bodyPr wrap="square" rtlCol="0">
            <a:spAutoFit/>
          </a:bodyPr>
          <a:lstStyle/>
          <a:p>
            <a:r>
              <a:rPr lang="en-US" sz="2000" b="1" dirty="0" smtClean="0">
                <a:solidFill>
                  <a:schemeClr val="bg1"/>
                </a:solidFill>
                <a:latin typeface="Comic Sans MS" panose="030F0702030302020204" pitchFamily="66" charset="0"/>
              </a:rPr>
              <a:t>Single occupied states     spins</a:t>
            </a:r>
            <a:endParaRPr lang="en-US" sz="2000" b="1" dirty="0">
              <a:solidFill>
                <a:schemeClr val="bg1"/>
              </a:solidFill>
              <a:latin typeface="Comic Sans MS" panose="030F0702030302020204" pitchFamily="66" charset="0"/>
            </a:endParaRPr>
          </a:p>
        </p:txBody>
      </p:sp>
      <p:sp>
        <p:nvSpPr>
          <p:cNvPr id="27" name="Down Arrow 26"/>
          <p:cNvSpPr/>
          <p:nvPr/>
        </p:nvSpPr>
        <p:spPr>
          <a:xfrm>
            <a:off x="1043608" y="5309594"/>
            <a:ext cx="216024" cy="329727"/>
          </a:xfrm>
          <a:prstGeom prst="downArrow">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1043608" y="6165304"/>
            <a:ext cx="360040" cy="106644"/>
          </a:xfrm>
          <a:prstGeom prst="rightArrow">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39015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Straight Connector 56"/>
          <p:cNvCxnSpPr/>
          <p:nvPr/>
        </p:nvCxnSpPr>
        <p:spPr>
          <a:xfrm>
            <a:off x="3902341" y="6044970"/>
            <a:ext cx="834797"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353754" y="6034418"/>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085" y="-27384"/>
            <a:ext cx="9164688" cy="415498"/>
          </a:xfrm>
          <a:prstGeom prst="rect">
            <a:avLst/>
          </a:prstGeom>
          <a:solidFill>
            <a:srgbClr val="0070C0"/>
          </a:solidFill>
        </p:spPr>
        <p:txBody>
          <a:bodyPr wrap="none" rtlCol="0">
            <a:spAutoFit/>
          </a:bodyPr>
          <a:lstStyle/>
          <a:p>
            <a:r>
              <a:rPr lang="en-US" sz="2100" b="1" dirty="0">
                <a:solidFill>
                  <a:schemeClr val="bg1"/>
                </a:solidFill>
                <a:effectLst>
                  <a:outerShdw blurRad="38100" dist="38100" dir="2700000" algn="tl">
                    <a:srgbClr val="000000">
                      <a:alpha val="43137"/>
                    </a:srgbClr>
                  </a:outerShdw>
                </a:effectLst>
                <a:latin typeface="Comic Sans MS" panose="030F0702030302020204" pitchFamily="66" charset="0"/>
              </a:rPr>
              <a:t>Localized Spins in the presence of itinerant electrons = Kondo Spins</a:t>
            </a:r>
          </a:p>
        </p:txBody>
      </p:sp>
      <p:sp>
        <p:nvSpPr>
          <p:cNvPr id="4" name="Arc 3"/>
          <p:cNvSpPr/>
          <p:nvPr/>
        </p:nvSpPr>
        <p:spPr>
          <a:xfrm>
            <a:off x="2072921" y="5639651"/>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Arc 4"/>
          <p:cNvSpPr/>
          <p:nvPr/>
        </p:nvSpPr>
        <p:spPr>
          <a:xfrm flipH="1">
            <a:off x="3992484" y="5639651"/>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10" name="Straight Connector 9"/>
          <p:cNvCxnSpPr/>
          <p:nvPr/>
        </p:nvCxnSpPr>
        <p:spPr>
          <a:xfrm>
            <a:off x="2456158" y="5501872"/>
            <a:ext cx="247089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71600" y="5251227"/>
            <a:ext cx="1359668" cy="615553"/>
          </a:xfrm>
          <a:prstGeom prst="rect">
            <a:avLst/>
          </a:prstGeom>
          <a:noFill/>
        </p:spPr>
        <p:txBody>
          <a:bodyPr wrap="none" rtlCol="0">
            <a:spAutoFit/>
          </a:bodyPr>
          <a:lstStyle/>
          <a:p>
            <a:pPr>
              <a:lnSpc>
                <a:spcPct val="85000"/>
              </a:lnSpc>
            </a:pPr>
            <a:r>
              <a:rPr lang="en-US" sz="2000" b="1" dirty="0">
                <a:solidFill>
                  <a:schemeClr val="accent4">
                    <a:lumMod val="50000"/>
                  </a:schemeClr>
                </a:solidFill>
                <a:latin typeface="Comic Sans MS" panose="030F0702030302020204" pitchFamily="66" charset="0"/>
              </a:rPr>
              <a:t>Chemical </a:t>
            </a:r>
          </a:p>
          <a:p>
            <a:pPr>
              <a:lnSpc>
                <a:spcPct val="85000"/>
              </a:lnSpc>
            </a:pPr>
            <a:r>
              <a:rPr lang="en-US" sz="2000" b="1" dirty="0">
                <a:solidFill>
                  <a:schemeClr val="accent4">
                    <a:lumMod val="50000"/>
                  </a:schemeClr>
                </a:solidFill>
                <a:latin typeface="Comic Sans MS" panose="030F0702030302020204" pitchFamily="66" charset="0"/>
              </a:rPr>
              <a:t>potential</a:t>
            </a:r>
          </a:p>
        </p:txBody>
      </p:sp>
      <p:cxnSp>
        <p:nvCxnSpPr>
          <p:cNvPr id="16" name="Straight Arrow Connector 15"/>
          <p:cNvCxnSpPr/>
          <p:nvPr/>
        </p:nvCxnSpPr>
        <p:spPr>
          <a:xfrm flipH="1" flipV="1">
            <a:off x="3888274" y="4955295"/>
            <a:ext cx="23528" cy="1079124"/>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948492" y="4869160"/>
            <a:ext cx="407484" cy="369332"/>
          </a:xfrm>
          <a:prstGeom prst="rect">
            <a:avLst/>
          </a:prstGeom>
          <a:noFill/>
        </p:spPr>
        <p:txBody>
          <a:bodyPr wrap="none" rtlCol="0">
            <a:spAutoFit/>
          </a:bodyPr>
          <a:lstStyle/>
          <a:p>
            <a:r>
              <a:rPr lang="en-US" b="1" i="1" dirty="0" err="1">
                <a:latin typeface="Times New Roman" panose="02020603050405020304" pitchFamily="18" charset="0"/>
                <a:cs typeface="Times New Roman" panose="02020603050405020304" pitchFamily="18" charset="0"/>
              </a:rPr>
              <a:t>E</a:t>
            </a:r>
            <a:r>
              <a:rPr lang="en-US" b="1" i="1" baseline="-25000" dirty="0" err="1">
                <a:latin typeface="Times New Roman" panose="02020603050405020304" pitchFamily="18" charset="0"/>
                <a:cs typeface="Times New Roman" panose="02020603050405020304" pitchFamily="18" charset="0"/>
              </a:rPr>
              <a:t>c</a:t>
            </a:r>
            <a:endParaRPr lang="en-US" b="1" i="1" dirty="0">
              <a:latin typeface="Times New Roman" panose="02020603050405020304" pitchFamily="18" charset="0"/>
              <a:cs typeface="Times New Roman" panose="02020603050405020304" pitchFamily="18" charset="0"/>
            </a:endParaRPr>
          </a:p>
        </p:txBody>
      </p:sp>
      <p:cxnSp>
        <p:nvCxnSpPr>
          <p:cNvPr id="21" name="Straight Arrow Connector 20"/>
          <p:cNvCxnSpPr/>
          <p:nvPr/>
        </p:nvCxnSpPr>
        <p:spPr>
          <a:xfrm flipH="1" flipV="1">
            <a:off x="3720182" y="5488412"/>
            <a:ext cx="3363" cy="529199"/>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3703373" y="4967341"/>
            <a:ext cx="3363" cy="529199"/>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rot="16200000">
            <a:off x="3208450" y="5598146"/>
            <a:ext cx="633507" cy="323165"/>
          </a:xfrm>
          <a:prstGeom prst="rect">
            <a:avLst/>
          </a:prstGeom>
          <a:noFill/>
        </p:spPr>
        <p:txBody>
          <a:bodyPr wrap="none" rtlCol="0">
            <a:spAutoFit/>
          </a:bodyPr>
          <a:lstStyle/>
          <a:p>
            <a:r>
              <a:rPr lang="en-US" sz="1500" b="1" i="1" dirty="0">
                <a:latin typeface="Times New Roman" panose="02020603050405020304" pitchFamily="18" charset="0"/>
                <a:cs typeface="Times New Roman" panose="02020603050405020304" pitchFamily="18" charset="0"/>
              </a:rPr>
              <a:t>E</a:t>
            </a:r>
            <a:r>
              <a:rPr lang="en-US" sz="1500" b="1" baseline="-25000" dirty="0">
                <a:latin typeface="Times New Roman" panose="02020603050405020304" pitchFamily="18" charset="0"/>
                <a:cs typeface="Times New Roman" panose="02020603050405020304" pitchFamily="18" charset="0"/>
              </a:rPr>
              <a:t>0</a:t>
            </a:r>
            <a:r>
              <a:rPr lang="en-US" sz="1500" b="1" dirty="0">
                <a:latin typeface="Times New Roman" panose="02020603050405020304" pitchFamily="18" charset="0"/>
                <a:cs typeface="Times New Roman" panose="02020603050405020304" pitchFamily="18" charset="0"/>
              </a:rPr>
              <a:t>-</a:t>
            </a:r>
            <a:r>
              <a:rPr lang="en-US" sz="1500" b="1" i="1" dirty="0">
                <a:latin typeface="Times New Roman" panose="02020603050405020304" pitchFamily="18" charset="0"/>
                <a:cs typeface="Times New Roman" panose="02020603050405020304" pitchFamily="18" charset="0"/>
              </a:rPr>
              <a:t>E</a:t>
            </a:r>
            <a:r>
              <a:rPr lang="en-US" sz="1500" b="1" baseline="-25000" dirty="0">
                <a:latin typeface="Times New Roman" panose="02020603050405020304" pitchFamily="18" charset="0"/>
                <a:cs typeface="Times New Roman" panose="02020603050405020304" pitchFamily="18" charset="0"/>
              </a:rPr>
              <a:t>1</a:t>
            </a:r>
            <a:endParaRPr lang="en-US" sz="1500" b="1" dirty="0">
              <a:latin typeface="Times New Roman" panose="02020603050405020304" pitchFamily="18" charset="0"/>
              <a:cs typeface="Times New Roman" panose="02020603050405020304" pitchFamily="18" charset="0"/>
            </a:endParaRPr>
          </a:p>
        </p:txBody>
      </p:sp>
      <p:sp>
        <p:nvSpPr>
          <p:cNvPr id="26" name="TextBox 25"/>
          <p:cNvSpPr txBox="1"/>
          <p:nvPr/>
        </p:nvSpPr>
        <p:spPr>
          <a:xfrm rot="16200000">
            <a:off x="3191641" y="5046820"/>
            <a:ext cx="633507" cy="323165"/>
          </a:xfrm>
          <a:prstGeom prst="rect">
            <a:avLst/>
          </a:prstGeom>
          <a:noFill/>
        </p:spPr>
        <p:txBody>
          <a:bodyPr wrap="none" rtlCol="0">
            <a:spAutoFit/>
          </a:bodyPr>
          <a:lstStyle/>
          <a:p>
            <a:r>
              <a:rPr lang="en-US" sz="1500" b="1" i="1" dirty="0">
                <a:latin typeface="Times New Roman" panose="02020603050405020304" pitchFamily="18" charset="0"/>
                <a:cs typeface="Times New Roman" panose="02020603050405020304" pitchFamily="18" charset="0"/>
              </a:rPr>
              <a:t>E</a:t>
            </a:r>
            <a:r>
              <a:rPr lang="en-US" sz="1500" b="1" baseline="-25000" dirty="0">
                <a:latin typeface="Times New Roman" panose="02020603050405020304" pitchFamily="18" charset="0"/>
                <a:cs typeface="Times New Roman" panose="02020603050405020304" pitchFamily="18" charset="0"/>
              </a:rPr>
              <a:t>2</a:t>
            </a:r>
            <a:r>
              <a:rPr lang="en-US" sz="1500" b="1" dirty="0">
                <a:latin typeface="Times New Roman" panose="02020603050405020304" pitchFamily="18" charset="0"/>
                <a:cs typeface="Times New Roman" panose="02020603050405020304" pitchFamily="18" charset="0"/>
              </a:rPr>
              <a:t>-</a:t>
            </a:r>
            <a:r>
              <a:rPr lang="en-US" sz="1500" b="1" i="1" dirty="0">
                <a:latin typeface="Times New Roman" panose="02020603050405020304" pitchFamily="18" charset="0"/>
                <a:cs typeface="Times New Roman" panose="02020603050405020304" pitchFamily="18" charset="0"/>
              </a:rPr>
              <a:t>E</a:t>
            </a:r>
            <a:r>
              <a:rPr lang="en-US" sz="1500" b="1" baseline="-25000" dirty="0">
                <a:latin typeface="Times New Roman" panose="02020603050405020304" pitchFamily="18" charset="0"/>
                <a:cs typeface="Times New Roman" panose="02020603050405020304" pitchFamily="18" charset="0"/>
              </a:rPr>
              <a:t>1</a:t>
            </a:r>
            <a:endParaRPr lang="en-US" sz="1500" b="1" dirty="0">
              <a:latin typeface="Times New Roman" panose="02020603050405020304" pitchFamily="18" charset="0"/>
              <a:cs typeface="Times New Roman" panose="02020603050405020304" pitchFamily="18" charset="0"/>
            </a:endParaRPr>
          </a:p>
        </p:txBody>
      </p:sp>
      <p:sp>
        <p:nvSpPr>
          <p:cNvPr id="41" name="TextBox 40"/>
          <p:cNvSpPr txBox="1"/>
          <p:nvPr/>
        </p:nvSpPr>
        <p:spPr>
          <a:xfrm>
            <a:off x="47668" y="404664"/>
            <a:ext cx="8497519" cy="892552"/>
          </a:xfrm>
          <a:prstGeom prst="rect">
            <a:avLst/>
          </a:prstGeom>
          <a:noFill/>
        </p:spPr>
        <p:txBody>
          <a:bodyPr wrap="none" rtlCol="0">
            <a:spAutoFit/>
          </a:bodyPr>
          <a:lstStyle/>
          <a:p>
            <a:pPr defTabSz="516731"/>
            <a:r>
              <a:rPr lang="en-US" sz="2800" b="1" dirty="0">
                <a:solidFill>
                  <a:schemeClr val="accent4">
                    <a:lumMod val="50000"/>
                  </a:schemeClr>
                </a:solidFill>
                <a:effectLst>
                  <a:outerShdw blurRad="38100" dist="38100" dir="2700000" algn="tl">
                    <a:srgbClr val="000000">
                      <a:alpha val="43137"/>
                    </a:srgbClr>
                  </a:outerShdw>
                </a:effectLst>
                <a:latin typeface="Comic Sans MS" panose="030F0702030302020204" pitchFamily="66" charset="0"/>
              </a:rPr>
              <a:t>Origin:	</a:t>
            </a:r>
            <a:r>
              <a:rPr lang="en-US" sz="2800" b="1" dirty="0">
                <a:solidFill>
                  <a:srgbClr val="00B050"/>
                </a:solidFill>
                <a:effectLst>
                  <a:outerShdw blurRad="38100" dist="38100" dir="2700000" algn="tl">
                    <a:srgbClr val="000000">
                      <a:alpha val="43137"/>
                    </a:srgbClr>
                  </a:outerShdw>
                </a:effectLst>
                <a:latin typeface="Comic Sans MS" panose="030F0702030302020204" pitchFamily="66" charset="0"/>
              </a:rPr>
              <a:t>1. </a:t>
            </a:r>
            <a:r>
              <a:rPr lang="en-US" sz="2400" b="1" dirty="0" smtClean="0">
                <a:solidFill>
                  <a:srgbClr val="00B050"/>
                </a:solidFill>
                <a:effectLst>
                  <a:outerShdw blurRad="38100" dist="38100" dir="2700000" algn="tl">
                    <a:srgbClr val="000000">
                      <a:alpha val="43137"/>
                    </a:srgbClr>
                  </a:outerShdw>
                </a:effectLst>
                <a:latin typeface="Comic Sans MS" panose="030F0702030302020204" pitchFamily="66" charset="0"/>
              </a:rPr>
              <a:t>Chemistry: dangling bonds, etc.</a:t>
            </a:r>
            <a:endParaRPr lang="en-US" sz="2400" b="1" dirty="0">
              <a:solidFill>
                <a:srgbClr val="00B050"/>
              </a:solidFill>
              <a:effectLst>
                <a:outerShdw blurRad="38100" dist="38100" dir="2700000" algn="tl">
                  <a:srgbClr val="000000">
                    <a:alpha val="43137"/>
                  </a:srgbClr>
                </a:outerShdw>
              </a:effectLst>
              <a:latin typeface="Comic Sans MS" panose="030F0702030302020204" pitchFamily="66" charset="0"/>
            </a:endParaRPr>
          </a:p>
          <a:p>
            <a:pPr defTabSz="516731"/>
            <a:r>
              <a:rPr lang="en-US" sz="2400" b="1" dirty="0">
                <a:solidFill>
                  <a:schemeClr val="accent4">
                    <a:lumMod val="50000"/>
                  </a:schemeClr>
                </a:solidFill>
                <a:effectLst>
                  <a:outerShdw blurRad="38100" dist="38100" dir="2700000" algn="tl">
                    <a:srgbClr val="000000">
                      <a:alpha val="43137"/>
                    </a:srgbClr>
                  </a:outerShdw>
                </a:effectLst>
                <a:latin typeface="Comic Sans MS" panose="030F0702030302020204" pitchFamily="66" charset="0"/>
              </a:rPr>
              <a:t>		</a:t>
            </a:r>
            <a:r>
              <a:rPr lang="en-US" sz="2400" b="1" dirty="0" smtClean="0">
                <a:solidFill>
                  <a:schemeClr val="accent4">
                    <a:lumMod val="50000"/>
                  </a:schemeClr>
                </a:solidFill>
                <a:effectLst>
                  <a:outerShdw blurRad="38100" dist="38100" dir="2700000" algn="tl">
                    <a:srgbClr val="000000">
                      <a:alpha val="43137"/>
                    </a:srgbClr>
                  </a:outerShdw>
                </a:effectLst>
                <a:latin typeface="Comic Sans MS" panose="030F0702030302020204" pitchFamily="66" charset="0"/>
              </a:rPr>
              <a:t>	</a:t>
            </a:r>
            <a:r>
              <a:rPr lang="en-US" sz="2400" b="1" dirty="0" smtClean="0">
                <a:solidFill>
                  <a:srgbClr val="00B050"/>
                </a:solidFill>
                <a:effectLst>
                  <a:outerShdw blurRad="38100" dist="38100" dir="2700000" algn="tl">
                    <a:srgbClr val="000000">
                      <a:alpha val="43137"/>
                    </a:srgbClr>
                  </a:outerShdw>
                </a:effectLst>
                <a:latin typeface="Comic Sans MS" panose="030F0702030302020204" pitchFamily="66" charset="0"/>
              </a:rPr>
              <a:t>2</a:t>
            </a:r>
            <a:r>
              <a:rPr lang="en-US" sz="2400" b="1" dirty="0">
                <a:solidFill>
                  <a:srgbClr val="00B050"/>
                </a:solidFill>
                <a:effectLst>
                  <a:outerShdw blurRad="38100" dist="38100" dir="2700000" algn="tl">
                    <a:srgbClr val="000000">
                      <a:alpha val="43137"/>
                    </a:srgbClr>
                  </a:outerShdw>
                </a:effectLst>
                <a:latin typeface="Comic Sans MS" panose="030F0702030302020204" pitchFamily="66" charset="0"/>
              </a:rPr>
              <a:t>.  </a:t>
            </a:r>
            <a:r>
              <a:rPr lang="en-US" sz="2400" b="1" dirty="0" smtClean="0">
                <a:solidFill>
                  <a:srgbClr val="00B050"/>
                </a:solidFill>
                <a:effectLst>
                  <a:outerShdw blurRad="38100" dist="38100" dir="2700000" algn="tl">
                    <a:srgbClr val="000000">
                      <a:alpha val="43137"/>
                    </a:srgbClr>
                  </a:outerShdw>
                </a:effectLst>
                <a:latin typeface="Comic Sans MS" panose="030F0702030302020204" pitchFamily="66" charset="0"/>
              </a:rPr>
              <a:t>Localized energy levels close to the edge</a:t>
            </a:r>
            <a:endParaRPr lang="en-US" sz="1600" dirty="0">
              <a:solidFill>
                <a:srgbClr val="00B050"/>
              </a:solidFill>
            </a:endParaRPr>
          </a:p>
        </p:txBody>
      </p:sp>
      <p:graphicFrame>
        <p:nvGraphicFramePr>
          <p:cNvPr id="43" name="Object 42"/>
          <p:cNvGraphicFramePr>
            <a:graphicFrameLocks noChangeAspect="1"/>
          </p:cNvGraphicFramePr>
          <p:nvPr>
            <p:extLst>
              <p:ext uri="{D42A27DB-BD31-4B8C-83A1-F6EECF244321}">
                <p14:modId xmlns:p14="http://schemas.microsoft.com/office/powerpoint/2010/main" val="3523795509"/>
              </p:ext>
            </p:extLst>
          </p:nvPr>
        </p:nvGraphicFramePr>
        <p:xfrm>
          <a:off x="2116704" y="5332764"/>
          <a:ext cx="330692" cy="358250"/>
        </p:xfrm>
        <a:graphic>
          <a:graphicData uri="http://schemas.openxmlformats.org/presentationml/2006/ole">
            <mc:AlternateContent xmlns:mc="http://schemas.openxmlformats.org/markup-compatibility/2006">
              <mc:Choice xmlns:v="urn:schemas-microsoft-com:vml" Requires="v">
                <p:oleObj spid="_x0000_s143423" name="Equation" r:id="rId3" imgW="152280" imgH="164880" progId="Equation.DSMT4">
                  <p:embed/>
                </p:oleObj>
              </mc:Choice>
              <mc:Fallback>
                <p:oleObj name="Equation" r:id="rId3" imgW="152280" imgH="164880" progId="Equation.DSMT4">
                  <p:embed/>
                  <p:pic>
                    <p:nvPicPr>
                      <p:cNvPr id="0" name=""/>
                      <p:cNvPicPr/>
                      <p:nvPr/>
                    </p:nvPicPr>
                    <p:blipFill>
                      <a:blip r:embed="rId4"/>
                      <a:stretch>
                        <a:fillRect/>
                      </a:stretch>
                    </p:blipFill>
                    <p:spPr>
                      <a:xfrm>
                        <a:off x="2116704" y="5332764"/>
                        <a:ext cx="330692" cy="358250"/>
                      </a:xfrm>
                      <a:prstGeom prst="rect">
                        <a:avLst/>
                      </a:prstGeom>
                    </p:spPr>
                  </p:pic>
                </p:oleObj>
              </mc:Fallback>
            </mc:AlternateContent>
          </a:graphicData>
        </a:graphic>
      </p:graphicFrame>
      <p:sp>
        <p:nvSpPr>
          <p:cNvPr id="62" name="TextBox 61"/>
          <p:cNvSpPr txBox="1"/>
          <p:nvPr/>
        </p:nvSpPr>
        <p:spPr>
          <a:xfrm>
            <a:off x="4247668" y="5722014"/>
            <a:ext cx="585417" cy="369332"/>
          </a:xfrm>
          <a:prstGeom prst="rect">
            <a:avLst/>
          </a:prstGeom>
          <a:noFill/>
        </p:spPr>
        <p:txBody>
          <a:bodyPr wrap="none" rtlCol="0">
            <a:spAutoFit/>
          </a:bodyPr>
          <a:lstStyle/>
          <a:p>
            <a:r>
              <a:rPr lang="en-US" b="1" i="1" dirty="0">
                <a:latin typeface="Times New Roman" panose="02020603050405020304" pitchFamily="18" charset="0"/>
                <a:cs typeface="Times New Roman" panose="02020603050405020304" pitchFamily="18" charset="0"/>
              </a:rPr>
              <a:t>E</a:t>
            </a:r>
            <a:r>
              <a:rPr lang="en-US" b="1" dirty="0">
                <a:latin typeface="Times New Roman" panose="02020603050405020304" pitchFamily="18" charset="0"/>
                <a:cs typeface="Times New Roman" panose="02020603050405020304" pitchFamily="18" charset="0"/>
              </a:rPr>
              <a:t>=0</a:t>
            </a:r>
          </a:p>
        </p:txBody>
      </p:sp>
      <p:sp>
        <p:nvSpPr>
          <p:cNvPr id="63" name="TextBox 62"/>
          <p:cNvSpPr txBox="1"/>
          <p:nvPr/>
        </p:nvSpPr>
        <p:spPr>
          <a:xfrm>
            <a:off x="5146677" y="4892699"/>
            <a:ext cx="3629520" cy="461665"/>
          </a:xfrm>
          <a:prstGeom prst="rect">
            <a:avLst/>
          </a:prstGeom>
          <a:noFill/>
        </p:spPr>
        <p:txBody>
          <a:bodyPr wrap="none" rtlCol="0">
            <a:spAutoFit/>
          </a:bodyPr>
          <a:lstStyle/>
          <a:p>
            <a:r>
              <a:rPr lang="en-US" sz="2400" b="1" i="1" dirty="0" err="1">
                <a:latin typeface="Times New Roman" panose="02020603050405020304" pitchFamily="18" charset="0"/>
                <a:cs typeface="Times New Roman" panose="02020603050405020304" pitchFamily="18" charset="0"/>
              </a:rPr>
              <a:t>E</a:t>
            </a:r>
            <a:r>
              <a:rPr lang="en-US" sz="2400" b="1" i="1" baseline="-25000" dirty="0" err="1">
                <a:latin typeface="Times New Roman" panose="02020603050405020304" pitchFamily="18" charset="0"/>
                <a:cs typeface="Times New Roman" panose="02020603050405020304" pitchFamily="18" charset="0"/>
              </a:rPr>
              <a:t>c</a:t>
            </a:r>
            <a:r>
              <a:rPr lang="en-US" sz="2100" b="1" i="1" baseline="-25000" dirty="0">
                <a:latin typeface="Times New Roman" panose="02020603050405020304" pitchFamily="18" charset="0"/>
                <a:cs typeface="Times New Roman" panose="02020603050405020304" pitchFamily="18" charset="0"/>
              </a:rPr>
              <a:t> </a:t>
            </a:r>
            <a:r>
              <a:rPr lang="en-US" sz="2100" b="1" i="1" dirty="0">
                <a:latin typeface="Times New Roman" panose="02020603050405020304" pitchFamily="18" charset="0"/>
                <a:cs typeface="Times New Roman" panose="02020603050405020304" pitchFamily="18" charset="0"/>
              </a:rPr>
              <a:t>– </a:t>
            </a:r>
            <a:r>
              <a:rPr lang="en-US" sz="2000" b="1" dirty="0">
                <a:solidFill>
                  <a:schemeClr val="accent4">
                    <a:lumMod val="50000"/>
                  </a:schemeClr>
                </a:solidFill>
                <a:latin typeface="Comic Sans MS" panose="030F0702030302020204" pitchFamily="66" charset="0"/>
                <a:cs typeface="Times New Roman" panose="02020603050405020304" pitchFamily="18" charset="0"/>
              </a:rPr>
              <a:t>energy of the repulsion</a:t>
            </a:r>
          </a:p>
        </p:txBody>
      </p:sp>
      <p:sp>
        <p:nvSpPr>
          <p:cNvPr id="64" name="TextBox 63"/>
          <p:cNvSpPr txBox="1"/>
          <p:nvPr/>
        </p:nvSpPr>
        <p:spPr>
          <a:xfrm>
            <a:off x="5596406" y="5604194"/>
            <a:ext cx="925253" cy="461665"/>
          </a:xfrm>
          <a:prstGeom prst="rect">
            <a:avLst/>
          </a:prstGeom>
          <a:noFill/>
        </p:spPr>
        <p:txBody>
          <a:bodyPr wrap="none" rtlCol="0">
            <a:spAutoFit/>
          </a:bodyPr>
          <a:lstStyle/>
          <a:p>
            <a:r>
              <a:rPr lang="en-US" sz="2400" b="1" i="1" dirty="0" err="1">
                <a:latin typeface="Times New Roman" panose="02020603050405020304" pitchFamily="18" charset="0"/>
                <a:cs typeface="Times New Roman" panose="02020603050405020304" pitchFamily="18" charset="0"/>
              </a:rPr>
              <a:t>E</a:t>
            </a:r>
            <a:r>
              <a:rPr lang="en-US" sz="2400" b="1" i="1" baseline="-25000" dirty="0" err="1">
                <a:latin typeface="Times New Roman" panose="02020603050405020304" pitchFamily="18" charset="0"/>
                <a:cs typeface="Times New Roman" panose="02020603050405020304" pitchFamily="18" charset="0"/>
              </a:rPr>
              <a:t>c</a:t>
            </a:r>
            <a:r>
              <a:rPr lang="en-US" sz="2400" b="1" i="1" baseline="-25000"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&gt;</a:t>
            </a:r>
            <a:r>
              <a:rPr lang="en-US" sz="2400" b="1" i="1" dirty="0">
                <a:latin typeface="Euclid Symbol" panose="05050102010706020507" pitchFamily="18" charset="2"/>
                <a:cs typeface="Times New Roman" panose="02020603050405020304" pitchFamily="18" charset="0"/>
              </a:rPr>
              <a:t>m</a:t>
            </a:r>
            <a:endParaRPr lang="en-US" sz="2100" b="1" dirty="0">
              <a:solidFill>
                <a:schemeClr val="accent4">
                  <a:lumMod val="50000"/>
                </a:schemeClr>
              </a:solidFill>
              <a:latin typeface="Comic Sans MS" panose="030F0702030302020204" pitchFamily="66" charset="0"/>
              <a:cs typeface="Times New Roman" panose="02020603050405020304" pitchFamily="18" charset="0"/>
            </a:endParaRPr>
          </a:p>
        </p:txBody>
      </p:sp>
      <p:sp>
        <p:nvSpPr>
          <p:cNvPr id="65" name="Right Arrow 64"/>
          <p:cNvSpPr/>
          <p:nvPr/>
        </p:nvSpPr>
        <p:spPr>
          <a:xfrm>
            <a:off x="6520375" y="5772229"/>
            <a:ext cx="291423" cy="105332"/>
          </a:xfrm>
          <a:prstGeom prst="rightArrow">
            <a:avLst/>
          </a:prstGeom>
          <a:solidFill>
            <a:srgbClr val="FFFF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66" name="TextBox 65"/>
          <p:cNvSpPr txBox="1"/>
          <p:nvPr/>
        </p:nvSpPr>
        <p:spPr>
          <a:xfrm>
            <a:off x="7198362" y="5328112"/>
            <a:ext cx="1154483" cy="461665"/>
          </a:xfrm>
          <a:prstGeom prst="rect">
            <a:avLst/>
          </a:prstGeom>
          <a:noFill/>
        </p:spPr>
        <p:txBody>
          <a:bodyPr wrap="none" rtlCol="0">
            <a:spAutoFit/>
          </a:bodyPr>
          <a:lstStyle/>
          <a:p>
            <a:r>
              <a:rPr lang="en-US" sz="2400" b="1" i="1" dirty="0">
                <a:latin typeface="Times New Roman" panose="02020603050405020304" pitchFamily="18" charset="0"/>
                <a:cs typeface="Times New Roman" panose="02020603050405020304" pitchFamily="18" charset="0"/>
              </a:rPr>
              <a:t>E</a:t>
            </a:r>
            <a:r>
              <a:rPr lang="en-US" sz="2400" b="1" i="1" baseline="-25000" dirty="0">
                <a:latin typeface="Times New Roman" panose="02020603050405020304" pitchFamily="18" charset="0"/>
                <a:cs typeface="Times New Roman" panose="02020603050405020304" pitchFamily="18" charset="0"/>
              </a:rPr>
              <a:t>0 </a:t>
            </a:r>
            <a:r>
              <a:rPr lang="en-US" sz="2400" b="1" i="1" dirty="0">
                <a:latin typeface="Times New Roman" panose="02020603050405020304" pitchFamily="18" charset="0"/>
                <a:cs typeface="Times New Roman" panose="02020603050405020304" pitchFamily="18" charset="0"/>
              </a:rPr>
              <a:t>&gt; E</a:t>
            </a:r>
            <a:r>
              <a:rPr lang="en-US" sz="2400" b="1" i="1" baseline="-25000" dirty="0">
                <a:latin typeface="Times New Roman" panose="02020603050405020304" pitchFamily="18" charset="0"/>
                <a:cs typeface="Times New Roman" panose="02020603050405020304" pitchFamily="18" charset="0"/>
              </a:rPr>
              <a:t>1 </a:t>
            </a:r>
            <a:endParaRPr lang="en-US" sz="2100" b="1" dirty="0">
              <a:solidFill>
                <a:schemeClr val="accent4">
                  <a:lumMod val="50000"/>
                </a:schemeClr>
              </a:solidFill>
              <a:latin typeface="Comic Sans MS" panose="030F0702030302020204" pitchFamily="66" charset="0"/>
              <a:cs typeface="Times New Roman" panose="02020603050405020304" pitchFamily="18" charset="0"/>
            </a:endParaRPr>
          </a:p>
        </p:txBody>
      </p:sp>
      <p:sp>
        <p:nvSpPr>
          <p:cNvPr id="67" name="TextBox 66"/>
          <p:cNvSpPr txBox="1"/>
          <p:nvPr/>
        </p:nvSpPr>
        <p:spPr>
          <a:xfrm>
            <a:off x="7228254" y="5790589"/>
            <a:ext cx="1154483" cy="461665"/>
          </a:xfrm>
          <a:prstGeom prst="rect">
            <a:avLst/>
          </a:prstGeom>
          <a:noFill/>
        </p:spPr>
        <p:txBody>
          <a:bodyPr wrap="none" rtlCol="0">
            <a:spAutoFit/>
          </a:bodyPr>
          <a:lstStyle/>
          <a:p>
            <a:r>
              <a:rPr lang="en-US" sz="2400" b="1" i="1" dirty="0">
                <a:latin typeface="Times New Roman" panose="02020603050405020304" pitchFamily="18" charset="0"/>
                <a:cs typeface="Times New Roman" panose="02020603050405020304" pitchFamily="18" charset="0"/>
              </a:rPr>
              <a:t>E</a:t>
            </a:r>
            <a:r>
              <a:rPr lang="en-US" sz="2400" b="1" i="1" baseline="-25000" dirty="0">
                <a:latin typeface="Times New Roman" panose="02020603050405020304" pitchFamily="18" charset="0"/>
                <a:cs typeface="Times New Roman" panose="02020603050405020304" pitchFamily="18" charset="0"/>
              </a:rPr>
              <a:t>2 </a:t>
            </a:r>
            <a:r>
              <a:rPr lang="en-US" sz="2400" b="1" i="1" dirty="0">
                <a:latin typeface="Times New Roman" panose="02020603050405020304" pitchFamily="18" charset="0"/>
                <a:cs typeface="Times New Roman" panose="02020603050405020304" pitchFamily="18" charset="0"/>
              </a:rPr>
              <a:t>&gt; E</a:t>
            </a:r>
            <a:r>
              <a:rPr lang="en-US" sz="2400" b="1" i="1" baseline="-25000" dirty="0">
                <a:latin typeface="Times New Roman" panose="02020603050405020304" pitchFamily="18" charset="0"/>
                <a:cs typeface="Times New Roman" panose="02020603050405020304" pitchFamily="18" charset="0"/>
              </a:rPr>
              <a:t>1 </a:t>
            </a:r>
            <a:endParaRPr lang="en-US" sz="2100" b="1" dirty="0">
              <a:solidFill>
                <a:schemeClr val="accent4">
                  <a:lumMod val="50000"/>
                </a:schemeClr>
              </a:solidFill>
              <a:latin typeface="Comic Sans MS" panose="030F0702030302020204" pitchFamily="66" charset="0"/>
              <a:cs typeface="Times New Roman" panose="02020603050405020304" pitchFamily="18" charset="0"/>
            </a:endParaRPr>
          </a:p>
        </p:txBody>
      </p:sp>
      <p:sp>
        <p:nvSpPr>
          <p:cNvPr id="68" name="TextBox 67"/>
          <p:cNvSpPr txBox="1"/>
          <p:nvPr/>
        </p:nvSpPr>
        <p:spPr>
          <a:xfrm>
            <a:off x="6763046" y="5110070"/>
            <a:ext cx="627095" cy="1200329"/>
          </a:xfrm>
          <a:prstGeom prst="rect">
            <a:avLst/>
          </a:prstGeom>
          <a:noFill/>
        </p:spPr>
        <p:txBody>
          <a:bodyPr wrap="none" rtlCol="0">
            <a:spAutoFit/>
          </a:bodyPr>
          <a:lstStyle/>
          <a:p>
            <a:r>
              <a:rPr lang="en-US" sz="7200" dirty="0">
                <a:latin typeface="Times New Roman" panose="02020603050405020304" pitchFamily="18" charset="0"/>
                <a:cs typeface="Times New Roman" panose="02020603050405020304" pitchFamily="18" charset="0"/>
              </a:rPr>
              <a:t>{</a:t>
            </a:r>
          </a:p>
        </p:txBody>
      </p:sp>
      <p:cxnSp>
        <p:nvCxnSpPr>
          <p:cNvPr id="42" name="Straight Connector 41"/>
          <p:cNvCxnSpPr/>
          <p:nvPr/>
        </p:nvCxnSpPr>
        <p:spPr>
          <a:xfrm>
            <a:off x="828201" y="1887059"/>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a:off x="-473419" y="1484784"/>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45" name="Arc 44"/>
          <p:cNvSpPr/>
          <p:nvPr/>
        </p:nvSpPr>
        <p:spPr>
          <a:xfrm flipH="1">
            <a:off x="1466931" y="1436583"/>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46" name="Straight Connector 45"/>
          <p:cNvCxnSpPr/>
          <p:nvPr/>
        </p:nvCxnSpPr>
        <p:spPr>
          <a:xfrm>
            <a:off x="36578" y="1340768"/>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117835" y="2533899"/>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a:off x="1855490" y="2083423"/>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49" name="Arc 48"/>
          <p:cNvSpPr/>
          <p:nvPr/>
        </p:nvSpPr>
        <p:spPr>
          <a:xfrm flipH="1">
            <a:off x="3775053" y="2083423"/>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50" name="Straight Connector 49"/>
          <p:cNvCxnSpPr/>
          <p:nvPr/>
        </p:nvCxnSpPr>
        <p:spPr>
          <a:xfrm>
            <a:off x="2199602" y="1987608"/>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3419462" y="2285877"/>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3322335" y="2433587"/>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59" name="Straight Arrow Connector 58"/>
          <p:cNvCxnSpPr/>
          <p:nvPr/>
        </p:nvCxnSpPr>
        <p:spPr>
          <a:xfrm flipH="1" flipV="1">
            <a:off x="5947007" y="1842661"/>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436713" y="2175091"/>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61" name="Arc 60"/>
          <p:cNvSpPr/>
          <p:nvPr/>
        </p:nvSpPr>
        <p:spPr>
          <a:xfrm>
            <a:off x="4155880" y="1711168"/>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1" name="Arc 70"/>
          <p:cNvSpPr/>
          <p:nvPr/>
        </p:nvSpPr>
        <p:spPr>
          <a:xfrm flipH="1">
            <a:off x="6100096" y="1724615"/>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75" name="Straight Connector 74"/>
          <p:cNvCxnSpPr/>
          <p:nvPr/>
        </p:nvCxnSpPr>
        <p:spPr>
          <a:xfrm>
            <a:off x="4645090" y="1628800"/>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7718615" y="2533899"/>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77" name="Arc 76"/>
          <p:cNvSpPr/>
          <p:nvPr/>
        </p:nvSpPr>
        <p:spPr>
          <a:xfrm>
            <a:off x="6388128" y="2069976"/>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8" name="Arc 77"/>
          <p:cNvSpPr/>
          <p:nvPr/>
        </p:nvSpPr>
        <p:spPr>
          <a:xfrm flipH="1">
            <a:off x="8311557" y="2083423"/>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79" name="Straight Connector 78"/>
          <p:cNvCxnSpPr/>
          <p:nvPr/>
        </p:nvCxnSpPr>
        <p:spPr>
          <a:xfrm>
            <a:off x="6800382" y="1987608"/>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5849880" y="2043126"/>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81" name="Straight Arrow Connector 80"/>
          <p:cNvCxnSpPr/>
          <p:nvPr/>
        </p:nvCxnSpPr>
        <p:spPr>
          <a:xfrm flipH="1">
            <a:off x="8020242" y="2285877"/>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7923115" y="2433587"/>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83" name="Straight Arrow Connector 82"/>
          <p:cNvCxnSpPr/>
          <p:nvPr/>
        </p:nvCxnSpPr>
        <p:spPr>
          <a:xfrm flipH="1">
            <a:off x="5623495" y="1880701"/>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5508104" y="2028411"/>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85" name="TextBox 84"/>
          <p:cNvSpPr txBox="1"/>
          <p:nvPr/>
        </p:nvSpPr>
        <p:spPr>
          <a:xfrm>
            <a:off x="47669" y="3048518"/>
            <a:ext cx="8993202" cy="1172629"/>
          </a:xfrm>
          <a:prstGeom prst="rect">
            <a:avLst/>
          </a:prstGeom>
          <a:noFill/>
        </p:spPr>
        <p:txBody>
          <a:bodyPr wrap="square" rtlCol="0">
            <a:spAutoFit/>
          </a:bodyPr>
          <a:lstStyle/>
          <a:p>
            <a:pPr>
              <a:lnSpc>
                <a:spcPct val="90000"/>
              </a:lnSpc>
            </a:pPr>
            <a:r>
              <a:rPr lang="en-US" sz="2600" b="1" dirty="0" smtClean="0">
                <a:solidFill>
                  <a:srgbClr val="0070C0"/>
                </a:solidFill>
                <a:latin typeface="Comic Sans MS" panose="030F0702030302020204" pitchFamily="66" charset="0"/>
              </a:rPr>
              <a:t>Onsite Hubbard repulsion – </a:t>
            </a:r>
            <a:r>
              <a:rPr lang="en-US" sz="2600" b="1" dirty="0" smtClean="0">
                <a:solidFill>
                  <a:srgbClr val="FF0000"/>
                </a:solidFill>
                <a:latin typeface="Comic Sans MS" panose="030F0702030302020204" pitchFamily="66" charset="0"/>
              </a:rPr>
              <a:t>Anderson Impurity Model</a:t>
            </a:r>
          </a:p>
          <a:p>
            <a:pPr>
              <a:lnSpc>
                <a:spcPct val="90000"/>
              </a:lnSpc>
            </a:pPr>
            <a:r>
              <a:rPr lang="en-US" sz="2600" b="1" dirty="0" smtClean="0">
                <a:solidFill>
                  <a:srgbClr val="0070C0"/>
                </a:solidFill>
                <a:latin typeface="Comic Sans MS" panose="030F0702030302020204" pitchFamily="66" charset="0"/>
              </a:rPr>
              <a:t>4 states of each localized level. Different energies</a:t>
            </a:r>
          </a:p>
          <a:p>
            <a:pPr>
              <a:lnSpc>
                <a:spcPct val="90000"/>
              </a:lnSpc>
            </a:pPr>
            <a:r>
              <a:rPr lang="en-US" sz="2600" b="1" dirty="0" smtClean="0">
                <a:latin typeface="Arial" panose="020B0604020202020204" pitchFamily="34" charset="0"/>
                <a:cs typeface="Arial" panose="020B0604020202020204" pitchFamily="34" charset="0"/>
              </a:rPr>
              <a:t>(Anderson, 1961)</a:t>
            </a:r>
            <a:endParaRPr lang="en-US" sz="2600" b="1" dirty="0">
              <a:latin typeface="Arial" panose="020B0604020202020204" pitchFamily="34" charset="0"/>
              <a:cs typeface="Arial" panose="020B0604020202020204" pitchFamily="34" charset="0"/>
            </a:endParaRPr>
          </a:p>
        </p:txBody>
      </p:sp>
      <p:cxnSp>
        <p:nvCxnSpPr>
          <p:cNvPr id="86" name="Straight Connector 85"/>
          <p:cNvCxnSpPr/>
          <p:nvPr/>
        </p:nvCxnSpPr>
        <p:spPr>
          <a:xfrm flipV="1">
            <a:off x="3779912" y="2530558"/>
            <a:ext cx="3938703" cy="2060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608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p:cNvCxnSpPr/>
          <p:nvPr/>
        </p:nvCxnSpPr>
        <p:spPr>
          <a:xfrm flipH="1" flipV="1">
            <a:off x="2616592" y="1390040"/>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314967" y="1722470"/>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a:off x="1034134" y="1258547"/>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6" name="Arc 15"/>
          <p:cNvSpPr/>
          <p:nvPr/>
        </p:nvSpPr>
        <p:spPr>
          <a:xfrm flipH="1">
            <a:off x="2953697" y="1271994"/>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17" name="Straight Connector 16"/>
          <p:cNvCxnSpPr/>
          <p:nvPr/>
        </p:nvCxnSpPr>
        <p:spPr>
          <a:xfrm>
            <a:off x="1523344" y="1176179"/>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499540" y="1741811"/>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a:off x="4208157" y="1277888"/>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0" name="Arc 19"/>
          <p:cNvSpPr/>
          <p:nvPr/>
        </p:nvSpPr>
        <p:spPr>
          <a:xfrm flipH="1">
            <a:off x="6127720" y="1291335"/>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21" name="Straight Connector 20"/>
          <p:cNvCxnSpPr/>
          <p:nvPr/>
        </p:nvCxnSpPr>
        <p:spPr>
          <a:xfrm>
            <a:off x="4581307" y="1195520"/>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90927" y="951459"/>
            <a:ext cx="494046" cy="461665"/>
          </a:xfrm>
          <a:prstGeom prst="rect">
            <a:avLst/>
          </a:prstGeom>
          <a:noFill/>
        </p:spPr>
        <p:txBody>
          <a:bodyPr wrap="none" rtlCol="0">
            <a:spAutoFit/>
          </a:bodyPr>
          <a:lstStyle/>
          <a:p>
            <a:r>
              <a:rPr lang="en-US" sz="2400" b="1" dirty="0">
                <a:latin typeface="Comic Sans MS" panose="030F0702030302020204" pitchFamily="66" charset="0"/>
                <a:cs typeface="Times New Roman" panose="02020603050405020304" pitchFamily="18" charset="0"/>
              </a:rPr>
              <a:t>or</a:t>
            </a:r>
            <a:endParaRPr lang="en-US" sz="2100" b="1" dirty="0">
              <a:solidFill>
                <a:schemeClr val="accent4">
                  <a:lumMod val="50000"/>
                </a:schemeClr>
              </a:solidFill>
              <a:latin typeface="Comic Sans MS" panose="030F0702030302020204" pitchFamily="66" charset="0"/>
              <a:cs typeface="Times New Roman" panose="02020603050405020304" pitchFamily="18" charset="0"/>
            </a:endParaRPr>
          </a:p>
        </p:txBody>
      </p:sp>
      <p:sp>
        <p:nvSpPr>
          <p:cNvPr id="23" name="Oval 22"/>
          <p:cNvSpPr/>
          <p:nvPr/>
        </p:nvSpPr>
        <p:spPr>
          <a:xfrm>
            <a:off x="2519465" y="1590505"/>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24" name="Straight Arrow Connector 23"/>
          <p:cNvCxnSpPr/>
          <p:nvPr/>
        </p:nvCxnSpPr>
        <p:spPr>
          <a:xfrm flipH="1">
            <a:off x="5801167" y="1493789"/>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5704040" y="1641499"/>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6" name="TextBox 25"/>
          <p:cNvSpPr txBox="1"/>
          <p:nvPr/>
        </p:nvSpPr>
        <p:spPr>
          <a:xfrm>
            <a:off x="1312532" y="476672"/>
            <a:ext cx="5995772" cy="461665"/>
          </a:xfrm>
          <a:prstGeom prst="rect">
            <a:avLst/>
          </a:prstGeom>
          <a:noFill/>
        </p:spPr>
        <p:txBody>
          <a:bodyPr wrap="square" rtlCol="0">
            <a:spAutoFit/>
          </a:bodyPr>
          <a:lstStyle/>
          <a:p>
            <a:r>
              <a:rPr lang="en-US" sz="2400" b="1" dirty="0">
                <a:solidFill>
                  <a:srgbClr val="0070C0"/>
                </a:solidFill>
                <a:latin typeface="Comic Sans MS" panose="030F0702030302020204" pitchFamily="66" charset="0"/>
              </a:rPr>
              <a:t>Anderson Model		</a:t>
            </a:r>
            <a:r>
              <a:rPr lang="en-US" sz="2400" b="1" dirty="0" smtClean="0">
                <a:solidFill>
                  <a:srgbClr val="0070C0"/>
                </a:solidFill>
                <a:latin typeface="Comic Sans MS" panose="030F0702030302020204" pitchFamily="66" charset="0"/>
              </a:rPr>
              <a:t>Kondo Model</a:t>
            </a:r>
            <a:endParaRPr lang="en-US" sz="2400" b="1" dirty="0">
              <a:solidFill>
                <a:srgbClr val="0070C0"/>
              </a:solidFill>
              <a:latin typeface="Comic Sans MS" panose="030F0702030302020204" pitchFamily="66" charset="0"/>
            </a:endParaRPr>
          </a:p>
        </p:txBody>
      </p:sp>
      <p:sp>
        <p:nvSpPr>
          <p:cNvPr id="27" name="Right Arrow 26"/>
          <p:cNvSpPr/>
          <p:nvPr/>
        </p:nvSpPr>
        <p:spPr>
          <a:xfrm>
            <a:off x="4247815" y="633530"/>
            <a:ext cx="384037" cy="181140"/>
          </a:xfrm>
          <a:prstGeom prst="rightArrow">
            <a:avLst/>
          </a:prstGeom>
          <a:solidFill>
            <a:srgbClr val="FFFF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8" name="TextBox 27"/>
          <p:cNvSpPr txBox="1"/>
          <p:nvPr/>
        </p:nvSpPr>
        <p:spPr>
          <a:xfrm>
            <a:off x="-10085" y="2420888"/>
            <a:ext cx="9154085" cy="415498"/>
          </a:xfrm>
          <a:prstGeom prst="rect">
            <a:avLst/>
          </a:prstGeom>
          <a:solidFill>
            <a:srgbClr val="0070C0"/>
          </a:solidFill>
        </p:spPr>
        <p:txBody>
          <a:bodyPr wrap="square" rtlCol="0">
            <a:spAutoFit/>
          </a:bodyPr>
          <a:lstStyle/>
          <a:p>
            <a:pPr algn="ctr"/>
            <a:r>
              <a:rPr lang="en-US" sz="2100" b="1" dirty="0">
                <a:solidFill>
                  <a:schemeClr val="bg1"/>
                </a:solidFill>
                <a:effectLst>
                  <a:outerShdw blurRad="38100" dist="38100" dir="2700000" algn="tl">
                    <a:srgbClr val="000000">
                      <a:alpha val="43137"/>
                    </a:srgbClr>
                  </a:outerShdw>
                </a:effectLst>
                <a:latin typeface="Comic Sans MS" panose="030F0702030302020204" pitchFamily="66" charset="0"/>
              </a:rPr>
              <a:t>Interaction between the itinerant electrons and the Kondo Spins</a:t>
            </a:r>
          </a:p>
        </p:txBody>
      </p:sp>
      <p:graphicFrame>
        <p:nvGraphicFramePr>
          <p:cNvPr id="29" name="Object 28"/>
          <p:cNvGraphicFramePr>
            <a:graphicFrameLocks noChangeAspect="1"/>
          </p:cNvGraphicFramePr>
          <p:nvPr>
            <p:extLst>
              <p:ext uri="{D42A27DB-BD31-4B8C-83A1-F6EECF244321}">
                <p14:modId xmlns:p14="http://schemas.microsoft.com/office/powerpoint/2010/main" val="1540897613"/>
              </p:ext>
            </p:extLst>
          </p:nvPr>
        </p:nvGraphicFramePr>
        <p:xfrm>
          <a:off x="332692" y="3047740"/>
          <a:ext cx="8424173" cy="813308"/>
        </p:xfrm>
        <a:graphic>
          <a:graphicData uri="http://schemas.openxmlformats.org/presentationml/2006/ole">
            <mc:AlternateContent xmlns:mc="http://schemas.openxmlformats.org/markup-compatibility/2006">
              <mc:Choice xmlns:v="urn:schemas-microsoft-com:vml" Requires="v">
                <p:oleObj spid="_x0000_s185358" name="Equation" r:id="rId3" imgW="3936960" imgH="380880" progId="Equation.DSMT4">
                  <p:embed/>
                </p:oleObj>
              </mc:Choice>
              <mc:Fallback>
                <p:oleObj name="Equation" r:id="rId3" imgW="3936960" imgH="380880" progId="Equation.DSMT4">
                  <p:embed/>
                  <p:pic>
                    <p:nvPicPr>
                      <p:cNvPr id="0" name=""/>
                      <p:cNvPicPr/>
                      <p:nvPr/>
                    </p:nvPicPr>
                    <p:blipFill>
                      <a:blip r:embed="rId4"/>
                      <a:stretch>
                        <a:fillRect/>
                      </a:stretch>
                    </p:blipFill>
                    <p:spPr>
                      <a:xfrm>
                        <a:off x="332692" y="3047740"/>
                        <a:ext cx="8424173" cy="813308"/>
                      </a:xfrm>
                      <a:prstGeom prst="rect">
                        <a:avLst/>
                      </a:prstGeom>
                    </p:spPr>
                  </p:pic>
                </p:oleObj>
              </mc:Fallback>
            </mc:AlternateContent>
          </a:graphicData>
        </a:graphic>
      </p:graphicFrame>
    </p:spTree>
    <p:extLst>
      <p:ext uri="{BB962C8B-B14F-4D97-AF65-F5344CB8AC3E}">
        <p14:creationId xmlns:p14="http://schemas.microsoft.com/office/powerpoint/2010/main" val="35403101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p:cNvCxnSpPr/>
          <p:nvPr/>
        </p:nvCxnSpPr>
        <p:spPr>
          <a:xfrm flipH="1" flipV="1">
            <a:off x="2773609" y="3497187"/>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085" y="-27384"/>
            <a:ext cx="9154085" cy="415498"/>
          </a:xfrm>
          <a:prstGeom prst="rect">
            <a:avLst/>
          </a:prstGeom>
          <a:solidFill>
            <a:srgbClr val="0070C0"/>
          </a:solidFill>
        </p:spPr>
        <p:txBody>
          <a:bodyPr wrap="square" rtlCol="0">
            <a:spAutoFit/>
          </a:bodyPr>
          <a:lstStyle/>
          <a:p>
            <a:pPr algn="ctr"/>
            <a:r>
              <a:rPr lang="en-US" sz="2100" b="1" dirty="0">
                <a:solidFill>
                  <a:schemeClr val="bg1"/>
                </a:solidFill>
                <a:effectLst>
                  <a:outerShdw blurRad="38100" dist="38100" dir="2700000" algn="tl">
                    <a:srgbClr val="000000">
                      <a:alpha val="43137"/>
                    </a:srgbClr>
                  </a:outerShdw>
                </a:effectLst>
                <a:latin typeface="Comic Sans MS" panose="030F0702030302020204" pitchFamily="66" charset="0"/>
              </a:rPr>
              <a:t>Interaction between the itinerant electrons and the Kondo Spins</a:t>
            </a:r>
          </a:p>
        </p:txBody>
      </p:sp>
      <p:cxnSp>
        <p:nvCxnSpPr>
          <p:cNvPr id="29" name="Straight Connector 28"/>
          <p:cNvCxnSpPr/>
          <p:nvPr/>
        </p:nvCxnSpPr>
        <p:spPr>
          <a:xfrm>
            <a:off x="2471985" y="3829618"/>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30" name="Arc 29"/>
          <p:cNvSpPr/>
          <p:nvPr/>
        </p:nvSpPr>
        <p:spPr>
          <a:xfrm>
            <a:off x="1191152" y="3385864"/>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1" name="Arc 30"/>
          <p:cNvSpPr/>
          <p:nvPr/>
        </p:nvSpPr>
        <p:spPr>
          <a:xfrm flipH="1">
            <a:off x="3110715" y="3399312"/>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32" name="Straight Connector 31"/>
          <p:cNvCxnSpPr/>
          <p:nvPr/>
        </p:nvCxnSpPr>
        <p:spPr>
          <a:xfrm>
            <a:off x="1680362" y="3283327"/>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826450" y="3534103"/>
            <a:ext cx="494046" cy="461665"/>
          </a:xfrm>
          <a:prstGeom prst="rect">
            <a:avLst/>
          </a:prstGeom>
          <a:noFill/>
        </p:spPr>
        <p:txBody>
          <a:bodyPr wrap="none" rtlCol="0">
            <a:spAutoFit/>
          </a:bodyPr>
          <a:lstStyle/>
          <a:p>
            <a:r>
              <a:rPr lang="en-US" sz="2400" b="1" dirty="0">
                <a:latin typeface="Comic Sans MS" panose="030F0702030302020204" pitchFamily="66" charset="0"/>
                <a:cs typeface="Times New Roman" panose="02020603050405020304" pitchFamily="18" charset="0"/>
              </a:rPr>
              <a:t>or</a:t>
            </a:r>
            <a:endParaRPr lang="en-US" sz="2100" b="1" dirty="0">
              <a:solidFill>
                <a:schemeClr val="accent4">
                  <a:lumMod val="50000"/>
                </a:schemeClr>
              </a:solidFill>
              <a:latin typeface="Comic Sans MS" panose="030F0702030302020204" pitchFamily="66" charset="0"/>
              <a:cs typeface="Times New Roman" panose="02020603050405020304" pitchFamily="18" charset="0"/>
            </a:endParaRPr>
          </a:p>
        </p:txBody>
      </p:sp>
      <p:sp>
        <p:nvSpPr>
          <p:cNvPr id="70" name="Oval 69"/>
          <p:cNvSpPr/>
          <p:nvPr/>
        </p:nvSpPr>
        <p:spPr>
          <a:xfrm>
            <a:off x="2676482" y="3697652"/>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73" name="Straight Arrow Connector 72"/>
          <p:cNvCxnSpPr/>
          <p:nvPr/>
        </p:nvCxnSpPr>
        <p:spPr>
          <a:xfrm flipH="1">
            <a:off x="209569" y="3520259"/>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112442" y="3667969"/>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graphicFrame>
        <p:nvGraphicFramePr>
          <p:cNvPr id="6" name="Object 5"/>
          <p:cNvGraphicFramePr>
            <a:graphicFrameLocks noChangeAspect="1"/>
          </p:cNvGraphicFramePr>
          <p:nvPr>
            <p:extLst>
              <p:ext uri="{D42A27DB-BD31-4B8C-83A1-F6EECF244321}">
                <p14:modId xmlns:p14="http://schemas.microsoft.com/office/powerpoint/2010/main" val="434715155"/>
              </p:ext>
            </p:extLst>
          </p:nvPr>
        </p:nvGraphicFramePr>
        <p:xfrm>
          <a:off x="332692" y="422907"/>
          <a:ext cx="8424173" cy="813308"/>
        </p:xfrm>
        <a:graphic>
          <a:graphicData uri="http://schemas.openxmlformats.org/presentationml/2006/ole">
            <mc:AlternateContent xmlns:mc="http://schemas.openxmlformats.org/markup-compatibility/2006">
              <mc:Choice xmlns:v="urn:schemas-microsoft-com:vml" Requires="v">
                <p:oleObj spid="_x0000_s163872" name="Equation" r:id="rId3" imgW="3936960" imgH="380880" progId="Equation.DSMT4">
                  <p:embed/>
                </p:oleObj>
              </mc:Choice>
              <mc:Fallback>
                <p:oleObj name="Equation" r:id="rId3" imgW="3936960" imgH="380880" progId="Equation.DSMT4">
                  <p:embed/>
                  <p:pic>
                    <p:nvPicPr>
                      <p:cNvPr id="0" name=""/>
                      <p:cNvPicPr/>
                      <p:nvPr/>
                    </p:nvPicPr>
                    <p:blipFill>
                      <a:blip r:embed="rId4"/>
                      <a:stretch>
                        <a:fillRect/>
                      </a:stretch>
                    </p:blipFill>
                    <p:spPr>
                      <a:xfrm>
                        <a:off x="332692" y="422907"/>
                        <a:ext cx="8424173" cy="813308"/>
                      </a:xfrm>
                      <a:prstGeom prst="rect">
                        <a:avLst/>
                      </a:prstGeom>
                    </p:spPr>
                  </p:pic>
                </p:oleObj>
              </mc:Fallback>
            </mc:AlternateContent>
          </a:graphicData>
        </a:graphic>
      </p:graphicFrame>
      <p:sp>
        <p:nvSpPr>
          <p:cNvPr id="9" name="Striped Right Arrow 8"/>
          <p:cNvSpPr/>
          <p:nvPr/>
        </p:nvSpPr>
        <p:spPr>
          <a:xfrm>
            <a:off x="508596" y="3657314"/>
            <a:ext cx="1738418" cy="202562"/>
          </a:xfrm>
          <a:prstGeom prst="striped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1" name="Right Arrow 10"/>
          <p:cNvSpPr/>
          <p:nvPr/>
        </p:nvSpPr>
        <p:spPr>
          <a:xfrm>
            <a:off x="4278746" y="3520259"/>
            <a:ext cx="677012" cy="5171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44" name="Straight Arrow Connector 43"/>
          <p:cNvCxnSpPr/>
          <p:nvPr/>
        </p:nvCxnSpPr>
        <p:spPr>
          <a:xfrm flipH="1" flipV="1">
            <a:off x="6038875" y="2663474"/>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737251" y="2995904"/>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46" name="Arc 45"/>
          <p:cNvSpPr/>
          <p:nvPr/>
        </p:nvSpPr>
        <p:spPr>
          <a:xfrm>
            <a:off x="4456418" y="2552151"/>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47" name="Arc 46"/>
          <p:cNvSpPr/>
          <p:nvPr/>
        </p:nvSpPr>
        <p:spPr>
          <a:xfrm flipH="1">
            <a:off x="6375981" y="2565598"/>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48" name="Straight Connector 47"/>
          <p:cNvCxnSpPr/>
          <p:nvPr/>
        </p:nvCxnSpPr>
        <p:spPr>
          <a:xfrm>
            <a:off x="4945628" y="2449613"/>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941748" y="2863939"/>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50" name="Straight Arrow Connector 49"/>
          <p:cNvCxnSpPr/>
          <p:nvPr/>
        </p:nvCxnSpPr>
        <p:spPr>
          <a:xfrm flipH="1">
            <a:off x="8890646" y="2696631"/>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8793519" y="2844340"/>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6" name="Striped Right Arrow 55"/>
          <p:cNvSpPr/>
          <p:nvPr/>
        </p:nvSpPr>
        <p:spPr>
          <a:xfrm>
            <a:off x="6890216" y="2833686"/>
            <a:ext cx="1738418" cy="202562"/>
          </a:xfrm>
          <a:prstGeom prst="striped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58" name="Straight Arrow Connector 57"/>
          <p:cNvCxnSpPr/>
          <p:nvPr/>
        </p:nvCxnSpPr>
        <p:spPr>
          <a:xfrm flipH="1">
            <a:off x="6062408" y="4673806"/>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760783" y="4955810"/>
            <a:ext cx="628645" cy="2"/>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60" name="Arc 59"/>
          <p:cNvSpPr/>
          <p:nvPr/>
        </p:nvSpPr>
        <p:spPr>
          <a:xfrm>
            <a:off x="4479951" y="4512057"/>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61" name="Arc 60"/>
          <p:cNvSpPr/>
          <p:nvPr/>
        </p:nvSpPr>
        <p:spPr>
          <a:xfrm flipH="1">
            <a:off x="6399514" y="4525504"/>
            <a:ext cx="1301003" cy="1129553"/>
          </a:xfrm>
          <a:prstGeom prst="arc">
            <a:avLst>
              <a:gd name="adj1" fmla="val 16200000"/>
              <a:gd name="adj2" fmla="val 304775"/>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71" name="Straight Connector 70"/>
          <p:cNvCxnSpPr/>
          <p:nvPr/>
        </p:nvCxnSpPr>
        <p:spPr>
          <a:xfrm>
            <a:off x="4969161" y="4409519"/>
            <a:ext cx="2380130" cy="1374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5965281" y="4823845"/>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76" name="Straight Arrow Connector 75"/>
          <p:cNvCxnSpPr/>
          <p:nvPr/>
        </p:nvCxnSpPr>
        <p:spPr>
          <a:xfrm flipH="1" flipV="1">
            <a:off x="8914179" y="4596025"/>
            <a:ext cx="21101" cy="5401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8817052" y="4804246"/>
            <a:ext cx="234288" cy="202562"/>
          </a:xfrm>
          <a:prstGeom prst="ellipse">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8" name="Striped Right Arrow 77"/>
          <p:cNvSpPr/>
          <p:nvPr/>
        </p:nvSpPr>
        <p:spPr>
          <a:xfrm>
            <a:off x="6913749" y="4793592"/>
            <a:ext cx="1738418" cy="202562"/>
          </a:xfrm>
          <a:prstGeom prst="striped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9" name="TextBox 78"/>
          <p:cNvSpPr txBox="1"/>
          <p:nvPr/>
        </p:nvSpPr>
        <p:spPr>
          <a:xfrm>
            <a:off x="-36512" y="6309320"/>
            <a:ext cx="9180512" cy="523220"/>
          </a:xfrm>
          <a:prstGeom prst="rect">
            <a:avLst/>
          </a:prstGeom>
          <a:solidFill>
            <a:srgbClr val="0070C0"/>
          </a:solidFill>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latin typeface="Comic Sans MS" panose="030F0702030302020204" pitchFamily="66" charset="0"/>
              </a:rPr>
              <a:t>Kondo Effect – Screening of the localized spins</a:t>
            </a:r>
          </a:p>
        </p:txBody>
      </p:sp>
    </p:spTree>
    <p:extLst>
      <p:ext uri="{BB962C8B-B14F-4D97-AF65-F5344CB8AC3E}">
        <p14:creationId xmlns:p14="http://schemas.microsoft.com/office/powerpoint/2010/main" val="3608249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384"/>
            <a:ext cx="9144000" cy="523220"/>
          </a:xfrm>
          <a:prstGeom prst="rect">
            <a:avLst/>
          </a:prstGeom>
          <a:solidFill>
            <a:srgbClr val="002060"/>
          </a:solid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Magnetic (spin) impurity near the helical edge  </a:t>
            </a:r>
            <a:endParaRPr lang="ru-RU"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grpSp>
        <p:nvGrpSpPr>
          <p:cNvPr id="4" name="Группа 3"/>
          <p:cNvGrpSpPr/>
          <p:nvPr/>
        </p:nvGrpSpPr>
        <p:grpSpPr>
          <a:xfrm>
            <a:off x="467544" y="908720"/>
            <a:ext cx="5184576" cy="1728192"/>
            <a:chOff x="611560" y="2348880"/>
            <a:chExt cx="6696744" cy="2592288"/>
          </a:xfrm>
        </p:grpSpPr>
        <p:sp>
          <p:nvSpPr>
            <p:cNvPr id="5" name="Параллелограмм 4"/>
            <p:cNvSpPr/>
            <p:nvPr/>
          </p:nvSpPr>
          <p:spPr>
            <a:xfrm>
              <a:off x="611560" y="2348880"/>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 стрелкой 5"/>
            <p:cNvCxnSpPr/>
            <p:nvPr/>
          </p:nvCxnSpPr>
          <p:spPr>
            <a:xfrm>
              <a:off x="1043608" y="4437112"/>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Стрелка вверх 6"/>
            <p:cNvSpPr/>
            <p:nvPr/>
          </p:nvSpPr>
          <p:spPr>
            <a:xfrm>
              <a:off x="1763688" y="4221088"/>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 стрелкой 7"/>
            <p:cNvCxnSpPr/>
            <p:nvPr/>
          </p:nvCxnSpPr>
          <p:spPr>
            <a:xfrm flipH="1">
              <a:off x="1043608" y="4725144"/>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Стрелка вниз 8"/>
            <p:cNvSpPr/>
            <p:nvPr/>
          </p:nvSpPr>
          <p:spPr>
            <a:xfrm>
              <a:off x="3275856" y="4581128"/>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0" name="Овал 9"/>
          <p:cNvSpPr/>
          <p:nvPr/>
        </p:nvSpPr>
        <p:spPr>
          <a:xfrm>
            <a:off x="2699792" y="1916832"/>
            <a:ext cx="432048" cy="1223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верх 10"/>
          <p:cNvSpPr/>
          <p:nvPr/>
        </p:nvSpPr>
        <p:spPr>
          <a:xfrm>
            <a:off x="2915816" y="1628800"/>
            <a:ext cx="45719" cy="360040"/>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35496" y="3068960"/>
            <a:ext cx="2880320" cy="954107"/>
          </a:xfrm>
          <a:prstGeom prst="rect">
            <a:avLst/>
          </a:prstGeom>
          <a:noFill/>
        </p:spPr>
        <p:txBody>
          <a:bodyPr wrap="square" rtlCol="0">
            <a:spAutoFit/>
          </a:bodyPr>
          <a:lstStyle/>
          <a:p>
            <a:r>
              <a:rPr lang="en-US" sz="2800" b="1" dirty="0" smtClean="0">
                <a:solidFill>
                  <a:schemeClr val="accent1">
                    <a:lumMod val="75000"/>
                  </a:schemeClr>
                </a:solidFill>
                <a:latin typeface="Comic Sans MS" panose="030F0702030302020204" pitchFamily="66" charset="0"/>
              </a:rPr>
              <a:t>Electron-spin interaction:</a:t>
            </a:r>
            <a:endParaRPr lang="ru-RU" sz="2800" b="1" dirty="0">
              <a:solidFill>
                <a:schemeClr val="accent1">
                  <a:lumMod val="75000"/>
                </a:schemeClr>
              </a:solidFill>
              <a:latin typeface="Comic Sans MS" panose="030F0702030302020204" pitchFamily="66" charset="0"/>
            </a:endParaRPr>
          </a:p>
        </p:txBody>
      </p:sp>
      <p:graphicFrame>
        <p:nvGraphicFramePr>
          <p:cNvPr id="13" name="Объект 12"/>
          <p:cNvGraphicFramePr>
            <a:graphicFrameLocks noChangeAspect="1"/>
          </p:cNvGraphicFramePr>
          <p:nvPr>
            <p:extLst>
              <p:ext uri="{D42A27DB-BD31-4B8C-83A1-F6EECF244321}">
                <p14:modId xmlns:p14="http://schemas.microsoft.com/office/powerpoint/2010/main" val="619167323"/>
              </p:ext>
            </p:extLst>
          </p:nvPr>
        </p:nvGraphicFramePr>
        <p:xfrm>
          <a:off x="8094736" y="2881719"/>
          <a:ext cx="293688" cy="342900"/>
        </p:xfrm>
        <a:graphic>
          <a:graphicData uri="http://schemas.openxmlformats.org/presentationml/2006/ole">
            <mc:AlternateContent xmlns:mc="http://schemas.openxmlformats.org/markup-compatibility/2006">
              <mc:Choice xmlns:v="urn:schemas-microsoft-com:vml" Requires="v">
                <p:oleObj spid="_x0000_s58608" name="Equation" r:id="rId3" imgW="152280" imgH="177480" progId="Equation.DSMT4">
                  <p:embed/>
                </p:oleObj>
              </mc:Choice>
              <mc:Fallback>
                <p:oleObj name="Equation" r:id="rId3" imgW="152280" imgH="177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4736" y="2881719"/>
                        <a:ext cx="293688"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8"/>
          <p:cNvGraphicFramePr>
            <a:graphicFrameLocks noChangeAspect="1"/>
          </p:cNvGraphicFramePr>
          <p:nvPr>
            <p:extLst>
              <p:ext uri="{D42A27DB-BD31-4B8C-83A1-F6EECF244321}">
                <p14:modId xmlns:p14="http://schemas.microsoft.com/office/powerpoint/2010/main" val="3276180614"/>
              </p:ext>
            </p:extLst>
          </p:nvPr>
        </p:nvGraphicFramePr>
        <p:xfrm>
          <a:off x="2536825" y="2968625"/>
          <a:ext cx="4872038" cy="1468438"/>
        </p:xfrm>
        <a:graphic>
          <a:graphicData uri="http://schemas.openxmlformats.org/presentationml/2006/ole">
            <mc:AlternateContent xmlns:mc="http://schemas.openxmlformats.org/markup-compatibility/2006">
              <mc:Choice xmlns:v="urn:schemas-microsoft-com:vml" Requires="v">
                <p:oleObj spid="_x0000_s58609" name="Equation" r:id="rId5" imgW="2273040" imgH="685800" progId="Equation.DSMT4">
                  <p:embed/>
                </p:oleObj>
              </mc:Choice>
              <mc:Fallback>
                <p:oleObj name="Equation" r:id="rId5" imgW="2273040" imgH="685800" progId="Equation.DSMT4">
                  <p:embed/>
                  <p:pic>
                    <p:nvPicPr>
                      <p:cNvPr id="0" name="Picture 3"/>
                      <p:cNvPicPr>
                        <a:picLocks noChangeAspect="1" noChangeArrowheads="1"/>
                      </p:cNvPicPr>
                      <p:nvPr/>
                    </p:nvPicPr>
                    <p:blipFill>
                      <a:blip r:embed="rId6"/>
                      <a:srcRect/>
                      <a:stretch>
                        <a:fillRect/>
                      </a:stretch>
                    </p:blipFill>
                    <p:spPr bwMode="auto">
                      <a:xfrm>
                        <a:off x="2536825" y="2968625"/>
                        <a:ext cx="4872038" cy="1468438"/>
                      </a:xfrm>
                      <a:prstGeom prst="rect">
                        <a:avLst/>
                      </a:prstGeom>
                      <a:solidFill>
                        <a:srgbClr val="FFFF00"/>
                      </a:solidFill>
                      <a:extLst/>
                    </p:spPr>
                  </p:pic>
                </p:oleObj>
              </mc:Fallback>
            </mc:AlternateContent>
          </a:graphicData>
        </a:graphic>
      </p:graphicFrame>
      <p:sp>
        <p:nvSpPr>
          <p:cNvPr id="15" name="TextBox 14"/>
          <p:cNvSpPr txBox="1"/>
          <p:nvPr/>
        </p:nvSpPr>
        <p:spPr>
          <a:xfrm>
            <a:off x="7380312" y="3145903"/>
            <a:ext cx="1763688" cy="400110"/>
          </a:xfrm>
          <a:prstGeom prst="rect">
            <a:avLst/>
          </a:prstGeom>
          <a:noFill/>
        </p:spPr>
        <p:txBody>
          <a:bodyPr wrap="square" rtlCol="0">
            <a:spAutoFit/>
          </a:bodyPr>
          <a:lstStyle/>
          <a:p>
            <a:r>
              <a:rPr lang="en-US" sz="2000" b="1" dirty="0" smtClean="0">
                <a:solidFill>
                  <a:srgbClr val="0070C0"/>
                </a:solidFill>
                <a:latin typeface="Comic Sans MS" panose="030F0702030302020204" pitchFamily="66" charset="0"/>
              </a:rPr>
              <a:t>electron spin</a:t>
            </a:r>
            <a:endParaRPr lang="ru-RU" sz="2000" b="1" dirty="0">
              <a:solidFill>
                <a:srgbClr val="0070C0"/>
              </a:solidFill>
              <a:latin typeface="Comic Sans MS" panose="030F0702030302020204" pitchFamily="66" charset="0"/>
            </a:endParaRPr>
          </a:p>
        </p:txBody>
      </p:sp>
      <p:sp>
        <p:nvSpPr>
          <p:cNvPr id="19" name="TextBox 18"/>
          <p:cNvSpPr txBox="1"/>
          <p:nvPr/>
        </p:nvSpPr>
        <p:spPr>
          <a:xfrm>
            <a:off x="648072" y="5436513"/>
            <a:ext cx="8316416" cy="584775"/>
          </a:xfrm>
          <a:prstGeom prst="rect">
            <a:avLst/>
          </a:prstGeom>
          <a:noFill/>
        </p:spPr>
        <p:txBody>
          <a:bodyPr wrap="square" rtlCol="0">
            <a:spAutoFit/>
          </a:bodyPr>
          <a:lstStyle/>
          <a:p>
            <a:r>
              <a:rPr lang="en-US" sz="2800" b="1" dirty="0" smtClean="0">
                <a:solidFill>
                  <a:srgbClr val="FF0000"/>
                </a:solidFill>
                <a:latin typeface="Comic Sans MS" panose="030F0702030302020204" pitchFamily="66" charset="0"/>
              </a:rPr>
              <a:t>No influence on the </a:t>
            </a:r>
            <a:r>
              <a:rPr lang="en-US" sz="3200" b="1" i="1" dirty="0" smtClean="0">
                <a:latin typeface="Times New Roman" panose="02020603050405020304" pitchFamily="18" charset="0"/>
                <a:cs typeface="Times New Roman" panose="02020603050405020304" pitchFamily="18" charset="0"/>
              </a:rPr>
              <a:t>T </a:t>
            </a:r>
            <a:r>
              <a:rPr lang="en-US" sz="3200" b="1" dirty="0" smtClean="0">
                <a:latin typeface="Times New Roman" panose="02020603050405020304" pitchFamily="18" charset="0"/>
                <a:cs typeface="Times New Roman" panose="02020603050405020304" pitchFamily="18" charset="0"/>
              </a:rPr>
              <a:t>= 0</a:t>
            </a:r>
            <a:r>
              <a:rPr lang="en-US" sz="3200" b="1" dirty="0" smtClean="0">
                <a:latin typeface="Comic Sans MS" panose="030F0702030302020204" pitchFamily="66" charset="0"/>
              </a:rPr>
              <a:t> </a:t>
            </a:r>
            <a:r>
              <a:rPr lang="en-US" sz="2800" b="1" dirty="0" smtClean="0">
                <a:solidFill>
                  <a:srgbClr val="FF0000"/>
                </a:solidFill>
                <a:latin typeface="Comic Sans MS" panose="030F0702030302020204" pitchFamily="66" charset="0"/>
              </a:rPr>
              <a:t>dc charge transport</a:t>
            </a:r>
            <a:endParaRPr lang="ru-RU" sz="2800" b="1" dirty="0">
              <a:solidFill>
                <a:srgbClr val="FF0000"/>
              </a:solidFill>
              <a:latin typeface="Comic Sans MS" panose="030F0702030302020204" pitchFamily="66" charset="0"/>
            </a:endParaRPr>
          </a:p>
        </p:txBody>
      </p:sp>
      <p:sp>
        <p:nvSpPr>
          <p:cNvPr id="22" name="Стрелка вниз 21"/>
          <p:cNvSpPr/>
          <p:nvPr/>
        </p:nvSpPr>
        <p:spPr>
          <a:xfrm rot="19843633">
            <a:off x="2412395" y="6163830"/>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p:cNvSpPr txBox="1"/>
          <p:nvPr/>
        </p:nvSpPr>
        <p:spPr>
          <a:xfrm>
            <a:off x="550670" y="6044031"/>
            <a:ext cx="2448272"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Reasons:</a:t>
            </a:r>
            <a:endParaRPr lang="ru-RU" sz="2800" b="1" dirty="0">
              <a:solidFill>
                <a:srgbClr val="002060"/>
              </a:solidFill>
              <a:latin typeface="Comic Sans MS" panose="030F0702030302020204" pitchFamily="66" charset="0"/>
            </a:endParaRPr>
          </a:p>
        </p:txBody>
      </p:sp>
      <p:sp>
        <p:nvSpPr>
          <p:cNvPr id="17" name="Rounded Rectangular Callout 16"/>
          <p:cNvSpPr/>
          <p:nvPr/>
        </p:nvSpPr>
        <p:spPr>
          <a:xfrm>
            <a:off x="5868144" y="1124744"/>
            <a:ext cx="2808312" cy="864096"/>
          </a:xfrm>
          <a:prstGeom prst="wedgeRoundRectCallout">
            <a:avLst>
              <a:gd name="adj1" fmla="val -143414"/>
              <a:gd name="adj2" fmla="val 43826"/>
              <a:gd name="adj3" fmla="val 16667"/>
            </a:avLst>
          </a:prstGeom>
          <a:solidFill>
            <a:schemeClr val="bg1"/>
          </a:solidFill>
          <a:ln w="3810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996633"/>
                </a:solidFill>
                <a:latin typeface="Comic Sans MS" panose="030F0702030302020204" pitchFamily="66" charset="0"/>
              </a:rPr>
              <a:t>single electron impurity</a:t>
            </a:r>
            <a:endParaRPr lang="en-US" sz="2400" b="1" dirty="0">
              <a:solidFill>
                <a:srgbClr val="996633"/>
              </a:solidFill>
              <a:latin typeface="Comic Sans MS" panose="030F0702030302020204" pitchFamily="66" charset="0"/>
            </a:endParaRPr>
          </a:p>
        </p:txBody>
      </p:sp>
      <p:graphicFrame>
        <p:nvGraphicFramePr>
          <p:cNvPr id="24" name="Объект 12"/>
          <p:cNvGraphicFramePr>
            <a:graphicFrameLocks noChangeAspect="1"/>
          </p:cNvGraphicFramePr>
          <p:nvPr>
            <p:extLst>
              <p:ext uri="{D42A27DB-BD31-4B8C-83A1-F6EECF244321}">
                <p14:modId xmlns:p14="http://schemas.microsoft.com/office/powerpoint/2010/main" val="2620157513"/>
              </p:ext>
            </p:extLst>
          </p:nvPr>
        </p:nvGraphicFramePr>
        <p:xfrm>
          <a:off x="8172400" y="3608388"/>
          <a:ext cx="268287" cy="415925"/>
        </p:xfrm>
        <a:graphic>
          <a:graphicData uri="http://schemas.openxmlformats.org/presentationml/2006/ole">
            <mc:AlternateContent xmlns:mc="http://schemas.openxmlformats.org/markup-compatibility/2006">
              <mc:Choice xmlns:v="urn:schemas-microsoft-com:vml" Requires="v">
                <p:oleObj spid="_x0000_s58610" name="Equation" r:id="rId7" imgW="139680" imgH="215640" progId="Equation.DSMT4">
                  <p:embed/>
                </p:oleObj>
              </mc:Choice>
              <mc:Fallback>
                <p:oleObj name="Equation" r:id="rId7" imgW="139680" imgH="215640" progId="Equation.DSMT4">
                  <p:embed/>
                  <p:pic>
                    <p:nvPicPr>
                      <p:cNvPr id="0" name=""/>
                      <p:cNvPicPr>
                        <a:picLocks noChangeAspect="1" noChangeArrowheads="1"/>
                      </p:cNvPicPr>
                      <p:nvPr/>
                    </p:nvPicPr>
                    <p:blipFill>
                      <a:blip r:embed="rId8"/>
                      <a:srcRect/>
                      <a:stretch>
                        <a:fillRect/>
                      </a:stretch>
                    </p:blipFill>
                    <p:spPr bwMode="auto">
                      <a:xfrm>
                        <a:off x="8172400" y="3608388"/>
                        <a:ext cx="268287"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TextBox 24"/>
          <p:cNvSpPr txBox="1"/>
          <p:nvPr/>
        </p:nvSpPr>
        <p:spPr>
          <a:xfrm>
            <a:off x="7452320" y="3964994"/>
            <a:ext cx="1800200" cy="400110"/>
          </a:xfrm>
          <a:prstGeom prst="rect">
            <a:avLst/>
          </a:prstGeom>
          <a:noFill/>
        </p:spPr>
        <p:txBody>
          <a:bodyPr wrap="square" rtlCol="0">
            <a:spAutoFit/>
          </a:bodyPr>
          <a:lstStyle/>
          <a:p>
            <a:r>
              <a:rPr lang="en-US" sz="2000" b="1" dirty="0" smtClean="0">
                <a:solidFill>
                  <a:srgbClr val="0070C0"/>
                </a:solidFill>
                <a:latin typeface="Comic Sans MS" panose="030F0702030302020204" pitchFamily="66" charset="0"/>
              </a:rPr>
              <a:t>impurity spin</a:t>
            </a:r>
            <a:endParaRPr lang="ru-RU" sz="2000" b="1" dirty="0">
              <a:solidFill>
                <a:srgbClr val="0070C0"/>
              </a:solidFill>
              <a:latin typeface="Comic Sans MS" panose="030F0702030302020204" pitchFamily="66" charset="0"/>
            </a:endParaRPr>
          </a:p>
        </p:txBody>
      </p:sp>
      <p:sp>
        <p:nvSpPr>
          <p:cNvPr id="21" name="TextBox 20"/>
          <p:cNvSpPr txBox="1"/>
          <p:nvPr/>
        </p:nvSpPr>
        <p:spPr>
          <a:xfrm>
            <a:off x="118622" y="4461629"/>
            <a:ext cx="9025378" cy="769441"/>
          </a:xfrm>
          <a:prstGeom prst="rect">
            <a:avLst/>
          </a:prstGeom>
          <a:noFill/>
        </p:spPr>
        <p:txBody>
          <a:bodyPr wrap="square" rtlCol="0">
            <a:spAutoFit/>
          </a:bodyPr>
          <a:lstStyle/>
          <a:p>
            <a:r>
              <a:rPr lang="en-US" sz="2200" b="1" dirty="0" smtClean="0">
                <a:solidFill>
                  <a:srgbClr val="CC9900"/>
                </a:solidFill>
                <a:latin typeface="Comic Sans MS" panose="030F0702030302020204" pitchFamily="66" charset="0"/>
              </a:rPr>
              <a:t>U(1)-symmetry: symmetry under rotation around z-axis in the spin space = conservation of the z-component of the total spin</a:t>
            </a:r>
            <a:endParaRPr lang="ru-RU" sz="2200" b="1" dirty="0">
              <a:solidFill>
                <a:srgbClr val="CC9900"/>
              </a:solidFill>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877163"/>
          </a:xfrm>
          <a:prstGeom prst="rect">
            <a:avLst/>
          </a:prstGeom>
          <a:solidFill>
            <a:srgbClr val="0070C0"/>
          </a:solidFill>
        </p:spPr>
        <p:txBody>
          <a:bodyPr wrap="square" rtlCol="0">
            <a:spAutoFit/>
          </a:bodyPr>
          <a:lstStyle/>
          <a:p>
            <a:pPr>
              <a:lnSpc>
                <a:spcPct val="85000"/>
              </a:lnSpc>
            </a:pPr>
            <a:r>
              <a:rPr lang="en-US" sz="3200" b="1" i="1" dirty="0" smtClean="0">
                <a:solidFill>
                  <a:schemeClr val="bg1"/>
                </a:solidFill>
                <a:latin typeface="Times New Roman" panose="02020603050405020304" pitchFamily="18" charset="0"/>
                <a:cs typeface="Times New Roman" panose="02020603050405020304" pitchFamily="18" charset="0"/>
              </a:rPr>
              <a:t>U</a:t>
            </a:r>
            <a:r>
              <a:rPr lang="en-US" sz="3200" b="1" dirty="0" smtClean="0">
                <a:solidFill>
                  <a:schemeClr val="bg1"/>
                </a:solidFill>
                <a:latin typeface="Times New Roman" panose="02020603050405020304" pitchFamily="18" charset="0"/>
                <a:cs typeface="Times New Roman" panose="02020603050405020304" pitchFamily="18" charset="0"/>
              </a:rPr>
              <a:t>(1) </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smtClean="0">
                <a:solidFill>
                  <a:schemeClr val="bg1"/>
                </a:solidFill>
                <a:latin typeface="Comic Sans MS" panose="030F0702030302020204" pitchFamily="66" charset="0"/>
              </a:rPr>
              <a:t>symmetric (</a:t>
            </a:r>
            <a:r>
              <a:rPr lang="en-US" sz="2800" b="1" dirty="0" err="1" smtClean="0">
                <a:solidFill>
                  <a:schemeClr val="bg1"/>
                </a:solidFill>
                <a:latin typeface="Comic Sans MS" panose="030F0702030302020204" pitchFamily="66" charset="0"/>
              </a:rPr>
              <a:t>xy</a:t>
            </a:r>
            <a:r>
              <a:rPr lang="en-US" sz="2800" b="1" dirty="0" smtClean="0">
                <a:solidFill>
                  <a:schemeClr val="bg1"/>
                </a:solidFill>
                <a:latin typeface="Comic Sans MS" panose="030F0702030302020204" pitchFamily="66" charset="0"/>
              </a:rPr>
              <a:t>-isotropic) electron-spin interaction has no influence on T=0 dc transport</a:t>
            </a:r>
            <a:endParaRPr lang="ru-RU" sz="2800" b="1" dirty="0">
              <a:solidFill>
                <a:schemeClr val="bg1"/>
              </a:solidFill>
              <a:latin typeface="Comic Sans MS" panose="030F0702030302020204" pitchFamily="66" charset="0"/>
            </a:endParaRPr>
          </a:p>
        </p:txBody>
      </p:sp>
      <p:sp>
        <p:nvSpPr>
          <p:cNvPr id="3" name="Стрелка вниз 6"/>
          <p:cNvSpPr/>
          <p:nvPr/>
        </p:nvSpPr>
        <p:spPr>
          <a:xfrm>
            <a:off x="5796136" y="3477005"/>
            <a:ext cx="55748" cy="240027"/>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5" name="Группа 11"/>
          <p:cNvGrpSpPr/>
          <p:nvPr/>
        </p:nvGrpSpPr>
        <p:grpSpPr>
          <a:xfrm>
            <a:off x="107504" y="2108853"/>
            <a:ext cx="3600400" cy="1440160"/>
            <a:chOff x="683568" y="1268760"/>
            <a:chExt cx="5184576" cy="1872208"/>
          </a:xfrm>
        </p:grpSpPr>
        <p:sp>
          <p:nvSpPr>
            <p:cNvPr id="6" name="Параллелограмм 2"/>
            <p:cNvSpPr/>
            <p:nvPr/>
          </p:nvSpPr>
          <p:spPr>
            <a:xfrm>
              <a:off x="683568" y="1268760"/>
              <a:ext cx="5184576" cy="1296144"/>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 стрелкой 3"/>
            <p:cNvCxnSpPr/>
            <p:nvPr/>
          </p:nvCxnSpPr>
          <p:spPr>
            <a:xfrm>
              <a:off x="1187624" y="2852936"/>
              <a:ext cx="31776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5"/>
            <p:cNvCxnSpPr/>
            <p:nvPr/>
          </p:nvCxnSpPr>
          <p:spPr>
            <a:xfrm flipH="1">
              <a:off x="1187624" y="3140968"/>
              <a:ext cx="3177643"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Стрелка вверх 8"/>
            <p:cNvSpPr/>
            <p:nvPr/>
          </p:nvSpPr>
          <p:spPr>
            <a:xfrm>
              <a:off x="1720483" y="2672916"/>
              <a:ext cx="35395" cy="240027"/>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низ 9"/>
            <p:cNvSpPr/>
            <p:nvPr/>
          </p:nvSpPr>
          <p:spPr>
            <a:xfrm>
              <a:off x="2555776" y="2060848"/>
              <a:ext cx="72008" cy="43204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cxnSp>
        <p:nvCxnSpPr>
          <p:cNvPr id="12" name="Прямая со стрелкой 14"/>
          <p:cNvCxnSpPr/>
          <p:nvPr/>
        </p:nvCxnSpPr>
        <p:spPr>
          <a:xfrm>
            <a:off x="4734018" y="3388380"/>
            <a:ext cx="238323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5"/>
          <p:cNvCxnSpPr/>
          <p:nvPr/>
        </p:nvCxnSpPr>
        <p:spPr>
          <a:xfrm flipH="1">
            <a:off x="4734018" y="3621021"/>
            <a:ext cx="2383232"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5496" y="3861048"/>
            <a:ext cx="9001000" cy="2985433"/>
          </a:xfrm>
          <a:prstGeom prst="rect">
            <a:avLst/>
          </a:prstGeom>
          <a:noFill/>
        </p:spPr>
        <p:txBody>
          <a:bodyPr wrap="square" rtlCol="0">
            <a:spAutoFit/>
          </a:bodyPr>
          <a:lstStyle/>
          <a:p>
            <a:r>
              <a:rPr lang="en-US" sz="2400" b="1" dirty="0" smtClean="0">
                <a:solidFill>
                  <a:srgbClr val="663300"/>
                </a:solidFill>
                <a:effectLst>
                  <a:outerShdw blurRad="38100" dist="38100" dir="2700000" algn="tl">
                    <a:srgbClr val="000000">
                      <a:alpha val="43137"/>
                    </a:srgbClr>
                  </a:outerShdw>
                </a:effectLst>
                <a:latin typeface="Comic Sans MS" panose="030F0702030302020204" pitchFamily="66" charset="0"/>
              </a:rPr>
              <a:t>Spin down impurity can back-scatter a right-moving electron. </a:t>
            </a:r>
          </a:p>
          <a:p>
            <a:endParaRPr lang="en-US" sz="800" b="1" dirty="0">
              <a:solidFill>
                <a:srgbClr val="663300"/>
              </a:solidFill>
              <a:effectLst>
                <a:outerShdw blurRad="38100" dist="38100" dir="2700000" algn="tl">
                  <a:srgbClr val="000000">
                    <a:alpha val="43137"/>
                  </a:srgbClr>
                </a:outerShdw>
              </a:effectLst>
              <a:latin typeface="Comic Sans MS" panose="030F0702030302020204" pitchFamily="66" charset="0"/>
            </a:endParaRPr>
          </a:p>
          <a:p>
            <a:r>
              <a:rPr lang="en-US" sz="2400" b="1" dirty="0" smtClean="0">
                <a:solidFill>
                  <a:srgbClr val="663300"/>
                </a:solidFill>
                <a:effectLst>
                  <a:outerShdw blurRad="38100" dist="38100" dir="2700000" algn="tl">
                    <a:srgbClr val="000000">
                      <a:alpha val="43137"/>
                    </a:srgbClr>
                  </a:outerShdw>
                </a:effectLst>
                <a:latin typeface="Comic Sans MS" panose="030F0702030302020204" pitchFamily="66" charset="0"/>
              </a:rPr>
              <a:t>However, subsequent backscattering of right-moving electrons is impossible until some left-moving electron reverse the impurity spin!</a:t>
            </a:r>
          </a:p>
          <a:p>
            <a:endParaRPr lang="en-US" sz="800" b="1" dirty="0" smtClean="0">
              <a:solidFill>
                <a:srgbClr val="663300"/>
              </a:solidFill>
              <a:effectLst>
                <a:outerShdw blurRad="38100" dist="38100" dir="2700000" algn="tl">
                  <a:srgbClr val="000000">
                    <a:alpha val="43137"/>
                  </a:srgbClr>
                </a:outerShdw>
              </a:effectLst>
              <a:latin typeface="Comic Sans MS" panose="030F0702030302020204" pitchFamily="66" charset="0"/>
            </a:endParaRPr>
          </a:p>
          <a:p>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The impurities can effect ac conductivity but not dc one!</a:t>
            </a:r>
          </a:p>
          <a:p>
            <a:r>
              <a:rPr lang="en-US" sz="2400" b="1" dirty="0" smtClean="0">
                <a:solidFill>
                  <a:srgbClr val="CC6600"/>
                </a:solidFill>
                <a:effectLst>
                  <a:outerShdw blurRad="38100" dist="38100" dir="2700000" algn="tl">
                    <a:srgbClr val="000000">
                      <a:alpha val="43137"/>
                    </a:srgbClr>
                  </a:outerShdw>
                </a:effectLst>
                <a:latin typeface="Comic Sans MS" panose="030F0702030302020204" pitchFamily="66" charset="0"/>
              </a:rPr>
              <a:t>Reason: conservation of    , i.e. </a:t>
            </a:r>
            <a:r>
              <a:rPr lang="en-US" sz="2400" b="1" dirty="0">
                <a:solidFill>
                  <a:srgbClr val="0070C0"/>
                </a:solidFill>
                <a:effectLst>
                  <a:outerShdw blurRad="38100" dist="38100" dir="2700000" algn="tl">
                    <a:srgbClr val="000000">
                      <a:alpha val="43137"/>
                    </a:srgbClr>
                  </a:outerShdw>
                </a:effectLst>
                <a:latin typeface="Comic Sans MS" panose="030F0702030302020204" pitchFamily="66" charset="0"/>
              </a:rPr>
              <a:t>U(1)-</a:t>
            </a:r>
            <a:r>
              <a:rPr lang="en-US" sz="2400" b="1" dirty="0">
                <a:solidFill>
                  <a:srgbClr val="996600"/>
                </a:solidFill>
                <a:effectLst>
                  <a:outerShdw blurRad="38100" dist="38100" dir="2700000" algn="tl">
                    <a:srgbClr val="000000">
                      <a:alpha val="43137"/>
                    </a:srgbClr>
                  </a:outerShdw>
                </a:effectLst>
                <a:latin typeface="Comic Sans MS" panose="030F0702030302020204" pitchFamily="66" charset="0"/>
              </a:rPr>
              <a:t>symmetry</a:t>
            </a:r>
            <a:endParaRPr lang="ru-RU" sz="2400" b="1" dirty="0">
              <a:solidFill>
                <a:srgbClr val="996600"/>
              </a:solidFill>
              <a:effectLst>
                <a:outerShdw blurRad="38100" dist="38100" dir="2700000" algn="tl">
                  <a:srgbClr val="000000">
                    <a:alpha val="43137"/>
                  </a:srgbClr>
                </a:outerShdw>
              </a:effectLst>
              <a:latin typeface="Comic Sans MS" panose="030F0702030302020204" pitchFamily="66" charset="0"/>
            </a:endParaRPr>
          </a:p>
        </p:txBody>
      </p:sp>
      <p:sp>
        <p:nvSpPr>
          <p:cNvPr id="15" name="TextBox 14"/>
          <p:cNvSpPr txBox="1"/>
          <p:nvPr/>
        </p:nvSpPr>
        <p:spPr>
          <a:xfrm>
            <a:off x="107504" y="980728"/>
            <a:ext cx="9036496" cy="1400383"/>
          </a:xfrm>
          <a:prstGeom prst="rect">
            <a:avLst/>
          </a:prstGeom>
          <a:noFill/>
        </p:spPr>
        <p:txBody>
          <a:bodyPr wrap="square" rtlCol="0">
            <a:spAutoFit/>
          </a:bodyPr>
          <a:lstStyle/>
          <a:p>
            <a:pPr marL="514350" indent="-514350">
              <a:lnSpc>
                <a:spcPct val="85000"/>
              </a:lnSpc>
              <a:buAutoNum type="arabicPeriod"/>
            </a:pPr>
            <a:r>
              <a:rPr lang="en-US" sz="2800" b="1" dirty="0" smtClean="0">
                <a:solidFill>
                  <a:srgbClr val="C00000"/>
                </a:solidFill>
                <a:latin typeface="Comic Sans MS" panose="030F0702030302020204" pitchFamily="66" charset="0"/>
              </a:rPr>
              <a:t>Kinematic reason </a:t>
            </a:r>
          </a:p>
          <a:p>
            <a:pPr>
              <a:lnSpc>
                <a:spcPct val="85000"/>
              </a:lnSpc>
            </a:pPr>
            <a:r>
              <a:rPr lang="en-US" sz="2000" b="1" dirty="0" err="1" smtClean="0">
                <a:latin typeface="Arial" panose="020B0604020202020204" pitchFamily="34" charset="0"/>
                <a:cs typeface="Arial" panose="020B0604020202020204" pitchFamily="34" charset="0"/>
              </a:rPr>
              <a:t>Maciejko</a:t>
            </a:r>
            <a:r>
              <a:rPr lang="en-US" sz="2000" b="1" dirty="0" smtClean="0">
                <a:latin typeface="Arial" panose="020B0604020202020204" pitchFamily="34" charset="0"/>
                <a:cs typeface="Arial" panose="020B0604020202020204" pitchFamily="34" charset="0"/>
              </a:rPr>
              <a:t>, Liu, </a:t>
            </a:r>
            <a:r>
              <a:rPr lang="en-US" sz="2000" b="1" dirty="0" err="1" smtClean="0">
                <a:latin typeface="Arial" panose="020B0604020202020204" pitchFamily="34" charset="0"/>
                <a:cs typeface="Arial" panose="020B0604020202020204" pitchFamily="34" charset="0"/>
              </a:rPr>
              <a:t>Oreg</a:t>
            </a:r>
            <a:r>
              <a:rPr lang="en-US" sz="2000" b="1" dirty="0" smtClean="0">
                <a:latin typeface="Arial" panose="020B0604020202020204" pitchFamily="34" charset="0"/>
                <a:cs typeface="Arial" panose="020B0604020202020204" pitchFamily="34" charset="0"/>
              </a:rPr>
              <a:t>, Qi, Wu, Zhang (2009)</a:t>
            </a:r>
            <a:r>
              <a:rPr lang="en-US" sz="2400" b="1" dirty="0" smtClean="0">
                <a:solidFill>
                  <a:srgbClr val="C00000"/>
                </a:solidFill>
                <a:latin typeface="Comic Sans MS" panose="030F0702030302020204" pitchFamily="66" charset="0"/>
              </a:rPr>
              <a:t> </a:t>
            </a:r>
            <a:endParaRPr lang="en-US" sz="2000" b="1" dirty="0">
              <a:latin typeface="Arial" panose="020B0604020202020204" pitchFamily="34" charset="0"/>
              <a:cs typeface="Arial" panose="020B0604020202020204" pitchFamily="34" charset="0"/>
            </a:endParaRPr>
          </a:p>
          <a:p>
            <a:pPr>
              <a:lnSpc>
                <a:spcPct val="85000"/>
              </a:lnSpc>
            </a:pPr>
            <a:r>
              <a:rPr lang="en-US" sz="2000" b="1" dirty="0" smtClean="0">
                <a:latin typeface="Arial" panose="020B0604020202020204" pitchFamily="34" charset="0"/>
                <a:cs typeface="Arial" panose="020B0604020202020204" pitchFamily="34" charset="0"/>
              </a:rPr>
              <a:t>Tanaka, </a:t>
            </a:r>
            <a:r>
              <a:rPr lang="en-US" sz="2000" b="1" dirty="0" err="1" smtClean="0">
                <a:latin typeface="Arial" panose="020B0604020202020204" pitchFamily="34" charset="0"/>
                <a:cs typeface="Arial" panose="020B0604020202020204" pitchFamily="34" charset="0"/>
              </a:rPr>
              <a:t>Furusaki</a:t>
            </a:r>
            <a:r>
              <a:rPr lang="en-US" sz="2000" b="1" dirty="0" smtClean="0">
                <a:latin typeface="Arial" panose="020B0604020202020204" pitchFamily="34" charset="0"/>
                <a:cs typeface="Arial" panose="020B0604020202020204" pitchFamily="34" charset="0"/>
              </a:rPr>
              <a:t>, Matveev (2011)</a:t>
            </a:r>
          </a:p>
          <a:p>
            <a:pPr>
              <a:lnSpc>
                <a:spcPct val="85000"/>
              </a:lnSpc>
            </a:pPr>
            <a:endParaRPr lang="ru-RU" sz="2800" dirty="0">
              <a:latin typeface="Arial" panose="020B0604020202020204" pitchFamily="34" charset="0"/>
              <a:cs typeface="Arial" panose="020B0604020202020204" pitchFamily="34" charset="0"/>
            </a:endParaRPr>
          </a:p>
        </p:txBody>
      </p:sp>
      <p:sp>
        <p:nvSpPr>
          <p:cNvPr id="16" name="Стрелка вверх 26"/>
          <p:cNvSpPr/>
          <p:nvPr/>
        </p:nvSpPr>
        <p:spPr>
          <a:xfrm>
            <a:off x="971600" y="3188973"/>
            <a:ext cx="24580" cy="184636"/>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верх 27"/>
          <p:cNvSpPr/>
          <p:nvPr/>
        </p:nvSpPr>
        <p:spPr>
          <a:xfrm>
            <a:off x="1331640" y="3188973"/>
            <a:ext cx="24580" cy="184636"/>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верх 28"/>
          <p:cNvSpPr/>
          <p:nvPr/>
        </p:nvSpPr>
        <p:spPr>
          <a:xfrm>
            <a:off x="4932040" y="3260981"/>
            <a:ext cx="24580" cy="184636"/>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верх 29"/>
          <p:cNvSpPr/>
          <p:nvPr/>
        </p:nvSpPr>
        <p:spPr>
          <a:xfrm>
            <a:off x="5076056" y="3260981"/>
            <a:ext cx="24580" cy="184636"/>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араллелограмм 2"/>
          <p:cNvSpPr/>
          <p:nvPr/>
        </p:nvSpPr>
        <p:spPr>
          <a:xfrm>
            <a:off x="4427984" y="2119931"/>
            <a:ext cx="3600400" cy="997034"/>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2" name="Straight Arrow Connector 21"/>
          <p:cNvCxnSpPr/>
          <p:nvPr/>
        </p:nvCxnSpPr>
        <p:spPr>
          <a:xfrm flipV="1">
            <a:off x="5940152" y="2646143"/>
            <a:ext cx="0" cy="39881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707904" y="6309320"/>
            <a:ext cx="436338" cy="461665"/>
          </a:xfrm>
          <a:prstGeom prst="rect">
            <a:avLst/>
          </a:prstGeom>
          <a:noFill/>
        </p:spPr>
        <p:txBody>
          <a:bodyPr wrap="none" rtlCol="0">
            <a:spAutoFit/>
          </a:bodyPr>
          <a:lstStyle/>
          <a:p>
            <a:r>
              <a:rPr lang="en-US" sz="2400" b="1" i="1" dirty="0" smtClean="0">
                <a:latin typeface="Times New Roman" panose="02020603050405020304" pitchFamily="18" charset="0"/>
                <a:cs typeface="Times New Roman" panose="02020603050405020304" pitchFamily="18" charset="0"/>
              </a:rPr>
              <a:t>S</a:t>
            </a:r>
            <a:r>
              <a:rPr lang="en-US" sz="2400" b="1" i="1" baseline="-25000" dirty="0">
                <a:latin typeface="Times New Roman" panose="02020603050405020304" pitchFamily="18" charset="0"/>
                <a:cs typeface="Times New Roman" panose="02020603050405020304" pitchFamily="18" charset="0"/>
              </a:rPr>
              <a:t>z</a:t>
            </a:r>
            <a:endParaRPr lang="en-US" sz="2100" b="1" dirty="0">
              <a:solidFill>
                <a:schemeClr val="accent4">
                  <a:lumMod val="50000"/>
                </a:schemeClr>
              </a:solidFill>
              <a:latin typeface="Comic Sans MS" panose="030F0702030302020204" pitchFamily="66" charset="0"/>
              <a:cs typeface="Times New Roman" panose="02020603050405020304" pitchFamily="18" charset="0"/>
            </a:endParaRPr>
          </a:p>
        </p:txBody>
      </p:sp>
    </p:spTree>
    <p:extLst>
      <p:ext uri="{BB962C8B-B14F-4D97-AF65-F5344CB8AC3E}">
        <p14:creationId xmlns:p14="http://schemas.microsoft.com/office/powerpoint/2010/main" val="2342890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96" y="1340768"/>
            <a:ext cx="8784976" cy="954107"/>
          </a:xfrm>
          <a:prstGeom prst="rect">
            <a:avLst/>
          </a:prstGeom>
          <a:noFill/>
        </p:spPr>
        <p:txBody>
          <a:bodyPr wrap="square" rtlCol="0">
            <a:spAutoFit/>
          </a:bodyPr>
          <a:lstStyle/>
          <a:p>
            <a:r>
              <a:rPr lang="en-US" sz="2800" b="1" dirty="0" smtClean="0">
                <a:solidFill>
                  <a:srgbClr val="C00000"/>
                </a:solidFill>
                <a:latin typeface="Comic Sans MS" panose="030F0702030302020204" pitchFamily="66" charset="0"/>
              </a:rPr>
              <a:t>Second reason:</a:t>
            </a:r>
          </a:p>
          <a:p>
            <a:r>
              <a:rPr lang="en-US" sz="2800" b="1" dirty="0" smtClean="0">
                <a:solidFill>
                  <a:srgbClr val="3B608C"/>
                </a:solidFill>
                <a:latin typeface="Comic Sans MS" panose="030F0702030302020204" pitchFamily="66" charset="0"/>
              </a:rPr>
              <a:t>Kondo effect - </a:t>
            </a:r>
            <a:r>
              <a:rPr lang="en-US" sz="2600" b="1" dirty="0" smtClean="0">
                <a:solidFill>
                  <a:srgbClr val="0070C0"/>
                </a:solidFill>
                <a:latin typeface="Comic Sans MS" panose="030F0702030302020204" pitchFamily="66" charset="0"/>
              </a:rPr>
              <a:t>screening of the </a:t>
            </a:r>
            <a:r>
              <a:rPr lang="en-US" sz="2600" b="1" dirty="0">
                <a:solidFill>
                  <a:srgbClr val="0070C0"/>
                </a:solidFill>
                <a:latin typeface="Comic Sans MS" panose="030F0702030302020204" pitchFamily="66" charset="0"/>
              </a:rPr>
              <a:t>impurity spin   </a:t>
            </a:r>
            <a:endParaRPr lang="ru-RU" sz="2600" b="1" dirty="0">
              <a:solidFill>
                <a:srgbClr val="0070C0"/>
              </a:solidFill>
              <a:latin typeface="Comic Sans MS" panose="030F0702030302020204" pitchFamily="66" charset="0"/>
            </a:endParaRPr>
          </a:p>
        </p:txBody>
      </p:sp>
      <p:sp>
        <p:nvSpPr>
          <p:cNvPr id="9" name="TextBox 8"/>
          <p:cNvSpPr txBox="1"/>
          <p:nvPr/>
        </p:nvSpPr>
        <p:spPr>
          <a:xfrm>
            <a:off x="107504" y="2420888"/>
            <a:ext cx="8784976" cy="492443"/>
          </a:xfrm>
          <a:prstGeom prst="rect">
            <a:avLst/>
          </a:prstGeom>
          <a:noFill/>
        </p:spPr>
        <p:txBody>
          <a:bodyPr wrap="square" rtlCol="0">
            <a:spAutoFit/>
          </a:bodyPr>
          <a:lstStyle/>
          <a:p>
            <a:r>
              <a:rPr lang="en-US" sz="2600" b="1" dirty="0" smtClean="0">
                <a:solidFill>
                  <a:srgbClr val="0070C0"/>
                </a:solidFill>
                <a:latin typeface="Comic Sans MS" panose="030F0702030302020204" pitchFamily="66" charset="0"/>
              </a:rPr>
              <a:t>Recovery of the Time Reversal Symmetry</a:t>
            </a:r>
            <a:endParaRPr lang="ru-RU" sz="2600" b="1" dirty="0">
              <a:solidFill>
                <a:srgbClr val="0070C0"/>
              </a:solidFill>
              <a:latin typeface="Comic Sans MS" panose="030F0702030302020204" pitchFamily="66" charset="0"/>
            </a:endParaRPr>
          </a:p>
        </p:txBody>
      </p:sp>
      <p:sp>
        <p:nvSpPr>
          <p:cNvPr id="10" name="Flowchart: Data 9"/>
          <p:cNvSpPr/>
          <p:nvPr/>
        </p:nvSpPr>
        <p:spPr>
          <a:xfrm>
            <a:off x="35496" y="3409301"/>
            <a:ext cx="3816424" cy="2520280"/>
          </a:xfrm>
          <a:prstGeom prst="flowChartInputOutpu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Data 10"/>
          <p:cNvSpPr/>
          <p:nvPr/>
        </p:nvSpPr>
        <p:spPr>
          <a:xfrm>
            <a:off x="5220072" y="3448164"/>
            <a:ext cx="3816424" cy="2520280"/>
          </a:xfrm>
          <a:prstGeom prst="flowChartInputOutpu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16071" y="5104348"/>
            <a:ext cx="1296144" cy="432048"/>
          </a:xfrm>
          <a:prstGeom prst="ellipse">
            <a:avLst/>
          </a:prstGeom>
          <a:noFill/>
          <a:ln w="571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4156636938"/>
              </p:ext>
            </p:extLst>
          </p:nvPr>
        </p:nvGraphicFramePr>
        <p:xfrm>
          <a:off x="821069" y="4096236"/>
          <a:ext cx="2246312" cy="957263"/>
        </p:xfrm>
        <a:graphic>
          <a:graphicData uri="http://schemas.openxmlformats.org/presentationml/2006/ole">
            <mc:AlternateContent xmlns:mc="http://schemas.openxmlformats.org/markup-compatibility/2006">
              <mc:Choice xmlns:v="urn:schemas-microsoft-com:vml" Requires="v">
                <p:oleObj spid="_x0000_s144446" name="Equation" r:id="rId3" imgW="1041120" imgH="444240" progId="Equation.DSMT4">
                  <p:embed/>
                </p:oleObj>
              </mc:Choice>
              <mc:Fallback>
                <p:oleObj name="Equation" r:id="rId3" imgW="1041120" imgH="444240" progId="Equation.DSMT4">
                  <p:embed/>
                  <p:pic>
                    <p:nvPicPr>
                      <p:cNvPr id="0" name=""/>
                      <p:cNvPicPr/>
                      <p:nvPr/>
                    </p:nvPicPr>
                    <p:blipFill>
                      <a:blip r:embed="rId4"/>
                      <a:stretch>
                        <a:fillRect/>
                      </a:stretch>
                    </p:blipFill>
                    <p:spPr>
                      <a:xfrm>
                        <a:off x="821069" y="4096236"/>
                        <a:ext cx="2246312" cy="957263"/>
                      </a:xfrm>
                      <a:prstGeom prst="rect">
                        <a:avLst/>
                      </a:prstGeom>
                    </p:spPr>
                  </p:pic>
                </p:oleObj>
              </mc:Fallback>
            </mc:AlternateContent>
          </a:graphicData>
        </a:graphic>
      </p:graphicFrame>
      <p:cxnSp>
        <p:nvCxnSpPr>
          <p:cNvPr id="15" name="Straight Connector 14"/>
          <p:cNvCxnSpPr/>
          <p:nvPr/>
        </p:nvCxnSpPr>
        <p:spPr>
          <a:xfrm>
            <a:off x="5363633" y="5608404"/>
            <a:ext cx="3096799" cy="1"/>
          </a:xfrm>
          <a:prstGeom prst="line">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292080" y="5760804"/>
            <a:ext cx="3096799" cy="1"/>
          </a:xfrm>
          <a:prstGeom prst="line">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Стрелка вверх 16"/>
          <p:cNvSpPr/>
          <p:nvPr/>
        </p:nvSpPr>
        <p:spPr>
          <a:xfrm>
            <a:off x="5724128" y="5229200"/>
            <a:ext cx="45719" cy="288032"/>
          </a:xfrm>
          <a:prstGeom prst="up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низ 25"/>
          <p:cNvSpPr/>
          <p:nvPr/>
        </p:nvSpPr>
        <p:spPr>
          <a:xfrm>
            <a:off x="5724128" y="5877272"/>
            <a:ext cx="72008" cy="288032"/>
          </a:xfrm>
          <a:prstGeom prst="downArrow">
            <a:avLst/>
          </a:prstGeom>
          <a:solidFill>
            <a:srgbClr val="00B05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Flowchart: Data 18"/>
          <p:cNvSpPr/>
          <p:nvPr/>
        </p:nvSpPr>
        <p:spPr>
          <a:xfrm rot="16200000">
            <a:off x="6444210" y="5176357"/>
            <a:ext cx="432048" cy="1008109"/>
          </a:xfrm>
          <a:prstGeom prst="flowChartInputOutpu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flipV="1">
            <a:off x="6156179" y="5320372"/>
            <a:ext cx="288029" cy="28803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6156176" y="5464388"/>
            <a:ext cx="288029" cy="28803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flipV="1">
            <a:off x="6876257" y="5320371"/>
            <a:ext cx="288029" cy="28803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V="1">
            <a:off x="6876254" y="5464387"/>
            <a:ext cx="288029" cy="28803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372200" y="5464387"/>
            <a:ext cx="504052" cy="1"/>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6372200" y="5320372"/>
            <a:ext cx="504052" cy="1"/>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07504" y="5680412"/>
            <a:ext cx="3096799" cy="1"/>
          </a:xfrm>
          <a:prstGeom prst="line">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35951" y="5832812"/>
            <a:ext cx="3096799" cy="1"/>
          </a:xfrm>
          <a:prstGeom prst="line">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Стрелка вниз 25"/>
          <p:cNvSpPr/>
          <p:nvPr/>
        </p:nvSpPr>
        <p:spPr>
          <a:xfrm>
            <a:off x="467999" y="5877272"/>
            <a:ext cx="72008" cy="288032"/>
          </a:xfrm>
          <a:prstGeom prst="downArrow">
            <a:avLst/>
          </a:prstGeom>
          <a:solidFill>
            <a:srgbClr val="00B050"/>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елка вверх 16"/>
          <p:cNvSpPr/>
          <p:nvPr/>
        </p:nvSpPr>
        <p:spPr>
          <a:xfrm>
            <a:off x="494288" y="5301208"/>
            <a:ext cx="45719" cy="288032"/>
          </a:xfrm>
          <a:prstGeom prst="up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Striped Right Arrow 29"/>
          <p:cNvSpPr/>
          <p:nvPr/>
        </p:nvSpPr>
        <p:spPr>
          <a:xfrm>
            <a:off x="3878209" y="4456276"/>
            <a:ext cx="1413871" cy="432048"/>
          </a:xfrm>
          <a:prstGeom prst="striped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572272" y="4032068"/>
            <a:ext cx="2575520" cy="400110"/>
          </a:xfrm>
          <a:prstGeom prst="rect">
            <a:avLst/>
          </a:prstGeom>
          <a:noFill/>
        </p:spPr>
        <p:txBody>
          <a:bodyPr wrap="square" rtlCol="0">
            <a:spAutoFit/>
          </a:bodyPr>
          <a:lstStyle/>
          <a:p>
            <a:r>
              <a:rPr lang="en-US" sz="2000" dirty="0" smtClean="0">
                <a:solidFill>
                  <a:srgbClr val="3B608C"/>
                </a:solidFill>
                <a:effectLst>
                  <a:outerShdw blurRad="38100" dist="38100" dir="2700000" algn="tl">
                    <a:srgbClr val="000000">
                      <a:alpha val="43137"/>
                    </a:srgbClr>
                  </a:outerShdw>
                </a:effectLst>
                <a:latin typeface="Comic Sans MS" panose="030F0702030302020204" pitchFamily="66" charset="0"/>
              </a:rPr>
              <a:t>Kondo exchange</a:t>
            </a:r>
            <a:endParaRPr lang="ru-RU" sz="2000" b="1" dirty="0">
              <a:solidFill>
                <a:srgbClr val="3B608C"/>
              </a:solidFill>
              <a:latin typeface="Comic Sans MS" panose="030F0702030302020204" pitchFamily="66" charset="0"/>
            </a:endParaRPr>
          </a:p>
        </p:txBody>
      </p:sp>
      <p:sp>
        <p:nvSpPr>
          <p:cNvPr id="32" name="Стрелка вверх 24"/>
          <p:cNvSpPr/>
          <p:nvPr/>
        </p:nvSpPr>
        <p:spPr>
          <a:xfrm rot="1800000">
            <a:off x="1865047" y="4880460"/>
            <a:ext cx="45719" cy="28803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TextBox 32"/>
          <p:cNvSpPr txBox="1"/>
          <p:nvPr/>
        </p:nvSpPr>
        <p:spPr>
          <a:xfrm>
            <a:off x="0" y="-27384"/>
            <a:ext cx="9144000" cy="1311128"/>
          </a:xfrm>
          <a:prstGeom prst="rect">
            <a:avLst/>
          </a:prstGeom>
          <a:solidFill>
            <a:srgbClr val="0070C0"/>
          </a:solidFill>
        </p:spPr>
        <p:txBody>
          <a:bodyPr wrap="square" rtlCol="0">
            <a:spAutoFit/>
          </a:bodyPr>
          <a:lstStyle/>
          <a:p>
            <a:pPr>
              <a:lnSpc>
                <a:spcPct val="90000"/>
              </a:lnSpc>
            </a:pPr>
            <a:r>
              <a:rPr lang="en-US" sz="3200" b="1" i="1" dirty="0" smtClean="0">
                <a:solidFill>
                  <a:schemeClr val="bg1"/>
                </a:solidFill>
                <a:latin typeface="Times New Roman" panose="02020603050405020304" pitchFamily="18" charset="0"/>
                <a:cs typeface="Times New Roman" panose="02020603050405020304" pitchFamily="18" charset="0"/>
              </a:rPr>
              <a:t>U</a:t>
            </a:r>
            <a:r>
              <a:rPr lang="en-US" sz="3200" b="1" dirty="0" smtClean="0">
                <a:solidFill>
                  <a:schemeClr val="bg1"/>
                </a:solidFill>
                <a:latin typeface="Times New Roman" panose="02020603050405020304" pitchFamily="18" charset="0"/>
                <a:cs typeface="Times New Roman" panose="02020603050405020304" pitchFamily="18" charset="0"/>
              </a:rPr>
              <a:t>(1) </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smtClean="0">
                <a:solidFill>
                  <a:schemeClr val="bg1"/>
                </a:solidFill>
                <a:latin typeface="Comic Sans MS" panose="030F0702030302020204" pitchFamily="66" charset="0"/>
              </a:rPr>
              <a:t>symmetric (</a:t>
            </a:r>
            <a:r>
              <a:rPr lang="en-US" sz="2800" b="1" dirty="0" err="1" smtClean="0">
                <a:solidFill>
                  <a:schemeClr val="bg1"/>
                </a:solidFill>
                <a:latin typeface="Comic Sans MS" panose="030F0702030302020204" pitchFamily="66" charset="0"/>
              </a:rPr>
              <a:t>xy</a:t>
            </a:r>
            <a:r>
              <a:rPr lang="en-US" sz="2800" b="1" dirty="0" smtClean="0">
                <a:solidFill>
                  <a:schemeClr val="bg1"/>
                </a:solidFill>
                <a:latin typeface="Comic Sans MS" panose="030F0702030302020204" pitchFamily="66" charset="0"/>
              </a:rPr>
              <a:t>-isotropic) electron-spin interaction has no influence on zero-temperature dc charge transport</a:t>
            </a:r>
            <a:endParaRPr lang="ru-RU" sz="2800" b="1" dirty="0">
              <a:solidFill>
                <a:schemeClr val="bg1"/>
              </a:solidFill>
              <a:latin typeface="Comic Sans MS" panose="030F0702030302020204" pitchFamily="66" charset="0"/>
            </a:endParaRPr>
          </a:p>
        </p:txBody>
      </p:sp>
      <p:sp>
        <p:nvSpPr>
          <p:cNvPr id="34" name="TextBox 33"/>
          <p:cNvSpPr txBox="1"/>
          <p:nvPr/>
        </p:nvSpPr>
        <p:spPr>
          <a:xfrm>
            <a:off x="107504" y="6320933"/>
            <a:ext cx="8784976" cy="492443"/>
          </a:xfrm>
          <a:prstGeom prst="rect">
            <a:avLst/>
          </a:prstGeom>
          <a:noFill/>
        </p:spPr>
        <p:txBody>
          <a:bodyPr wrap="square" rtlCol="0">
            <a:spAutoFit/>
          </a:bodyPr>
          <a:lstStyle/>
          <a:p>
            <a:r>
              <a:rPr lang="en-US" sz="2600" b="1" dirty="0" smtClean="0">
                <a:solidFill>
                  <a:srgbClr val="0070C0"/>
                </a:solidFill>
                <a:latin typeface="Comic Sans MS" panose="030F0702030302020204" pitchFamily="66" charset="0"/>
              </a:rPr>
              <a:t>Does not depend on the U(1)-symmetry</a:t>
            </a:r>
            <a:endParaRPr lang="ru-RU" sz="2600" b="1"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1164302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8" y="-27384"/>
            <a:ext cx="9158288" cy="707886"/>
          </a:xfrm>
          <a:prstGeom prst="rect">
            <a:avLst/>
          </a:prstGeom>
          <a:solidFill>
            <a:srgbClr val="0070C0"/>
          </a:solidFill>
        </p:spPr>
        <p:txBody>
          <a:bodyPr wrap="square" rtlCol="0">
            <a:spAutoFit/>
          </a:bodyPr>
          <a:lstStyle/>
          <a:p>
            <a:pPr algn="ctr" defTabSz="801688"/>
            <a:r>
              <a:rPr lang="en-US"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RKKY interaction of localized spins</a:t>
            </a:r>
            <a:endPar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defTabSz="801688"/>
            <a:r>
              <a:rPr lang="en-US" sz="1200" b="1" dirty="0" smtClean="0">
                <a:solidFill>
                  <a:srgbClr val="996633"/>
                </a:solidFill>
                <a:latin typeface="Comic Sans MS" panose="030F0702030302020204" pitchFamily="66" charset="0"/>
                <a:cs typeface="Arial" panose="020B0604020202020204" pitchFamily="34" charset="0"/>
              </a:rPr>
              <a:t> </a:t>
            </a:r>
          </a:p>
        </p:txBody>
      </p:sp>
      <p:graphicFrame>
        <p:nvGraphicFramePr>
          <p:cNvPr id="4" name="Object 11"/>
          <p:cNvGraphicFramePr>
            <a:graphicFrameLocks noChangeAspect="1"/>
          </p:cNvGraphicFramePr>
          <p:nvPr>
            <p:extLst>
              <p:ext uri="{D42A27DB-BD31-4B8C-83A1-F6EECF244321}">
                <p14:modId xmlns:p14="http://schemas.microsoft.com/office/powerpoint/2010/main" val="1558404455"/>
              </p:ext>
            </p:extLst>
          </p:nvPr>
        </p:nvGraphicFramePr>
        <p:xfrm>
          <a:off x="2156187" y="908720"/>
          <a:ext cx="4985169" cy="1296144"/>
        </p:xfrm>
        <a:graphic>
          <a:graphicData uri="http://schemas.openxmlformats.org/presentationml/2006/ole">
            <mc:AlternateContent xmlns:mc="http://schemas.openxmlformats.org/markup-compatibility/2006">
              <mc:Choice xmlns:v="urn:schemas-microsoft-com:vml" Requires="v">
                <p:oleObj spid="_x0000_s182307" name="Equation" r:id="rId3" imgW="1904760" imgH="495000" progId="Equation.DSMT4">
                  <p:embed/>
                </p:oleObj>
              </mc:Choice>
              <mc:Fallback>
                <p:oleObj name="Equation" r:id="rId3" imgW="1904760" imgH="495000" progId="Equation.DSMT4">
                  <p:embed/>
                  <p:pic>
                    <p:nvPicPr>
                      <p:cNvPr id="0" name=""/>
                      <p:cNvPicPr>
                        <a:picLocks noChangeAspect="1" noChangeArrowheads="1"/>
                      </p:cNvPicPr>
                      <p:nvPr/>
                    </p:nvPicPr>
                    <p:blipFill>
                      <a:blip r:embed="rId4"/>
                      <a:srcRect/>
                      <a:stretch>
                        <a:fillRect/>
                      </a:stretch>
                    </p:blipFill>
                    <p:spPr bwMode="auto">
                      <a:xfrm>
                        <a:off x="2156187" y="908720"/>
                        <a:ext cx="4985169" cy="1296144"/>
                      </a:xfrm>
                      <a:prstGeom prst="rect">
                        <a:avLst/>
                      </a:prstGeom>
                      <a:noFill/>
                      <a:extLst/>
                    </p:spPr>
                  </p:pic>
                </p:oleObj>
              </mc:Fallback>
            </mc:AlternateContent>
          </a:graphicData>
        </a:graphic>
      </p:graphicFrame>
      <p:sp>
        <p:nvSpPr>
          <p:cNvPr id="5" name="TextBox 4"/>
          <p:cNvSpPr txBox="1"/>
          <p:nvPr/>
        </p:nvSpPr>
        <p:spPr>
          <a:xfrm>
            <a:off x="384709" y="2426692"/>
            <a:ext cx="3542958" cy="461665"/>
          </a:xfrm>
          <a:prstGeom prst="rect">
            <a:avLst/>
          </a:prstGeom>
          <a:noFill/>
        </p:spPr>
        <p:txBody>
          <a:bodyPr wrap="none" rtlCol="0">
            <a:spAutoFit/>
          </a:bodyPr>
          <a:lstStyle/>
          <a:p>
            <a:r>
              <a:rPr lang="en-US" sz="2400" i="1" dirty="0" smtClean="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 – number of dimensions </a:t>
            </a:r>
            <a:endParaRPr lang="en-US" sz="2400" dirty="0">
              <a:latin typeface="Times New Roman" panose="02020603050405020304" pitchFamily="18" charset="0"/>
              <a:cs typeface="Times New Roman" panose="02020603050405020304" pitchFamily="18" charset="0"/>
            </a:endParaRPr>
          </a:p>
        </p:txBody>
      </p:sp>
      <p:graphicFrame>
        <p:nvGraphicFramePr>
          <p:cNvPr id="6" name="Object 11"/>
          <p:cNvGraphicFramePr>
            <a:graphicFrameLocks noChangeAspect="1"/>
          </p:cNvGraphicFramePr>
          <p:nvPr>
            <p:extLst>
              <p:ext uri="{D42A27DB-BD31-4B8C-83A1-F6EECF244321}">
                <p14:modId xmlns:p14="http://schemas.microsoft.com/office/powerpoint/2010/main" val="1333503110"/>
              </p:ext>
            </p:extLst>
          </p:nvPr>
        </p:nvGraphicFramePr>
        <p:xfrm>
          <a:off x="4122274" y="2356619"/>
          <a:ext cx="1525588" cy="568325"/>
        </p:xfrm>
        <a:graphic>
          <a:graphicData uri="http://schemas.openxmlformats.org/presentationml/2006/ole">
            <mc:AlternateContent xmlns:mc="http://schemas.openxmlformats.org/markup-compatibility/2006">
              <mc:Choice xmlns:v="urn:schemas-microsoft-com:vml" Requires="v">
                <p:oleObj spid="_x0000_s182308" name="Equation" r:id="rId5" imgW="749160" imgH="279360" progId="Equation.DSMT4">
                  <p:embed/>
                </p:oleObj>
              </mc:Choice>
              <mc:Fallback>
                <p:oleObj name="Equation" r:id="rId5" imgW="749160" imgH="279360" progId="Equation.DSMT4">
                  <p:embed/>
                  <p:pic>
                    <p:nvPicPr>
                      <p:cNvPr id="0" name=""/>
                      <p:cNvPicPr>
                        <a:picLocks noChangeAspect="1" noChangeArrowheads="1"/>
                      </p:cNvPicPr>
                      <p:nvPr/>
                    </p:nvPicPr>
                    <p:blipFill>
                      <a:blip r:embed="rId6"/>
                      <a:srcRect/>
                      <a:stretch>
                        <a:fillRect/>
                      </a:stretch>
                    </p:blipFill>
                    <p:spPr bwMode="auto">
                      <a:xfrm>
                        <a:off x="4122274" y="2356619"/>
                        <a:ext cx="1525588" cy="568325"/>
                      </a:xfrm>
                      <a:prstGeom prst="rect">
                        <a:avLst/>
                      </a:prstGeom>
                      <a:noFill/>
                      <a:extLst/>
                    </p:spPr>
                  </p:pic>
                </p:oleObj>
              </mc:Fallback>
            </mc:AlternateContent>
          </a:graphicData>
        </a:graphic>
      </p:graphicFrame>
      <p:sp>
        <p:nvSpPr>
          <p:cNvPr id="7" name="TextBox 6"/>
          <p:cNvSpPr txBox="1"/>
          <p:nvPr/>
        </p:nvSpPr>
        <p:spPr>
          <a:xfrm>
            <a:off x="-36512" y="3771037"/>
            <a:ext cx="9158288" cy="1323439"/>
          </a:xfrm>
          <a:prstGeom prst="rect">
            <a:avLst/>
          </a:prstGeom>
          <a:noFill/>
        </p:spPr>
        <p:txBody>
          <a:bodyPr wrap="square" rtlCol="0">
            <a:spAutoFit/>
          </a:bodyPr>
          <a:lstStyle/>
          <a:p>
            <a:pPr defTabSz="801688"/>
            <a:r>
              <a:rPr lang="en-US" sz="2400" b="1" dirty="0">
                <a:solidFill>
                  <a:srgbClr val="99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Finite density of spins – competition between the Kondo effect and </a:t>
            </a:r>
            <a:r>
              <a:rPr lang="en-US" sz="2400" b="1" dirty="0" smtClean="0">
                <a:solidFill>
                  <a:srgbClr val="99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RKKY interaction of the spins </a:t>
            </a:r>
            <a:endParaRPr lang="en-US"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defTabSz="801688"/>
            <a:r>
              <a:rPr lang="pl-PL" sz="2000" b="1" dirty="0" smtClean="0">
                <a:latin typeface="Arial" panose="020B0604020202020204" pitchFamily="34" charset="0"/>
                <a:cs typeface="Arial" panose="020B0604020202020204" pitchFamily="34" charset="0"/>
              </a:rPr>
              <a:t>S</a:t>
            </a:r>
            <a:r>
              <a:rPr lang="pl-PL" sz="2000" b="1" dirty="0">
                <a:latin typeface="Arial" panose="020B0604020202020204" pitchFamily="34" charset="0"/>
                <a:cs typeface="Arial" panose="020B0604020202020204" pitchFamily="34" charset="0"/>
              </a:rPr>
              <a:t>. </a:t>
            </a:r>
            <a:r>
              <a:rPr lang="pl-PL" sz="2000" b="1" dirty="0" smtClean="0">
                <a:latin typeface="Arial" panose="020B0604020202020204" pitchFamily="34" charset="0"/>
                <a:cs typeface="Arial" panose="020B0604020202020204" pitchFamily="34" charset="0"/>
              </a:rPr>
              <a:t>Doniach</a:t>
            </a:r>
            <a:r>
              <a:rPr lang="en-US" sz="2000" b="1" dirty="0" smtClean="0">
                <a:latin typeface="Arial" panose="020B0604020202020204" pitchFamily="34" charset="0"/>
                <a:cs typeface="Arial" panose="020B0604020202020204" pitchFamily="34" charset="0"/>
              </a:rPr>
              <a:t> (</a:t>
            </a:r>
            <a:r>
              <a:rPr lang="pl-PL" sz="2000" b="1" dirty="0" smtClean="0">
                <a:latin typeface="Arial" panose="020B0604020202020204" pitchFamily="34" charset="0"/>
                <a:cs typeface="Arial" panose="020B0604020202020204" pitchFamily="34" charset="0"/>
              </a:rPr>
              <a:t>1977</a:t>
            </a:r>
            <a:r>
              <a:rPr lang="pl-PL" sz="2000" b="1" dirty="0">
                <a:latin typeface="Arial" panose="020B0604020202020204" pitchFamily="34" charset="0"/>
                <a:cs typeface="Arial" panose="020B0604020202020204" pitchFamily="34" charset="0"/>
              </a:rPr>
              <a:t>)</a:t>
            </a:r>
            <a:endPar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defTabSz="801688"/>
            <a:r>
              <a:rPr lang="en-US" sz="1200" b="1" dirty="0" smtClean="0">
                <a:solidFill>
                  <a:srgbClr val="996633"/>
                </a:solidFill>
                <a:latin typeface="Comic Sans MS" panose="030F0702030302020204" pitchFamily="66" charset="0"/>
                <a:cs typeface="Arial" panose="020B0604020202020204" pitchFamily="34" charset="0"/>
              </a:rPr>
              <a:t> </a:t>
            </a:r>
          </a:p>
        </p:txBody>
      </p:sp>
    </p:spTree>
    <p:extLst>
      <p:ext uri="{BB962C8B-B14F-4D97-AF65-F5344CB8AC3E}">
        <p14:creationId xmlns:p14="http://schemas.microsoft.com/office/powerpoint/2010/main" val="4014395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73687"/>
            <a:ext cx="9036496" cy="3859369"/>
          </a:xfrm>
          <a:prstGeom prst="rect">
            <a:avLst/>
          </a:prstGeom>
        </p:spPr>
      </p:pic>
      <p:cxnSp>
        <p:nvCxnSpPr>
          <p:cNvPr id="4" name="Straight Connector 3"/>
          <p:cNvCxnSpPr/>
          <p:nvPr/>
        </p:nvCxnSpPr>
        <p:spPr>
          <a:xfrm flipH="1">
            <a:off x="683568" y="3068960"/>
            <a:ext cx="2592288"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6660232" y="3356992"/>
            <a:ext cx="158417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331640" y="3645024"/>
            <a:ext cx="3816424"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652120" y="2348880"/>
            <a:ext cx="1656184"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942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144000" cy="892552"/>
          </a:xfrm>
          <a:prstGeom prst="rect">
            <a:avLst/>
          </a:prstGeom>
          <a:noFill/>
        </p:spPr>
        <p:txBody>
          <a:bodyPr wrap="square" rtlCol="0">
            <a:spAutoFit/>
          </a:bodyPr>
          <a:lstStyle/>
          <a:p>
            <a:pPr defTabSz="704850"/>
            <a:r>
              <a:rPr lang="en-U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Single spin: </a:t>
            </a:r>
            <a:r>
              <a:rPr lang="en-US" sz="2400" b="1" dirty="0" smtClean="0">
                <a:solidFill>
                  <a:srgbClr val="996633"/>
                </a:solidFill>
                <a:latin typeface="Comic Sans MS" panose="030F0702030302020204" pitchFamily="66" charset="0"/>
                <a:cs typeface="Arial" panose="020B0604020202020204" pitchFamily="34" charset="0"/>
              </a:rPr>
              <a:t>T-invariance always survives due to the 				Kondo effect</a:t>
            </a:r>
            <a:endParaRPr lang="en-US" sz="2400" b="1" dirty="0">
              <a:solidFill>
                <a:srgbClr val="996633"/>
              </a:solidFill>
              <a:latin typeface="Comic Sans MS" panose="030F0702030302020204" pitchFamily="66" charset="0"/>
              <a:cs typeface="Arial" panose="020B0604020202020204" pitchFamily="34" charset="0"/>
            </a:endParaRPr>
          </a:p>
        </p:txBody>
      </p:sp>
      <p:sp>
        <p:nvSpPr>
          <p:cNvPr id="3" name="TextBox 2"/>
          <p:cNvSpPr txBox="1"/>
          <p:nvPr/>
        </p:nvSpPr>
        <p:spPr>
          <a:xfrm>
            <a:off x="35496" y="1195005"/>
            <a:ext cx="9108504" cy="3293209"/>
          </a:xfrm>
          <a:prstGeom prst="rect">
            <a:avLst/>
          </a:prstGeom>
          <a:noFill/>
        </p:spPr>
        <p:txBody>
          <a:bodyPr wrap="square" rtlCol="0">
            <a:spAutoFit/>
          </a:bodyPr>
          <a:lstStyle/>
          <a:p>
            <a:pPr defTabSz="801688"/>
            <a:r>
              <a:rPr lang="en-U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Finite density of spins: </a:t>
            </a:r>
            <a:r>
              <a:rPr lang="en-US" sz="2400" b="1" dirty="0" smtClean="0">
                <a:solidFill>
                  <a:srgbClr val="996633"/>
                </a:solidFill>
                <a:latin typeface="Comic Sans MS" panose="030F0702030302020204" pitchFamily="66" charset="0"/>
                <a:cs typeface="Arial" panose="020B0604020202020204" pitchFamily="34" charset="0"/>
              </a:rPr>
              <a:t>T-invariance can be violated 						spontaneously (Kondo      RKKY)</a:t>
            </a:r>
          </a:p>
          <a:p>
            <a:pPr defTabSz="801688"/>
            <a:r>
              <a:rPr lang="en-US" sz="1200" b="1" dirty="0" smtClean="0">
                <a:solidFill>
                  <a:srgbClr val="996633"/>
                </a:solidFill>
                <a:latin typeface="Comic Sans MS" panose="030F0702030302020204" pitchFamily="66" charset="0"/>
                <a:cs typeface="Arial" panose="020B0604020202020204" pitchFamily="34" charset="0"/>
              </a:rPr>
              <a:t> </a:t>
            </a:r>
          </a:p>
          <a:p>
            <a:pPr algn="ctr"/>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but</a:t>
            </a:r>
          </a:p>
          <a:p>
            <a:pPr algn="ctr"/>
            <a:r>
              <a:rPr lang="en-US" sz="1200" b="1" dirty="0" smtClean="0">
                <a:solidFill>
                  <a:srgbClr val="996633"/>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 </a:t>
            </a:r>
          </a:p>
          <a:p>
            <a:r>
              <a:rPr lang="en-US" sz="2600" b="1" dirty="0" smtClean="0">
                <a:solidFill>
                  <a:srgbClr val="996633"/>
                </a:solidFill>
                <a:latin typeface="Comic Sans MS" panose="030F0702030302020204" pitchFamily="66" charset="0"/>
                <a:cs typeface="Arial" panose="020B0604020202020204" pitchFamily="34" charset="0"/>
              </a:rPr>
              <a:t>the </a:t>
            </a:r>
            <a:r>
              <a:rPr lang="en-US" sz="2600" b="1" dirty="0" smtClean="0">
                <a:solidFill>
                  <a:srgbClr val="FF0000"/>
                </a:solidFill>
                <a:latin typeface="Comic Sans MS" panose="030F0702030302020204" pitchFamily="66" charset="0"/>
                <a:cs typeface="Arial" panose="020B0604020202020204" pitchFamily="34" charset="0"/>
              </a:rPr>
              <a:t>backscattering would not appear </a:t>
            </a:r>
            <a:r>
              <a:rPr lang="en-US" sz="2600" b="1" dirty="0" smtClean="0">
                <a:solidFill>
                  <a:srgbClr val="996633"/>
                </a:solidFill>
                <a:latin typeface="Comic Sans MS" panose="030F0702030302020204" pitchFamily="66" charset="0"/>
                <a:cs typeface="Arial" panose="020B0604020202020204" pitchFamily="34" charset="0"/>
              </a:rPr>
              <a:t>as long as </a:t>
            </a:r>
            <a:r>
              <a:rPr lang="en-US" sz="2600" b="1" dirty="0" smtClean="0">
                <a:solidFill>
                  <a:srgbClr val="996633"/>
                </a:solidFill>
                <a:latin typeface="Comic Sans MS" panose="030F0702030302020204" pitchFamily="66" charset="0"/>
                <a:cs typeface="Arial" panose="020B0604020202020204" pitchFamily="34" charset="0"/>
              </a:rPr>
              <a:t>z-component </a:t>
            </a:r>
            <a:r>
              <a:rPr lang="en-US" sz="2600" b="1" dirty="0" smtClean="0">
                <a:solidFill>
                  <a:srgbClr val="996633"/>
                </a:solidFill>
                <a:latin typeface="Comic Sans MS" panose="030F0702030302020204" pitchFamily="66" charset="0"/>
                <a:cs typeface="Arial" panose="020B0604020202020204" pitchFamily="34" charset="0"/>
              </a:rPr>
              <a:t>of the total spin is conserved = the system remains </a:t>
            </a:r>
            <a:r>
              <a:rPr lang="en-US" sz="2600" b="1" i="1" dirty="0" smtClean="0">
                <a:latin typeface="Times New Roman" panose="02020603050405020304" pitchFamily="18" charset="0"/>
                <a:cs typeface="Times New Roman" panose="02020603050405020304" pitchFamily="18" charset="0"/>
              </a:rPr>
              <a:t>U</a:t>
            </a:r>
            <a:r>
              <a:rPr lang="en-US" sz="2600" b="1" dirty="0" smtClean="0">
                <a:latin typeface="Times New Roman" panose="02020603050405020304" pitchFamily="18" charset="0"/>
                <a:cs typeface="Times New Roman" panose="02020603050405020304" pitchFamily="18" charset="0"/>
              </a:rPr>
              <a:t>(1)</a:t>
            </a:r>
            <a:r>
              <a:rPr lang="en-US" sz="2600" b="1" dirty="0" smtClean="0">
                <a:solidFill>
                  <a:srgbClr val="996633"/>
                </a:solidFill>
                <a:latin typeface="Comic Sans MS" panose="030F0702030302020204" pitchFamily="66" charset="0"/>
                <a:cs typeface="Arial" panose="020B0604020202020204" pitchFamily="34" charset="0"/>
              </a:rPr>
              <a:t>-symmetric, i.e. </a:t>
            </a:r>
            <a:r>
              <a:rPr lang="en-US" sz="2600" b="1" dirty="0" smtClean="0">
                <a:solidFill>
                  <a:srgbClr val="FF0000"/>
                </a:solidFill>
                <a:latin typeface="Comic Sans MS" panose="030F0702030302020204" pitchFamily="66" charset="0"/>
                <a:cs typeface="Arial" panose="020B0604020202020204" pitchFamily="34" charset="0"/>
              </a:rPr>
              <a:t>invariant under rotations in spin space around z-axis. </a:t>
            </a:r>
            <a:endParaRPr lang="en-US" sz="2600" b="1" dirty="0">
              <a:solidFill>
                <a:srgbClr val="FF0000"/>
              </a:solidFill>
              <a:latin typeface="Comic Sans MS" panose="030F0702030302020204" pitchFamily="66" charset="0"/>
              <a:cs typeface="Arial" panose="020B0604020202020204" pitchFamily="34" charset="0"/>
            </a:endParaRPr>
          </a:p>
        </p:txBody>
      </p:sp>
      <p:sp>
        <p:nvSpPr>
          <p:cNvPr id="4" name="TextBox 3"/>
          <p:cNvSpPr txBox="1"/>
          <p:nvPr/>
        </p:nvSpPr>
        <p:spPr>
          <a:xfrm>
            <a:off x="35496" y="4800055"/>
            <a:ext cx="1071736" cy="1015663"/>
          </a:xfrm>
          <a:prstGeom prst="rect">
            <a:avLst/>
          </a:prstGeom>
          <a:noFill/>
        </p:spPr>
        <p:txBody>
          <a:bodyPr wrap="square" rtlCol="0">
            <a:spAutoFit/>
          </a:bodyPr>
          <a:lstStyle/>
          <a:p>
            <a:r>
              <a:rPr lang="en-US" sz="60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a:t>
            </a:r>
            <a:endParaRPr lang="en-US" sz="4800" b="1" dirty="0">
              <a:solidFill>
                <a:srgbClr val="FF0000"/>
              </a:solidFill>
              <a:latin typeface="Comic Sans MS" panose="030F0702030302020204" pitchFamily="66" charset="0"/>
              <a:cs typeface="Arial" panose="020B0604020202020204" pitchFamily="34" charset="0"/>
            </a:endParaRPr>
          </a:p>
        </p:txBody>
      </p:sp>
      <p:sp>
        <p:nvSpPr>
          <p:cNvPr id="5" name="TextBox 4"/>
          <p:cNvSpPr txBox="1"/>
          <p:nvPr/>
        </p:nvSpPr>
        <p:spPr>
          <a:xfrm>
            <a:off x="1043608" y="4918869"/>
            <a:ext cx="7704856" cy="824841"/>
          </a:xfrm>
          <a:prstGeom prst="rect">
            <a:avLst/>
          </a:prstGeom>
          <a:noFill/>
        </p:spPr>
        <p:txBody>
          <a:bodyPr wrap="square" rtlCol="0">
            <a:spAutoFit/>
          </a:bodyPr>
          <a:lstStyle/>
          <a:p>
            <a:pPr>
              <a:lnSpc>
                <a:spcPct val="85000"/>
              </a:lnSpc>
            </a:pPr>
            <a:r>
              <a:rPr lang="en-US" sz="2800" b="1" dirty="0" smtClean="0">
                <a:solidFill>
                  <a:srgbClr val="0070C0"/>
                </a:solidFill>
                <a:latin typeface="Comic Sans MS" panose="030F0702030302020204" pitchFamily="66" charset="0"/>
                <a:cs typeface="Arial" panose="020B0604020202020204" pitchFamily="34" charset="0"/>
              </a:rPr>
              <a:t>What if there is a small but </a:t>
            </a:r>
            <a:r>
              <a:rPr lang="en-US" sz="2800" b="1" dirty="0" smtClean="0">
                <a:solidFill>
                  <a:srgbClr val="FF0000"/>
                </a:solidFill>
                <a:latin typeface="Comic Sans MS" panose="030F0702030302020204" pitchFamily="66" charset="0"/>
                <a:cs typeface="Arial" panose="020B0604020202020204" pitchFamily="34" charset="0"/>
              </a:rPr>
              <a:t>finite density </a:t>
            </a:r>
            <a:r>
              <a:rPr lang="en-US" sz="2800" b="1" dirty="0" smtClean="0">
                <a:solidFill>
                  <a:srgbClr val="0070C0"/>
                </a:solidFill>
                <a:latin typeface="Comic Sans MS" panose="030F0702030302020204" pitchFamily="66" charset="0"/>
                <a:cs typeface="Arial" panose="020B0604020202020204" pitchFamily="34" charset="0"/>
              </a:rPr>
              <a:t>of localized and </a:t>
            </a:r>
            <a:r>
              <a:rPr lang="en-US" sz="2800" b="1" dirty="0" smtClean="0">
                <a:solidFill>
                  <a:srgbClr val="FF0000"/>
                </a:solidFill>
                <a:latin typeface="Comic Sans MS" panose="030F0702030302020204" pitchFamily="66" charset="0"/>
                <a:cs typeface="Arial" panose="020B0604020202020204" pitchFamily="34" charset="0"/>
              </a:rPr>
              <a:t>anisotropic </a:t>
            </a:r>
            <a:r>
              <a:rPr lang="en-US" sz="2800" b="1" dirty="0" smtClean="0">
                <a:solidFill>
                  <a:srgbClr val="0070C0"/>
                </a:solidFill>
                <a:latin typeface="Comic Sans MS" panose="030F0702030302020204" pitchFamily="66" charset="0"/>
                <a:cs typeface="Arial" panose="020B0604020202020204" pitchFamily="34" charset="0"/>
              </a:rPr>
              <a:t>spins</a:t>
            </a:r>
            <a:endParaRPr lang="en-US" sz="2800" b="1" dirty="0">
              <a:solidFill>
                <a:srgbClr val="0070C0"/>
              </a:solidFill>
              <a:latin typeface="Comic Sans MS" panose="030F0702030302020204" pitchFamily="66" charset="0"/>
              <a:cs typeface="Arial" panose="020B0604020202020204" pitchFamily="34" charset="0"/>
            </a:endParaRPr>
          </a:p>
        </p:txBody>
      </p:sp>
      <p:sp>
        <p:nvSpPr>
          <p:cNvPr id="6" name="TextBox 5"/>
          <p:cNvSpPr txBox="1"/>
          <p:nvPr/>
        </p:nvSpPr>
        <p:spPr>
          <a:xfrm>
            <a:off x="8468816" y="4797152"/>
            <a:ext cx="1071736" cy="1015663"/>
          </a:xfrm>
          <a:prstGeom prst="rect">
            <a:avLst/>
          </a:prstGeom>
          <a:noFill/>
        </p:spPr>
        <p:txBody>
          <a:bodyPr wrap="square" rtlCol="0">
            <a:spAutoFit/>
          </a:bodyPr>
          <a:lstStyle/>
          <a:p>
            <a:r>
              <a:rPr lang="en-US" sz="60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4800" b="1" dirty="0">
              <a:solidFill>
                <a:srgbClr val="FF0000"/>
              </a:solidFill>
              <a:latin typeface="Comic Sans MS" panose="030F0702030302020204" pitchFamily="66" charset="0"/>
              <a:cs typeface="Arial" panose="020B0604020202020204" pitchFamily="34" charset="0"/>
            </a:endParaRPr>
          </a:p>
        </p:txBody>
      </p:sp>
      <p:sp>
        <p:nvSpPr>
          <p:cNvPr id="7" name="Left-Right Arrow 6"/>
          <p:cNvSpPr/>
          <p:nvPr/>
        </p:nvSpPr>
        <p:spPr>
          <a:xfrm>
            <a:off x="7380312" y="1844824"/>
            <a:ext cx="432048" cy="45719"/>
          </a:xfrm>
          <a:prstGeom prst="lef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Object 8"/>
          <p:cNvGraphicFramePr>
            <a:graphicFrameLocks noChangeAspect="1"/>
          </p:cNvGraphicFramePr>
          <p:nvPr>
            <p:extLst>
              <p:ext uri="{D42A27DB-BD31-4B8C-83A1-F6EECF244321}">
                <p14:modId xmlns:p14="http://schemas.microsoft.com/office/powerpoint/2010/main" val="3491373944"/>
              </p:ext>
            </p:extLst>
          </p:nvPr>
        </p:nvGraphicFramePr>
        <p:xfrm>
          <a:off x="1324260" y="6164071"/>
          <a:ext cx="6530975" cy="542925"/>
        </p:xfrm>
        <a:graphic>
          <a:graphicData uri="http://schemas.openxmlformats.org/presentationml/2006/ole">
            <mc:AlternateContent xmlns:mc="http://schemas.openxmlformats.org/markup-compatibility/2006">
              <mc:Choice xmlns:v="urn:schemas-microsoft-com:vml" Requires="v">
                <p:oleObj spid="_x0000_s183312" name="Equation" r:id="rId3" imgW="3047760" imgH="253800" progId="Equation.DSMT4">
                  <p:embed/>
                </p:oleObj>
              </mc:Choice>
              <mc:Fallback>
                <p:oleObj name="Equation" r:id="rId3" imgW="3047760" imgH="253800" progId="Equation.DSMT4">
                  <p:embed/>
                  <p:pic>
                    <p:nvPicPr>
                      <p:cNvPr id="0" name=""/>
                      <p:cNvPicPr>
                        <a:picLocks noChangeAspect="1" noChangeArrowheads="1"/>
                      </p:cNvPicPr>
                      <p:nvPr/>
                    </p:nvPicPr>
                    <p:blipFill>
                      <a:blip r:embed="rId4"/>
                      <a:srcRect/>
                      <a:stretch>
                        <a:fillRect/>
                      </a:stretch>
                    </p:blipFill>
                    <p:spPr bwMode="auto">
                      <a:xfrm>
                        <a:off x="1324260" y="6164071"/>
                        <a:ext cx="6530975" cy="542925"/>
                      </a:xfrm>
                      <a:prstGeom prst="rect">
                        <a:avLst/>
                      </a:prstGeom>
                      <a:solidFill>
                        <a:srgbClr val="FFFF00"/>
                      </a:solidFill>
                      <a:extLst/>
                    </p:spPr>
                  </p:pic>
                </p:oleObj>
              </mc:Fallback>
            </mc:AlternateContent>
          </a:graphicData>
        </a:graphic>
      </p:graphicFrame>
      <p:cxnSp>
        <p:nvCxnSpPr>
          <p:cNvPr id="10" name="Straight Connector 9"/>
          <p:cNvCxnSpPr/>
          <p:nvPr/>
        </p:nvCxnSpPr>
        <p:spPr>
          <a:xfrm>
            <a:off x="1324260" y="6164071"/>
            <a:ext cx="655452" cy="542925"/>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331640" y="6198443"/>
            <a:ext cx="655452" cy="542925"/>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18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191543"/>
            <a:ext cx="1071736" cy="1015663"/>
          </a:xfrm>
          <a:prstGeom prst="rect">
            <a:avLst/>
          </a:prstGeom>
          <a:noFill/>
        </p:spPr>
        <p:txBody>
          <a:bodyPr wrap="square" rtlCol="0">
            <a:spAutoFit/>
          </a:bodyPr>
          <a:lstStyle/>
          <a:p>
            <a:r>
              <a:rPr lang="en-US" sz="60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a:t>
            </a:r>
            <a:endParaRPr lang="en-US" sz="4800" b="1" dirty="0">
              <a:solidFill>
                <a:srgbClr val="FF0000"/>
              </a:solidFill>
              <a:latin typeface="Comic Sans MS" panose="030F0702030302020204" pitchFamily="66" charset="0"/>
              <a:cs typeface="Arial" panose="020B0604020202020204" pitchFamily="34" charset="0"/>
            </a:endParaRPr>
          </a:p>
        </p:txBody>
      </p:sp>
      <p:sp>
        <p:nvSpPr>
          <p:cNvPr id="3" name="TextBox 2"/>
          <p:cNvSpPr txBox="1"/>
          <p:nvPr/>
        </p:nvSpPr>
        <p:spPr>
          <a:xfrm>
            <a:off x="1043608" y="310357"/>
            <a:ext cx="7704856" cy="824841"/>
          </a:xfrm>
          <a:prstGeom prst="rect">
            <a:avLst/>
          </a:prstGeom>
          <a:noFill/>
        </p:spPr>
        <p:txBody>
          <a:bodyPr wrap="square" rtlCol="0">
            <a:spAutoFit/>
          </a:bodyPr>
          <a:lstStyle/>
          <a:p>
            <a:pPr>
              <a:lnSpc>
                <a:spcPct val="85000"/>
              </a:lnSpc>
            </a:pPr>
            <a:r>
              <a:rPr lang="en-US" sz="2800" b="1" dirty="0" smtClean="0">
                <a:solidFill>
                  <a:srgbClr val="0070C0"/>
                </a:solidFill>
                <a:latin typeface="Comic Sans MS" panose="030F0702030302020204" pitchFamily="66" charset="0"/>
                <a:cs typeface="Arial" panose="020B0604020202020204" pitchFamily="34" charset="0"/>
              </a:rPr>
              <a:t>What if there is a small but </a:t>
            </a:r>
            <a:r>
              <a:rPr lang="en-US" sz="2800" b="1" dirty="0" smtClean="0">
                <a:solidFill>
                  <a:srgbClr val="FF0000"/>
                </a:solidFill>
                <a:latin typeface="Comic Sans MS" panose="030F0702030302020204" pitchFamily="66" charset="0"/>
                <a:cs typeface="Arial" panose="020B0604020202020204" pitchFamily="34" charset="0"/>
              </a:rPr>
              <a:t>finite density </a:t>
            </a:r>
            <a:r>
              <a:rPr lang="en-US" sz="2800" b="1" dirty="0" smtClean="0">
                <a:solidFill>
                  <a:srgbClr val="0070C0"/>
                </a:solidFill>
                <a:latin typeface="Comic Sans MS" panose="030F0702030302020204" pitchFamily="66" charset="0"/>
                <a:cs typeface="Arial" panose="020B0604020202020204" pitchFamily="34" charset="0"/>
              </a:rPr>
              <a:t>of localized and </a:t>
            </a:r>
            <a:r>
              <a:rPr lang="en-US" sz="2800" b="1" dirty="0" smtClean="0">
                <a:solidFill>
                  <a:srgbClr val="FF0000"/>
                </a:solidFill>
                <a:latin typeface="Comic Sans MS" panose="030F0702030302020204" pitchFamily="66" charset="0"/>
                <a:cs typeface="Arial" panose="020B0604020202020204" pitchFamily="34" charset="0"/>
              </a:rPr>
              <a:t>anisotropic </a:t>
            </a:r>
            <a:r>
              <a:rPr lang="en-US" sz="2800" b="1" dirty="0" smtClean="0">
                <a:solidFill>
                  <a:srgbClr val="0070C0"/>
                </a:solidFill>
                <a:latin typeface="Comic Sans MS" panose="030F0702030302020204" pitchFamily="66" charset="0"/>
                <a:cs typeface="Arial" panose="020B0604020202020204" pitchFamily="34" charset="0"/>
              </a:rPr>
              <a:t>spins</a:t>
            </a:r>
            <a:endParaRPr lang="en-US" sz="2800" b="1" dirty="0">
              <a:solidFill>
                <a:srgbClr val="0070C0"/>
              </a:solidFill>
              <a:latin typeface="Comic Sans MS" panose="030F0702030302020204" pitchFamily="66" charset="0"/>
              <a:cs typeface="Arial" panose="020B0604020202020204" pitchFamily="34" charset="0"/>
            </a:endParaRPr>
          </a:p>
        </p:txBody>
      </p:sp>
      <p:sp>
        <p:nvSpPr>
          <p:cNvPr id="4" name="TextBox 3"/>
          <p:cNvSpPr txBox="1"/>
          <p:nvPr/>
        </p:nvSpPr>
        <p:spPr>
          <a:xfrm>
            <a:off x="8468816" y="188640"/>
            <a:ext cx="1071736" cy="1015663"/>
          </a:xfrm>
          <a:prstGeom prst="rect">
            <a:avLst/>
          </a:prstGeom>
          <a:noFill/>
        </p:spPr>
        <p:txBody>
          <a:bodyPr wrap="square" rtlCol="0">
            <a:spAutoFit/>
          </a:bodyPr>
          <a:lstStyle/>
          <a:p>
            <a:r>
              <a:rPr lang="en-US" sz="60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4800" b="1" dirty="0">
              <a:solidFill>
                <a:srgbClr val="FF0000"/>
              </a:solidFill>
              <a:latin typeface="Comic Sans MS" panose="030F0702030302020204" pitchFamily="66" charset="0"/>
              <a:cs typeface="Arial" panose="020B0604020202020204" pitchFamily="34" charset="0"/>
            </a:endParaRPr>
          </a:p>
        </p:txBody>
      </p:sp>
      <p:sp>
        <p:nvSpPr>
          <p:cNvPr id="5" name="TextBox 4"/>
          <p:cNvSpPr txBox="1"/>
          <p:nvPr/>
        </p:nvSpPr>
        <p:spPr>
          <a:xfrm>
            <a:off x="683568" y="3324676"/>
            <a:ext cx="1606530" cy="707886"/>
          </a:xfrm>
          <a:prstGeom prst="rect">
            <a:avLst/>
          </a:prstGeom>
          <a:noFill/>
        </p:spPr>
        <p:txBody>
          <a:bodyPr wrap="none" rtlCol="0">
            <a:spAutoFit/>
          </a:bodyPr>
          <a:lstStyle/>
          <a:p>
            <a:r>
              <a:rPr lang="en-US" sz="4000" b="1" dirty="0" smtClean="0">
                <a:solidFill>
                  <a:srgbClr val="33CC33"/>
                </a:solidFill>
                <a:effectLst>
                  <a:outerShdw blurRad="38100" dist="38100" dir="2700000" algn="tl">
                    <a:srgbClr val="000000">
                      <a:alpha val="43137"/>
                    </a:srgbClr>
                  </a:outerShdw>
                </a:effectLst>
                <a:latin typeface="Comic Sans MS" panose="030F0702030302020204" pitchFamily="66" charset="0"/>
              </a:rPr>
              <a:t>Kondo</a:t>
            </a:r>
            <a:endParaRPr lang="en-US" sz="4000" b="1" dirty="0">
              <a:solidFill>
                <a:srgbClr val="33CC33"/>
              </a:solidFill>
              <a:effectLst>
                <a:outerShdw blurRad="38100" dist="38100" dir="2700000" algn="tl">
                  <a:srgbClr val="000000">
                    <a:alpha val="43137"/>
                  </a:srgbClr>
                </a:outerShdw>
              </a:effectLst>
              <a:latin typeface="Comic Sans MS" panose="030F0702030302020204" pitchFamily="66" charset="0"/>
            </a:endParaRPr>
          </a:p>
        </p:txBody>
      </p:sp>
      <p:sp>
        <p:nvSpPr>
          <p:cNvPr id="6" name="TextBox 5"/>
          <p:cNvSpPr txBox="1"/>
          <p:nvPr/>
        </p:nvSpPr>
        <p:spPr>
          <a:xfrm>
            <a:off x="5594324" y="3336870"/>
            <a:ext cx="2650084" cy="707886"/>
          </a:xfrm>
          <a:prstGeom prst="rect">
            <a:avLst/>
          </a:prstGeom>
          <a:noFill/>
        </p:spPr>
        <p:txBody>
          <a:bodyPr wrap="none" rtlCol="0">
            <a:spAutoFit/>
          </a:bodyPr>
          <a:lstStyle/>
          <a:p>
            <a:r>
              <a:rPr lang="en-US" sz="4000" b="1" dirty="0" smtClean="0">
                <a:solidFill>
                  <a:srgbClr val="CC0066"/>
                </a:solidFill>
                <a:effectLst>
                  <a:outerShdw blurRad="38100" dist="38100" dir="2700000" algn="tl">
                    <a:srgbClr val="000000">
                      <a:alpha val="43137"/>
                    </a:srgbClr>
                  </a:outerShdw>
                </a:effectLst>
                <a:latin typeface="Comic Sans MS" panose="030F0702030302020204" pitchFamily="66" charset="0"/>
              </a:rPr>
              <a:t>Spin glass</a:t>
            </a:r>
            <a:endParaRPr lang="en-US" sz="4000" b="1" dirty="0">
              <a:solidFill>
                <a:srgbClr val="CC0066"/>
              </a:solidFill>
              <a:effectLst>
                <a:outerShdw blurRad="38100" dist="38100" dir="2700000" algn="tl">
                  <a:srgbClr val="000000">
                    <a:alpha val="43137"/>
                  </a:srgbClr>
                </a:outerShdw>
              </a:effectLst>
              <a:latin typeface="Comic Sans MS" panose="030F0702030302020204" pitchFamily="66" charset="0"/>
            </a:endParaRPr>
          </a:p>
        </p:txBody>
      </p:sp>
      <p:cxnSp>
        <p:nvCxnSpPr>
          <p:cNvPr id="8" name="Straight Arrow Connector 7"/>
          <p:cNvCxnSpPr/>
          <p:nvPr/>
        </p:nvCxnSpPr>
        <p:spPr>
          <a:xfrm>
            <a:off x="2699792" y="3252668"/>
            <a:ext cx="244827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699792" y="4260780"/>
            <a:ext cx="244827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 name="Pentagon 9"/>
          <p:cNvSpPr/>
          <p:nvPr/>
        </p:nvSpPr>
        <p:spPr>
          <a:xfrm>
            <a:off x="2771800" y="3468692"/>
            <a:ext cx="2448272" cy="576064"/>
          </a:xfrm>
          <a:prstGeom prst="homePlat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347864" y="3521536"/>
            <a:ext cx="1133644" cy="523220"/>
          </a:xfrm>
          <a:prstGeom prst="rect">
            <a:avLst/>
          </a:prstGeom>
          <a:noFill/>
        </p:spPr>
        <p:txBody>
          <a:bodyPr wrap="none" rtlCol="0">
            <a:spAutoFit/>
          </a:bodyPr>
          <a:lstStyle/>
          <a:p>
            <a:r>
              <a:rPr lang="en-US" sz="2800" b="1" dirty="0" smtClean="0">
                <a:effectLst>
                  <a:outerShdw blurRad="38100" dist="38100" dir="2700000" algn="tl">
                    <a:srgbClr val="000000">
                      <a:alpha val="43137"/>
                    </a:srgbClr>
                  </a:outerShdw>
                </a:effectLst>
                <a:latin typeface="Comic Sans MS" panose="030F0702030302020204" pitchFamily="66" charset="0"/>
              </a:rPr>
              <a:t>RKKY</a:t>
            </a:r>
            <a:r>
              <a:rPr lang="en-US" dirty="0" smtClean="0"/>
              <a:t> </a:t>
            </a:r>
            <a:endParaRPr lang="en-US" dirty="0"/>
          </a:p>
        </p:txBody>
      </p:sp>
      <p:sp>
        <p:nvSpPr>
          <p:cNvPr id="12" name="TextBox 11"/>
          <p:cNvSpPr txBox="1"/>
          <p:nvPr/>
        </p:nvSpPr>
        <p:spPr>
          <a:xfrm>
            <a:off x="2699792" y="2780550"/>
            <a:ext cx="2151551" cy="400110"/>
          </a:xfrm>
          <a:prstGeom prst="rect">
            <a:avLst/>
          </a:prstGeom>
          <a:noFill/>
        </p:spPr>
        <p:txBody>
          <a:bodyPr wrap="none" rtlCol="0">
            <a:spAutoFit/>
          </a:bodyPr>
          <a:lstStyle/>
          <a:p>
            <a:r>
              <a:rPr lang="en-US" sz="2000" b="1" dirty="0">
                <a:solidFill>
                  <a:srgbClr val="996633"/>
                </a:solidFill>
                <a:latin typeface="Comic Sans MS" panose="030F0702030302020204" pitchFamily="66" charset="0"/>
              </a:rPr>
              <a:t>d</a:t>
            </a:r>
            <a:r>
              <a:rPr lang="en-US" sz="2000" b="1" dirty="0" smtClean="0">
                <a:solidFill>
                  <a:srgbClr val="996633"/>
                </a:solidFill>
                <a:latin typeface="Comic Sans MS" panose="030F0702030302020204" pitchFamily="66" charset="0"/>
              </a:rPr>
              <a:t>ensity of spins</a:t>
            </a:r>
            <a:endParaRPr lang="en-US" sz="2000" b="1" dirty="0">
              <a:solidFill>
                <a:srgbClr val="996633"/>
              </a:solidFill>
              <a:latin typeface="Comic Sans MS" panose="030F0702030302020204" pitchFamily="66" charset="0"/>
            </a:endParaRPr>
          </a:p>
        </p:txBody>
      </p:sp>
      <p:sp>
        <p:nvSpPr>
          <p:cNvPr id="13" name="TextBox 12"/>
          <p:cNvSpPr txBox="1"/>
          <p:nvPr/>
        </p:nvSpPr>
        <p:spPr>
          <a:xfrm>
            <a:off x="2699793" y="4292718"/>
            <a:ext cx="2448271" cy="646331"/>
          </a:xfrm>
          <a:prstGeom prst="rect">
            <a:avLst/>
          </a:prstGeom>
          <a:noFill/>
        </p:spPr>
        <p:txBody>
          <a:bodyPr wrap="square" rtlCol="0">
            <a:spAutoFit/>
          </a:bodyPr>
          <a:lstStyle/>
          <a:p>
            <a:pPr algn="ctr">
              <a:lnSpc>
                <a:spcPct val="90000"/>
              </a:lnSpc>
            </a:pPr>
            <a:r>
              <a:rPr lang="en-US" sz="2000" b="1" dirty="0">
                <a:solidFill>
                  <a:srgbClr val="996633"/>
                </a:solidFill>
                <a:latin typeface="Comic Sans MS" panose="030F0702030302020204" pitchFamily="66" charset="0"/>
              </a:rPr>
              <a:t>e</a:t>
            </a:r>
            <a:r>
              <a:rPr lang="en-US" sz="2000" b="1" dirty="0" smtClean="0">
                <a:solidFill>
                  <a:srgbClr val="996633"/>
                </a:solidFill>
                <a:latin typeface="Comic Sans MS" panose="030F0702030302020204" pitchFamily="66" charset="0"/>
              </a:rPr>
              <a:t>lectron-spin coupling constant</a:t>
            </a:r>
            <a:endParaRPr lang="en-US" sz="2000" b="1" dirty="0">
              <a:solidFill>
                <a:srgbClr val="996633"/>
              </a:solidFill>
              <a:latin typeface="Comic Sans MS" panose="030F0702030302020204" pitchFamily="66" charset="0"/>
            </a:endParaRPr>
          </a:p>
        </p:txBody>
      </p:sp>
      <p:sp>
        <p:nvSpPr>
          <p:cNvPr id="14" name="Rounded Rectangular Callout 13"/>
          <p:cNvSpPr/>
          <p:nvPr/>
        </p:nvSpPr>
        <p:spPr>
          <a:xfrm>
            <a:off x="899592" y="5412908"/>
            <a:ext cx="1584176" cy="612648"/>
          </a:xfrm>
          <a:prstGeom prst="wedgeRoundRectCallout">
            <a:avLst>
              <a:gd name="adj1" fmla="val -8100"/>
              <a:gd name="adj2" fmla="val -264541"/>
              <a:gd name="adj3" fmla="val 16667"/>
            </a:avLst>
          </a:prstGeom>
          <a:noFill/>
          <a:ln w="3810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899592" y="5556924"/>
            <a:ext cx="1587294" cy="400110"/>
          </a:xfrm>
          <a:prstGeom prst="rect">
            <a:avLst/>
          </a:prstGeom>
          <a:noFill/>
        </p:spPr>
        <p:txBody>
          <a:bodyPr wrap="none" rtlCol="0">
            <a:spAutoFit/>
          </a:bodyPr>
          <a:lstStyle/>
          <a:p>
            <a:r>
              <a:rPr lang="en-US" sz="2000" b="1" dirty="0" smtClean="0">
                <a:solidFill>
                  <a:srgbClr val="0070C0"/>
                </a:solidFill>
                <a:latin typeface="Comic Sans MS" panose="030F0702030302020204" pitchFamily="66" charset="0"/>
              </a:rPr>
              <a:t>T-invariant</a:t>
            </a:r>
            <a:endParaRPr lang="en-US" sz="2000" b="1" dirty="0">
              <a:solidFill>
                <a:srgbClr val="0070C0"/>
              </a:solidFill>
              <a:latin typeface="Comic Sans MS" panose="030F0702030302020204" pitchFamily="66" charset="0"/>
            </a:endParaRPr>
          </a:p>
        </p:txBody>
      </p:sp>
      <p:sp>
        <p:nvSpPr>
          <p:cNvPr id="16" name="Rounded Rectangular Callout 15"/>
          <p:cNvSpPr/>
          <p:nvPr/>
        </p:nvSpPr>
        <p:spPr>
          <a:xfrm>
            <a:off x="6081050" y="5340900"/>
            <a:ext cx="1875326" cy="684656"/>
          </a:xfrm>
          <a:prstGeom prst="wedgeRoundRectCallout">
            <a:avLst>
              <a:gd name="adj1" fmla="val -12228"/>
              <a:gd name="adj2" fmla="val -220324"/>
              <a:gd name="adj3" fmla="val 16667"/>
            </a:avLst>
          </a:prstGeom>
          <a:noFill/>
          <a:ln w="3810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081050" y="5340900"/>
            <a:ext cx="1731310" cy="707886"/>
          </a:xfrm>
          <a:prstGeom prst="rect">
            <a:avLst/>
          </a:prstGeom>
          <a:noFill/>
        </p:spPr>
        <p:txBody>
          <a:bodyPr wrap="square" rtlCol="0">
            <a:spAutoFit/>
          </a:bodyPr>
          <a:lstStyle/>
          <a:p>
            <a:pPr algn="ctr"/>
            <a:r>
              <a:rPr lang="en-US" sz="2000" b="1" dirty="0" smtClean="0">
                <a:solidFill>
                  <a:srgbClr val="0070C0"/>
                </a:solidFill>
                <a:latin typeface="Comic Sans MS" panose="030F0702030302020204" pitchFamily="66" charset="0"/>
              </a:rPr>
              <a:t>Broken </a:t>
            </a:r>
          </a:p>
          <a:p>
            <a:pPr algn="ctr"/>
            <a:r>
              <a:rPr lang="en-US" sz="2000" b="1" dirty="0" smtClean="0">
                <a:solidFill>
                  <a:srgbClr val="0070C0"/>
                </a:solidFill>
                <a:latin typeface="Comic Sans MS" panose="030F0702030302020204" pitchFamily="66" charset="0"/>
              </a:rPr>
              <a:t>T-invariance</a:t>
            </a:r>
            <a:endParaRPr lang="en-US" sz="2000" b="1" dirty="0">
              <a:solidFill>
                <a:srgbClr val="0070C0"/>
              </a:solidFill>
              <a:latin typeface="Comic Sans MS" panose="030F0702030302020204" pitchFamily="66" charset="0"/>
            </a:endParaRPr>
          </a:p>
        </p:txBody>
      </p:sp>
      <p:sp>
        <p:nvSpPr>
          <p:cNvPr id="18" name="TextBox 17"/>
          <p:cNvSpPr txBox="1"/>
          <p:nvPr/>
        </p:nvSpPr>
        <p:spPr>
          <a:xfrm>
            <a:off x="0" y="6380950"/>
            <a:ext cx="9108504" cy="432426"/>
          </a:xfrm>
          <a:prstGeom prst="rect">
            <a:avLst/>
          </a:prstGeom>
          <a:noFill/>
        </p:spPr>
        <p:txBody>
          <a:bodyPr wrap="square" rtlCol="0">
            <a:spAutoFit/>
          </a:bodyPr>
          <a:lstStyle/>
          <a:p>
            <a:pPr algn="ctr">
              <a:lnSpc>
                <a:spcPct val="85000"/>
              </a:lnSpc>
            </a:pPr>
            <a:r>
              <a:rPr lang="en-US" sz="2600" b="1" dirty="0" smtClean="0">
                <a:solidFill>
                  <a:srgbClr val="663300"/>
                </a:solidFill>
                <a:latin typeface="Comic Sans MS" panose="030F0702030302020204" pitchFamily="66" charset="0"/>
                <a:cs typeface="Arial" panose="020B0604020202020204" pitchFamily="34" charset="0"/>
              </a:rPr>
              <a:t>Spontaneous breaking of the time-reversal symmetry </a:t>
            </a:r>
            <a:endParaRPr lang="en-US" sz="2600" b="1" dirty="0">
              <a:solidFill>
                <a:srgbClr val="663300"/>
              </a:solidFill>
              <a:latin typeface="Comic Sans MS" panose="030F0702030302020204" pitchFamily="66" charset="0"/>
              <a:cs typeface="Arial" panose="020B0604020202020204" pitchFamily="34" charset="0"/>
            </a:endParaRPr>
          </a:p>
        </p:txBody>
      </p:sp>
      <p:sp>
        <p:nvSpPr>
          <p:cNvPr id="19" name="TextBox 18"/>
          <p:cNvSpPr txBox="1"/>
          <p:nvPr/>
        </p:nvSpPr>
        <p:spPr>
          <a:xfrm>
            <a:off x="72008" y="1519742"/>
            <a:ext cx="3923928" cy="1089529"/>
          </a:xfrm>
          <a:prstGeom prst="rect">
            <a:avLst/>
          </a:prstGeom>
          <a:noFill/>
        </p:spPr>
        <p:txBody>
          <a:bodyPr wrap="square" rtlCol="0">
            <a:spAutoFit/>
          </a:bodyPr>
          <a:lstStyle/>
          <a:p>
            <a:pPr>
              <a:lnSpc>
                <a:spcPct val="90000"/>
              </a:lnSpc>
            </a:pPr>
            <a:r>
              <a:rPr lang="en-US" sz="2400" b="1" dirty="0" smtClean="0">
                <a:solidFill>
                  <a:schemeClr val="accent3">
                    <a:lumMod val="75000"/>
                  </a:schemeClr>
                </a:solidFill>
                <a:latin typeface="Comic Sans MS" panose="030F0702030302020204" pitchFamily="66" charset="0"/>
              </a:rPr>
              <a:t>Indirect exchange of the localized spins - “</a:t>
            </a:r>
            <a:r>
              <a:rPr lang="en-US" sz="2400" b="1" dirty="0" smtClean="0">
                <a:solidFill>
                  <a:srgbClr val="FF0000"/>
                </a:solidFill>
                <a:latin typeface="Comic Sans MS" panose="030F0702030302020204" pitchFamily="66" charset="0"/>
              </a:rPr>
              <a:t>RKKY</a:t>
            </a:r>
            <a:r>
              <a:rPr lang="en-US" sz="2400" b="1" dirty="0" smtClean="0">
                <a:solidFill>
                  <a:schemeClr val="accent3">
                    <a:lumMod val="75000"/>
                  </a:schemeClr>
                </a:solidFill>
                <a:latin typeface="Comic Sans MS" panose="030F0702030302020204" pitchFamily="66" charset="0"/>
              </a:rPr>
              <a:t>” interaction</a:t>
            </a:r>
            <a:endParaRPr lang="ru-RU" sz="2000" b="1" dirty="0">
              <a:solidFill>
                <a:schemeClr val="accent3">
                  <a:lumMod val="75000"/>
                </a:schemeClr>
              </a:solidFill>
              <a:latin typeface="Comic Sans MS" panose="030F0702030302020204" pitchFamily="66" charset="0"/>
            </a:endParaRPr>
          </a:p>
        </p:txBody>
      </p:sp>
      <p:grpSp>
        <p:nvGrpSpPr>
          <p:cNvPr id="20" name="Группа 13"/>
          <p:cNvGrpSpPr/>
          <p:nvPr/>
        </p:nvGrpSpPr>
        <p:grpSpPr>
          <a:xfrm>
            <a:off x="4283968" y="1484784"/>
            <a:ext cx="4644508" cy="999728"/>
            <a:chOff x="2340442" y="2780928"/>
            <a:chExt cx="4644508" cy="999728"/>
          </a:xfrm>
        </p:grpSpPr>
        <p:sp>
          <p:nvSpPr>
            <p:cNvPr id="21" name="Дуга 3"/>
            <p:cNvSpPr/>
            <p:nvPr/>
          </p:nvSpPr>
          <p:spPr>
            <a:xfrm>
              <a:off x="3203848" y="2924944"/>
              <a:ext cx="2880320" cy="720080"/>
            </a:xfrm>
            <a:prstGeom prst="arc">
              <a:avLst>
                <a:gd name="adj1" fmla="val 10765999"/>
                <a:gd name="adj2" fmla="val 0"/>
              </a:avLst>
            </a:prstGeom>
            <a:ln w="381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2" name="Дуга 4"/>
            <p:cNvSpPr/>
            <p:nvPr/>
          </p:nvSpPr>
          <p:spPr>
            <a:xfrm rot="10800000">
              <a:off x="3212232" y="2933328"/>
              <a:ext cx="2880320" cy="720080"/>
            </a:xfrm>
            <a:prstGeom prst="arc">
              <a:avLst>
                <a:gd name="adj1" fmla="val 10765999"/>
                <a:gd name="adj2" fmla="val 0"/>
              </a:avLst>
            </a:prstGeom>
            <a:ln w="38100">
              <a:solidFill>
                <a:srgbClr val="00B0F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graphicFrame>
          <p:nvGraphicFramePr>
            <p:cNvPr id="23" name="Объект 8"/>
            <p:cNvGraphicFramePr>
              <a:graphicFrameLocks noChangeAspect="1"/>
            </p:cNvGraphicFramePr>
            <p:nvPr>
              <p:extLst>
                <p:ext uri="{D42A27DB-BD31-4B8C-83A1-F6EECF244321}">
                  <p14:modId xmlns:p14="http://schemas.microsoft.com/office/powerpoint/2010/main" val="4214527310"/>
                </p:ext>
              </p:extLst>
            </p:nvPr>
          </p:nvGraphicFramePr>
          <p:xfrm>
            <a:off x="2340442" y="2924944"/>
            <a:ext cx="846043" cy="470024"/>
          </p:xfrm>
          <a:graphic>
            <a:graphicData uri="http://schemas.openxmlformats.org/presentationml/2006/ole">
              <mc:AlternateContent xmlns:mc="http://schemas.openxmlformats.org/markup-compatibility/2006">
                <mc:Choice xmlns:v="urn:schemas-microsoft-com:vml" Requires="v">
                  <p:oleObj spid="_x0000_s164922" name="Формула" r:id="rId3" imgW="457200" imgH="253800" progId="Equation.3">
                    <p:embed/>
                  </p:oleObj>
                </mc:Choice>
                <mc:Fallback>
                  <p:oleObj name="Формула" r:id="rId3" imgW="45720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0442" y="2924944"/>
                          <a:ext cx="846043" cy="470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5"/>
            <p:cNvGraphicFramePr>
              <a:graphicFrameLocks noChangeAspect="1"/>
            </p:cNvGraphicFramePr>
            <p:nvPr>
              <p:extLst>
                <p:ext uri="{D42A27DB-BD31-4B8C-83A1-F6EECF244321}">
                  <p14:modId xmlns:p14="http://schemas.microsoft.com/office/powerpoint/2010/main" val="2217029273"/>
                </p:ext>
              </p:extLst>
            </p:nvPr>
          </p:nvGraphicFramePr>
          <p:xfrm>
            <a:off x="6138813" y="3008313"/>
            <a:ext cx="846137" cy="447675"/>
          </p:xfrm>
          <a:graphic>
            <a:graphicData uri="http://schemas.openxmlformats.org/presentationml/2006/ole">
              <mc:AlternateContent xmlns:mc="http://schemas.openxmlformats.org/markup-compatibility/2006">
                <mc:Choice xmlns:v="urn:schemas-microsoft-com:vml" Requires="v">
                  <p:oleObj spid="_x0000_s164923" name="Формула" r:id="rId5" imgW="457200" imgH="241200" progId="Equation.3">
                    <p:embed/>
                  </p:oleObj>
                </mc:Choice>
                <mc:Fallback>
                  <p:oleObj name="Формула" r:id="rId5" imgW="4572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8813" y="3008313"/>
                          <a:ext cx="846137"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Стрелка вверх 10"/>
            <p:cNvSpPr/>
            <p:nvPr/>
          </p:nvSpPr>
          <p:spPr>
            <a:xfrm>
              <a:off x="4499992" y="2780928"/>
              <a:ext cx="144016" cy="288032"/>
            </a:xfrm>
            <a:prstGeom prs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трелка вверх 11"/>
            <p:cNvSpPr/>
            <p:nvPr/>
          </p:nvSpPr>
          <p:spPr>
            <a:xfrm flipV="1">
              <a:off x="4644008" y="3501008"/>
              <a:ext cx="135632" cy="279648"/>
            </a:xfrm>
            <a:prstGeom prs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val="92897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23529" y="763093"/>
          <a:ext cx="8352928" cy="5732356"/>
        </p:xfrm>
        <a:graphic>
          <a:graphicData uri="http://schemas.openxmlformats.org/drawingml/2006/table">
            <a:tbl>
              <a:tblPr firstRow="1" lastRow="1" bandRow="1">
                <a:tableStyleId>{5940675A-B579-460E-94D1-54222C63F5DA}</a:tableStyleId>
              </a:tblPr>
              <a:tblGrid>
                <a:gridCol w="1552314"/>
                <a:gridCol w="2882869"/>
                <a:gridCol w="3917745"/>
              </a:tblGrid>
              <a:tr h="1696609">
                <a:tc>
                  <a:txBody>
                    <a:bodyPr/>
                    <a:lstStyle/>
                    <a:p>
                      <a:endParaRPr lang="en-US" sz="2800" dirty="0"/>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latin typeface="Comic Sans MS" panose="030F0702030302020204"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dirty="0" smtClean="0">
                          <a:solidFill>
                            <a:srgbClr val="00B050"/>
                          </a:solidFill>
                          <a:latin typeface="Comic Sans MS" panose="030F0702030302020204" pitchFamily="66" charset="0"/>
                        </a:rPr>
                        <a:t>No</a:t>
                      </a:r>
                      <a:r>
                        <a:rPr lang="en-US" sz="2500" b="1" baseline="0" dirty="0" smtClean="0">
                          <a:solidFill>
                            <a:srgbClr val="00B050"/>
                          </a:solidFill>
                          <a:latin typeface="Comic Sans MS" panose="030F0702030302020204" pitchFamily="66" charset="0"/>
                        </a:rPr>
                        <a:t> m</a:t>
                      </a:r>
                      <a:r>
                        <a:rPr lang="en-US" sz="2500" b="1" dirty="0" smtClean="0">
                          <a:solidFill>
                            <a:srgbClr val="00B050"/>
                          </a:solidFill>
                          <a:latin typeface="Comic Sans MS" panose="030F0702030302020204" pitchFamily="66" charset="0"/>
                        </a:rPr>
                        <a:t>agnetic anisotropy </a:t>
                      </a:r>
                      <a:r>
                        <a:rPr lang="en-US" sz="2500" b="1" i="1" dirty="0" smtClean="0">
                          <a:solidFill>
                            <a:srgbClr val="663300"/>
                          </a:solidFill>
                          <a:latin typeface="Times New Roman" panose="02020603050405020304" pitchFamily="18" charset="0"/>
                          <a:cs typeface="Times New Roman" panose="02020603050405020304" pitchFamily="18" charset="0"/>
                        </a:rPr>
                        <a:t>U</a:t>
                      </a:r>
                      <a:r>
                        <a:rPr lang="en-US" sz="2500" b="1" dirty="0" smtClean="0">
                          <a:solidFill>
                            <a:srgbClr val="663300"/>
                          </a:solidFill>
                          <a:latin typeface="Times New Roman" panose="02020603050405020304" pitchFamily="18" charset="0"/>
                          <a:cs typeface="Times New Roman" panose="02020603050405020304" pitchFamily="18" charset="0"/>
                        </a:rPr>
                        <a:t>(1)</a:t>
                      </a: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dirty="0" smtClean="0">
                          <a:solidFill>
                            <a:srgbClr val="00B050"/>
                          </a:solidFill>
                          <a:latin typeface="Comic Sans MS" panose="030F0702030302020204" pitchFamily="66" charset="0"/>
                        </a:rPr>
                        <a:t>  </a:t>
                      </a:r>
                      <a:r>
                        <a:rPr lang="en-US" sz="2500" b="1" baseline="0" dirty="0" smtClean="0">
                          <a:solidFill>
                            <a:srgbClr val="00B050"/>
                          </a:solidFill>
                          <a:latin typeface="Comic Sans MS" panose="030F0702030302020204" pitchFamily="66" charset="0"/>
                        </a:rPr>
                        <a:t> </a:t>
                      </a:r>
                      <a:r>
                        <a:rPr lang="en-US" sz="2500" b="1" dirty="0" smtClean="0">
                          <a:solidFill>
                            <a:srgbClr val="00B050"/>
                          </a:solidFill>
                          <a:latin typeface="Comic Sans MS" panose="030F0702030302020204" pitchFamily="66" charset="0"/>
                        </a:rPr>
                        <a:t>is conserved</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baseline="0" dirty="0" smtClean="0">
                        <a:latin typeface="Comic Sans MS" panose="030F0702030302020204" pitchFamily="66" charset="0"/>
                      </a:endParaRPr>
                    </a:p>
                    <a:p>
                      <a:pPr marL="0" marR="0" indent="0" algn="ctr" defTabSz="914400" rtl="0" eaLnBrk="1" fontAlgn="auto" latinLnBrk="0" hangingPunct="1">
                        <a:lnSpc>
                          <a:spcPct val="110000"/>
                        </a:lnSpc>
                        <a:spcBef>
                          <a:spcPts val="0"/>
                        </a:spcBef>
                        <a:spcAft>
                          <a:spcPts val="0"/>
                        </a:spcAft>
                        <a:buClrTx/>
                        <a:buSzTx/>
                        <a:buFontTx/>
                        <a:buNone/>
                        <a:tabLst/>
                        <a:defRPr/>
                      </a:pPr>
                      <a:r>
                        <a:rPr lang="en-US" sz="2500" b="1" baseline="0" dirty="0" smtClean="0">
                          <a:solidFill>
                            <a:srgbClr val="CC0066"/>
                          </a:solidFill>
                          <a:latin typeface="Comic Sans MS" panose="030F0702030302020204" pitchFamily="66" charset="0"/>
                        </a:rPr>
                        <a:t>M</a:t>
                      </a:r>
                      <a:r>
                        <a:rPr lang="en-US" sz="2500" b="1" dirty="0" smtClean="0">
                          <a:solidFill>
                            <a:srgbClr val="CC0066"/>
                          </a:solidFill>
                          <a:latin typeface="Comic Sans MS" panose="030F0702030302020204" pitchFamily="66" charset="0"/>
                        </a:rPr>
                        <a:t>agnetic anisotropy</a:t>
                      </a:r>
                    </a:p>
                    <a:p>
                      <a:pPr marL="0" marR="0" indent="0" algn="ctr" defTabSz="914400" rtl="0" eaLnBrk="1" fontAlgn="auto" latinLnBrk="0" hangingPunct="1">
                        <a:lnSpc>
                          <a:spcPct val="110000"/>
                        </a:lnSpc>
                        <a:spcBef>
                          <a:spcPts val="0"/>
                        </a:spcBef>
                        <a:spcAft>
                          <a:spcPts val="0"/>
                        </a:spcAft>
                        <a:buClrTx/>
                        <a:buSzTx/>
                        <a:buFontTx/>
                        <a:buNone/>
                        <a:tabLst/>
                        <a:defRPr/>
                      </a:pPr>
                      <a:r>
                        <a:rPr lang="en-US" sz="2500" b="1" dirty="0" smtClean="0">
                          <a:solidFill>
                            <a:srgbClr val="CC0066"/>
                          </a:solidFill>
                          <a:latin typeface="Comic Sans MS" panose="030F0702030302020204" pitchFamily="66" charset="0"/>
                        </a:rPr>
                        <a:t>    is not</a:t>
                      </a:r>
                      <a:r>
                        <a:rPr lang="en-US" sz="2500" b="1" baseline="0" dirty="0" smtClean="0">
                          <a:solidFill>
                            <a:srgbClr val="CC0066"/>
                          </a:solidFill>
                          <a:latin typeface="Comic Sans MS" panose="030F0702030302020204" pitchFamily="66" charset="0"/>
                        </a:rPr>
                        <a:t> </a:t>
                      </a:r>
                      <a:r>
                        <a:rPr lang="en-US" sz="2500" b="1" dirty="0" smtClean="0">
                          <a:solidFill>
                            <a:srgbClr val="CC0066"/>
                          </a:solidFill>
                          <a:latin typeface="Comic Sans MS" panose="030F0702030302020204" pitchFamily="66" charset="0"/>
                        </a:rPr>
                        <a:t>conserved</a:t>
                      </a: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i="1" dirty="0" smtClean="0">
                          <a:solidFill>
                            <a:srgbClr val="663300"/>
                          </a:solidFill>
                          <a:latin typeface="Times New Roman" panose="02020603050405020304" pitchFamily="18" charset="0"/>
                          <a:cs typeface="Times New Roman" panose="02020603050405020304" pitchFamily="18" charset="0"/>
                        </a:rPr>
                        <a:t>U</a:t>
                      </a:r>
                      <a:r>
                        <a:rPr lang="en-US" sz="2500" b="1" dirty="0" smtClean="0">
                          <a:solidFill>
                            <a:srgbClr val="663300"/>
                          </a:solidFill>
                          <a:latin typeface="Times New Roman" panose="02020603050405020304" pitchFamily="18" charset="0"/>
                          <a:cs typeface="Times New Roman" panose="02020603050405020304" pitchFamily="18" charset="0"/>
                        </a:rPr>
                        <a:t>(1)</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C0066"/>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r>
              <a:tr h="2010069">
                <a:tc>
                  <a:txBody>
                    <a:bodyPr/>
                    <a:lstStyle/>
                    <a:p>
                      <a:pPr marL="0" indent="0" algn="ctr"/>
                      <a:endParaRPr lang="en-US" sz="1000" b="1" dirty="0" smtClean="0">
                        <a:solidFill>
                          <a:srgbClr val="00B050"/>
                        </a:solidFill>
                        <a:latin typeface="Comic Sans MS" panose="030F0702030302020204" pitchFamily="66" charset="0"/>
                      </a:endParaRPr>
                    </a:p>
                    <a:p>
                      <a:pPr marL="0" indent="0" algn="ctr"/>
                      <a:r>
                        <a:rPr lang="en-US" sz="2500" b="1" dirty="0" smtClean="0">
                          <a:solidFill>
                            <a:srgbClr val="00B050"/>
                          </a:solidFill>
                          <a:latin typeface="Comic Sans MS" panose="030F0702030302020204" pitchFamily="66" charset="0"/>
                        </a:rPr>
                        <a:t>No disorder</a:t>
                      </a:r>
                    </a:p>
                    <a:p>
                      <a:pPr algn="ctr"/>
                      <a:r>
                        <a:rPr lang="en-US" sz="2500" b="1" dirty="0" smtClean="0">
                          <a:solidFill>
                            <a:srgbClr val="00B050"/>
                          </a:solidFill>
                          <a:latin typeface="Comic Sans MS" panose="030F0702030302020204" pitchFamily="66" charset="0"/>
                        </a:rPr>
                        <a:t>(</a:t>
                      </a:r>
                      <a:r>
                        <a:rPr lang="en-US" sz="2000" b="1" dirty="0" smtClean="0">
                          <a:solidFill>
                            <a:srgbClr val="00B050"/>
                          </a:solidFill>
                          <a:latin typeface="Comic Sans MS" panose="030F0702030302020204" pitchFamily="66" charset="0"/>
                        </a:rPr>
                        <a:t>regular spin chain</a:t>
                      </a:r>
                      <a:r>
                        <a:rPr lang="en-US" sz="2500" b="1" dirty="0" smtClean="0">
                          <a:solidFill>
                            <a:srgbClr val="00B050"/>
                          </a:solidFill>
                          <a:latin typeface="Comic Sans MS" panose="030F0702030302020204" pitchFamily="66" charset="0"/>
                        </a:rPr>
                        <a:t>)</a:t>
                      </a:r>
                      <a:endParaRPr lang="en-US" sz="2500" b="1" dirty="0">
                        <a:solidFill>
                          <a:srgbClr val="00B050"/>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a:lnSpc>
                          <a:spcPct val="90000"/>
                        </a:lnSpc>
                      </a:pPr>
                      <a:endParaRPr lang="en-US" sz="1400" b="1" dirty="0" smtClean="0">
                        <a:latin typeface="Comic Sans MS" panose="030F0702030302020204" pitchFamily="66" charset="0"/>
                      </a:endParaRPr>
                    </a:p>
                    <a:p>
                      <a:pPr algn="ctr">
                        <a:lnSpc>
                          <a:spcPct val="90000"/>
                        </a:lnSpc>
                      </a:pPr>
                      <a:r>
                        <a:rPr lang="en-US" sz="2500" b="1" dirty="0" smtClean="0">
                          <a:solidFill>
                            <a:srgbClr val="00B050"/>
                          </a:solidFill>
                          <a:latin typeface="Comic Sans MS" panose="030F0702030302020204" pitchFamily="66" charset="0"/>
                        </a:rPr>
                        <a:t>Perfect 1D metal</a:t>
                      </a:r>
                      <a:endParaRPr lang="en-US" sz="2500" b="1" dirty="0">
                        <a:solidFill>
                          <a:srgbClr val="00B050"/>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90000"/>
                        </a:lnSpc>
                      </a:pPr>
                      <a:endParaRPr lang="en-US" sz="1400" b="1" dirty="0" smtClean="0">
                        <a:latin typeface="Comic Sans MS" panose="030F0702030302020204" pitchFamily="66" charset="0"/>
                      </a:endParaRPr>
                    </a:p>
                    <a:p>
                      <a:pPr algn="ctr">
                        <a:lnSpc>
                          <a:spcPct val="90000"/>
                        </a:lnSpc>
                      </a:pPr>
                      <a:r>
                        <a:rPr lang="en-US" sz="2500" b="1" u="sng" dirty="0" smtClean="0">
                          <a:solidFill>
                            <a:srgbClr val="FF0000"/>
                          </a:solidFill>
                          <a:effectLst>
                            <a:outerShdw blurRad="38100" dist="38100" dir="2700000" algn="tl">
                              <a:srgbClr val="000000">
                                <a:alpha val="43137"/>
                              </a:srgbClr>
                            </a:outerShdw>
                          </a:effectLst>
                          <a:latin typeface="Comic Sans MS" panose="030F0702030302020204" pitchFamily="66" charset="0"/>
                        </a:rPr>
                        <a:t>Band Insulator:</a:t>
                      </a:r>
                    </a:p>
                    <a:p>
                      <a:pPr algn="ctr">
                        <a:lnSpc>
                          <a:spcPct val="90000"/>
                        </a:lnSpc>
                      </a:pPr>
                      <a:endParaRPr lang="en-US" sz="1200" b="1" u="sng" dirty="0" smtClean="0">
                        <a:solidFill>
                          <a:srgbClr val="FF0000"/>
                        </a:solidFill>
                        <a:effectLst>
                          <a:outerShdw blurRad="38100" dist="38100" dir="2700000" algn="tl">
                            <a:srgbClr val="000000">
                              <a:alpha val="43137"/>
                            </a:srgbClr>
                          </a:outerShdw>
                        </a:effectLst>
                        <a:latin typeface="Comic Sans MS" panose="030F0702030302020204" pitchFamily="66" charset="0"/>
                      </a:endParaRPr>
                    </a:p>
                    <a:p>
                      <a:pPr algn="ctr">
                        <a:lnSpc>
                          <a:spcPct val="90000"/>
                        </a:lnSpc>
                      </a:pPr>
                      <a:r>
                        <a:rPr lang="en-US" sz="2500" b="1" dirty="0" smtClean="0">
                          <a:solidFill>
                            <a:srgbClr val="996600"/>
                          </a:solidFill>
                          <a:latin typeface="Comic Sans MS" panose="030F0702030302020204" pitchFamily="66" charset="0"/>
                        </a:rPr>
                        <a:t>Charged excitations  are gapped even at the edge</a:t>
                      </a:r>
                    </a:p>
                    <a:p>
                      <a:pPr>
                        <a:lnSpc>
                          <a:spcPct val="90000"/>
                        </a:lnSpc>
                      </a:pPr>
                      <a:endParaRPr lang="en-US" sz="1400" b="1" dirty="0">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r>
              <a:tr h="2024067">
                <a:tc>
                  <a:txBody>
                    <a:bodyPr/>
                    <a:lstStyle/>
                    <a:p>
                      <a:pPr algn="ctr"/>
                      <a:endParaRPr lang="en-US" sz="2500" b="1" dirty="0" smtClean="0">
                        <a:latin typeface="Comic Sans MS" panose="030F0702030302020204" pitchFamily="66" charset="0"/>
                      </a:endParaRPr>
                    </a:p>
                    <a:p>
                      <a:pPr algn="ctr"/>
                      <a:endParaRPr lang="en-US" sz="2500" b="1" dirty="0" smtClean="0">
                        <a:latin typeface="Comic Sans MS" panose="030F0702030302020204" pitchFamily="66" charset="0"/>
                      </a:endParaRPr>
                    </a:p>
                    <a:p>
                      <a:pPr algn="ctr"/>
                      <a:r>
                        <a:rPr lang="en-US" sz="2500" b="1" dirty="0" smtClean="0">
                          <a:solidFill>
                            <a:srgbClr val="CC0066"/>
                          </a:solidFill>
                          <a:latin typeface="Comic Sans MS" panose="030F0702030302020204" pitchFamily="66" charset="0"/>
                        </a:rPr>
                        <a:t>Disorder</a:t>
                      </a:r>
                      <a:endParaRPr lang="en-US" sz="2500" b="1" dirty="0">
                        <a:solidFill>
                          <a:srgbClr val="CC0066"/>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latin typeface="Comic Sans MS" panose="030F0702030302020204"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u="sng" dirty="0" smtClean="0">
                          <a:solidFill>
                            <a:srgbClr val="FF0000"/>
                          </a:solidFill>
                          <a:effectLst>
                            <a:outerShdw blurRad="38100" dist="38100" dir="2700000" algn="tl">
                              <a:srgbClr val="000000">
                                <a:alpha val="43137"/>
                              </a:srgbClr>
                            </a:outerShdw>
                          </a:effectLst>
                          <a:latin typeface="Comic Sans MS" panose="030F0702030302020204" pitchFamily="66" charset="0"/>
                        </a:rPr>
                        <a:t>Goldstone mode</a:t>
                      </a:r>
                      <a:r>
                        <a:rPr lang="en-US" sz="1200" b="1" dirty="0" smtClean="0">
                          <a:latin typeface="Comic Sans MS" panose="030F0702030302020204" pitchFamily="66" charset="0"/>
                        </a:rPr>
                        <a:t> </a:t>
                      </a:r>
                      <a:r>
                        <a:rPr lang="en-US" sz="2500" b="1" dirty="0" smtClean="0">
                          <a:latin typeface="Comic Sans MS" panose="030F0702030302020204" pitchFamily="66"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baseline="0" dirty="0" smtClean="0">
                          <a:latin typeface="Comic Sans MS" panose="030F0702030302020204" pitchFamily="66" charset="0"/>
                        </a:rPr>
                        <a:t>     </a:t>
                      </a:r>
                      <a:r>
                        <a:rPr lang="en-US" sz="2500" b="1" dirty="0" smtClean="0">
                          <a:solidFill>
                            <a:srgbClr val="00B050"/>
                          </a:solidFill>
                          <a:latin typeface="Comic Sans MS" panose="030F0702030302020204" pitchFamily="66" charset="0"/>
                        </a:rPr>
                        <a:t>perfect 1D metal</a:t>
                      </a: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90000"/>
                        </a:lnSpc>
                      </a:pPr>
                      <a:endParaRPr lang="en-US" sz="1400" b="1" dirty="0" smtClean="0">
                        <a:latin typeface="Comic Sans MS" panose="030F0702030302020204" pitchFamily="66" charset="0"/>
                      </a:endParaRPr>
                    </a:p>
                    <a:p>
                      <a:pPr algn="ctr">
                        <a:lnSpc>
                          <a:spcPct val="90000"/>
                        </a:lnSpc>
                      </a:pPr>
                      <a:r>
                        <a:rPr lang="en-US" sz="2500" b="1" u="sng" dirty="0" smtClean="0">
                          <a:solidFill>
                            <a:srgbClr val="FF0000"/>
                          </a:solidFill>
                          <a:effectLst>
                            <a:outerShdw blurRad="38100" dist="38100" dir="2700000" algn="tl">
                              <a:srgbClr val="000000">
                                <a:alpha val="43137"/>
                              </a:srgbClr>
                            </a:outerShdw>
                          </a:effectLst>
                          <a:latin typeface="Comic Sans MS" panose="030F0702030302020204" pitchFamily="66" charset="0"/>
                        </a:rPr>
                        <a:t>Anderson Insulator:</a:t>
                      </a:r>
                    </a:p>
                    <a:p>
                      <a:pPr algn="ctr">
                        <a:lnSpc>
                          <a:spcPct val="90000"/>
                        </a:lnSpc>
                      </a:pPr>
                      <a:endParaRPr lang="en-US" sz="1200" b="1" u="sng" dirty="0" smtClean="0">
                        <a:solidFill>
                          <a:srgbClr val="FF0000"/>
                        </a:solidFill>
                        <a:effectLst>
                          <a:outerShdw blurRad="38100" dist="38100" dir="2700000" algn="tl">
                            <a:srgbClr val="000000">
                              <a:alpha val="43137"/>
                            </a:srgbClr>
                          </a:outerShdw>
                        </a:effectLst>
                        <a:latin typeface="Comic Sans MS" panose="030F0702030302020204" pitchFamily="66" charset="0"/>
                      </a:endParaRPr>
                    </a:p>
                    <a:p>
                      <a:pPr algn="ctr">
                        <a:lnSpc>
                          <a:spcPct val="90000"/>
                        </a:lnSpc>
                      </a:pPr>
                      <a:r>
                        <a:rPr lang="en-US" sz="2500" b="1" baseline="0" dirty="0" smtClean="0">
                          <a:solidFill>
                            <a:srgbClr val="996600"/>
                          </a:solidFill>
                          <a:latin typeface="Comic Sans MS" panose="030F0702030302020204" pitchFamily="66" charset="0"/>
                        </a:rPr>
                        <a:t>E</a:t>
                      </a:r>
                      <a:r>
                        <a:rPr lang="en-US" sz="2500" b="1" dirty="0" smtClean="0">
                          <a:solidFill>
                            <a:srgbClr val="996600"/>
                          </a:solidFill>
                          <a:latin typeface="Comic Sans MS" panose="030F0702030302020204" pitchFamily="66" charset="0"/>
                        </a:rPr>
                        <a:t>dge states are localized</a:t>
                      </a:r>
                    </a:p>
                    <a:p>
                      <a:pPr>
                        <a:lnSpc>
                          <a:spcPct val="90000"/>
                        </a:lnSpc>
                      </a:pPr>
                      <a:endParaRPr lang="en-US" sz="1400" b="1" dirty="0" smtClean="0">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3" name="Object 2"/>
          <p:cNvGraphicFramePr>
            <a:graphicFrameLocks noChangeAspect="1"/>
          </p:cNvGraphicFramePr>
          <p:nvPr>
            <p:extLst/>
          </p:nvPr>
        </p:nvGraphicFramePr>
        <p:xfrm>
          <a:off x="1907704" y="1638759"/>
          <a:ext cx="710121" cy="710121"/>
        </p:xfrm>
        <a:graphic>
          <a:graphicData uri="http://schemas.openxmlformats.org/presentationml/2006/ole">
            <mc:AlternateContent xmlns:mc="http://schemas.openxmlformats.org/markup-compatibility/2006">
              <mc:Choice xmlns:v="urn:schemas-microsoft-com:vml" Requires="v">
                <p:oleObj spid="_x0000_s188454" name="Equation" r:id="rId3" imgW="241200" imgH="241200" progId="Equation.DSMT4">
                  <p:embed/>
                </p:oleObj>
              </mc:Choice>
              <mc:Fallback>
                <p:oleObj name="Equation" r:id="rId3" imgW="241200" imgH="241200" progId="Equation.DSMT4">
                  <p:embed/>
                  <p:pic>
                    <p:nvPicPr>
                      <p:cNvPr id="0" name=""/>
                      <p:cNvPicPr/>
                      <p:nvPr/>
                    </p:nvPicPr>
                    <p:blipFill>
                      <a:blip r:embed="rId4"/>
                      <a:stretch>
                        <a:fillRect/>
                      </a:stretch>
                    </p:blipFill>
                    <p:spPr>
                      <a:xfrm>
                        <a:off x="1907704" y="1638759"/>
                        <a:ext cx="710121" cy="710121"/>
                      </a:xfrm>
                      <a:prstGeom prst="rect">
                        <a:avLst/>
                      </a:prstGeom>
                    </p:spPr>
                  </p:pic>
                </p:oleObj>
              </mc:Fallback>
            </mc:AlternateContent>
          </a:graphicData>
        </a:graphic>
      </p:graphicFrame>
      <p:graphicFrame>
        <p:nvGraphicFramePr>
          <p:cNvPr id="4" name="Object 3"/>
          <p:cNvGraphicFramePr>
            <a:graphicFrameLocks noChangeAspect="1"/>
          </p:cNvGraphicFramePr>
          <p:nvPr>
            <p:extLst/>
          </p:nvPr>
        </p:nvGraphicFramePr>
        <p:xfrm>
          <a:off x="5004048" y="1278719"/>
          <a:ext cx="710121" cy="710121"/>
        </p:xfrm>
        <a:graphic>
          <a:graphicData uri="http://schemas.openxmlformats.org/presentationml/2006/ole">
            <mc:AlternateContent xmlns:mc="http://schemas.openxmlformats.org/markup-compatibility/2006">
              <mc:Choice xmlns:v="urn:schemas-microsoft-com:vml" Requires="v">
                <p:oleObj spid="_x0000_s188455" name="Equation" r:id="rId5" imgW="241200" imgH="241200" progId="Equation.DSMT4">
                  <p:embed/>
                </p:oleObj>
              </mc:Choice>
              <mc:Fallback>
                <p:oleObj name="Equation" r:id="rId5" imgW="241200" imgH="241200" progId="Equation.DSMT4">
                  <p:embed/>
                  <p:pic>
                    <p:nvPicPr>
                      <p:cNvPr id="0" name=""/>
                      <p:cNvPicPr/>
                      <p:nvPr/>
                    </p:nvPicPr>
                    <p:blipFill>
                      <a:blip r:embed="rId4"/>
                      <a:stretch>
                        <a:fillRect/>
                      </a:stretch>
                    </p:blipFill>
                    <p:spPr>
                      <a:xfrm>
                        <a:off x="5004048" y="1278719"/>
                        <a:ext cx="710121" cy="710121"/>
                      </a:xfrm>
                      <a:prstGeom prst="rect">
                        <a:avLst/>
                      </a:prstGeom>
                    </p:spPr>
                  </p:pic>
                </p:oleObj>
              </mc:Fallback>
            </mc:AlternateContent>
          </a:graphicData>
        </a:graphic>
      </p:graphicFrame>
      <p:graphicFrame>
        <p:nvGraphicFramePr>
          <p:cNvPr id="5" name="Object 4"/>
          <p:cNvGraphicFramePr>
            <a:graphicFrameLocks noChangeAspect="1"/>
          </p:cNvGraphicFramePr>
          <p:nvPr>
            <p:extLst/>
          </p:nvPr>
        </p:nvGraphicFramePr>
        <p:xfrm>
          <a:off x="2520950" y="3357563"/>
          <a:ext cx="1909763" cy="673100"/>
        </p:xfrm>
        <a:graphic>
          <a:graphicData uri="http://schemas.openxmlformats.org/presentationml/2006/ole">
            <mc:AlternateContent xmlns:mc="http://schemas.openxmlformats.org/markup-compatibility/2006">
              <mc:Choice xmlns:v="urn:schemas-microsoft-com:vml" Requires="v">
                <p:oleObj spid="_x0000_s188456" name="Equation" r:id="rId6" imgW="647640" imgH="228600" progId="Equation.DSMT4">
                  <p:embed/>
                </p:oleObj>
              </mc:Choice>
              <mc:Fallback>
                <p:oleObj name="Equation" r:id="rId6" imgW="647640" imgH="228600" progId="Equation.DSMT4">
                  <p:embed/>
                  <p:pic>
                    <p:nvPicPr>
                      <p:cNvPr id="0" name=""/>
                      <p:cNvPicPr/>
                      <p:nvPr/>
                    </p:nvPicPr>
                    <p:blipFill>
                      <a:blip r:embed="rId7"/>
                      <a:stretch>
                        <a:fillRect/>
                      </a:stretch>
                    </p:blipFill>
                    <p:spPr>
                      <a:xfrm>
                        <a:off x="2520950" y="3357563"/>
                        <a:ext cx="1909763" cy="673100"/>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2520950" y="5733256"/>
          <a:ext cx="1985963" cy="673100"/>
        </p:xfrm>
        <a:graphic>
          <a:graphicData uri="http://schemas.openxmlformats.org/presentationml/2006/ole">
            <mc:AlternateContent xmlns:mc="http://schemas.openxmlformats.org/markup-compatibility/2006">
              <mc:Choice xmlns:v="urn:schemas-microsoft-com:vml" Requires="v">
                <p:oleObj spid="_x0000_s188457" name="Equation" r:id="rId8" imgW="672840" imgH="228600" progId="Equation.DSMT4">
                  <p:embed/>
                </p:oleObj>
              </mc:Choice>
              <mc:Fallback>
                <p:oleObj name="Equation" r:id="rId8" imgW="672840" imgH="228600" progId="Equation.DSMT4">
                  <p:embed/>
                  <p:pic>
                    <p:nvPicPr>
                      <p:cNvPr id="0" name=""/>
                      <p:cNvPicPr/>
                      <p:nvPr/>
                    </p:nvPicPr>
                    <p:blipFill>
                      <a:blip r:embed="rId9"/>
                      <a:stretch>
                        <a:fillRect/>
                      </a:stretch>
                    </p:blipFill>
                    <p:spPr>
                      <a:xfrm>
                        <a:off x="2520950" y="5733256"/>
                        <a:ext cx="1985963" cy="673100"/>
                      </a:xfrm>
                      <a:prstGeom prst="rect">
                        <a:avLst/>
                      </a:prstGeom>
                    </p:spPr>
                  </p:pic>
                </p:oleObj>
              </mc:Fallback>
            </mc:AlternateContent>
          </a:graphicData>
        </a:graphic>
      </p:graphicFrame>
      <p:sp>
        <p:nvSpPr>
          <p:cNvPr id="9" name="Right Arrow 8"/>
          <p:cNvSpPr/>
          <p:nvPr/>
        </p:nvSpPr>
        <p:spPr>
          <a:xfrm>
            <a:off x="2123728" y="5301208"/>
            <a:ext cx="514807"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72200" y="1906873"/>
            <a:ext cx="648072" cy="36999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372200" y="1906873"/>
            <a:ext cx="648072" cy="36999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788024" y="692696"/>
            <a:ext cx="4032448" cy="5904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87595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1556792"/>
            <a:ext cx="6120679" cy="1569660"/>
          </a:xfrm>
          <a:prstGeom prst="rect">
            <a:avLst/>
          </a:prstGeom>
          <a:noFill/>
        </p:spPr>
        <p:txBody>
          <a:bodyPr wrap="square" rtlCol="0">
            <a:spAutoFit/>
          </a:bodyPr>
          <a:lstStyle/>
          <a:p>
            <a:r>
              <a:rPr lang="en-US" sz="3200" b="1" dirty="0" smtClean="0">
                <a:solidFill>
                  <a:srgbClr val="996600"/>
                </a:solidFill>
                <a:latin typeface="Comic Sans MS" panose="030F0702030302020204" pitchFamily="66" charset="0"/>
              </a:rPr>
              <a:t>It is as difficult to preserve </a:t>
            </a:r>
            <a:r>
              <a:rPr lang="en-US" sz="3200" b="1" i="1" dirty="0" smtClean="0">
                <a:latin typeface="Times New Roman" panose="02020603050405020304" pitchFamily="18" charset="0"/>
                <a:cs typeface="Times New Roman" panose="02020603050405020304" pitchFamily="18" charset="0"/>
              </a:rPr>
              <a:t>U</a:t>
            </a:r>
            <a:r>
              <a:rPr lang="en-US" sz="3200" b="1" dirty="0" smtClean="0">
                <a:latin typeface="Times New Roman" panose="02020603050405020304" pitchFamily="18" charset="0"/>
                <a:cs typeface="Times New Roman" panose="02020603050405020304" pitchFamily="18" charset="0"/>
              </a:rPr>
              <a:t>(1) </a:t>
            </a:r>
            <a:r>
              <a:rPr lang="en-US" sz="3200" b="1" dirty="0" smtClean="0">
                <a:solidFill>
                  <a:srgbClr val="996600"/>
                </a:solidFill>
                <a:latin typeface="Comic Sans MS" panose="030F0702030302020204" pitchFamily="66" charset="0"/>
              </a:rPr>
              <a:t>symmetry as to preserve translation invariance</a:t>
            </a:r>
            <a:endParaRPr lang="en-US" sz="3200" b="1" dirty="0">
              <a:solidFill>
                <a:srgbClr val="996600"/>
              </a:solidFill>
              <a:latin typeface="Comic Sans MS" panose="030F0702030302020204" pitchFamily="66" charset="0"/>
            </a:endParaRPr>
          </a:p>
        </p:txBody>
      </p:sp>
    </p:spTree>
    <p:extLst>
      <p:ext uri="{BB962C8B-B14F-4D97-AF65-F5344CB8AC3E}">
        <p14:creationId xmlns:p14="http://schemas.microsoft.com/office/powerpoint/2010/main" val="4559536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9190368"/>
              </p:ext>
            </p:extLst>
          </p:nvPr>
        </p:nvGraphicFramePr>
        <p:xfrm>
          <a:off x="323529" y="763093"/>
          <a:ext cx="8352928" cy="5732356"/>
        </p:xfrm>
        <a:graphic>
          <a:graphicData uri="http://schemas.openxmlformats.org/drawingml/2006/table">
            <a:tbl>
              <a:tblPr firstRow="1" lastRow="1" bandRow="1">
                <a:tableStyleId>{5940675A-B579-460E-94D1-54222C63F5DA}</a:tableStyleId>
              </a:tblPr>
              <a:tblGrid>
                <a:gridCol w="1552314"/>
                <a:gridCol w="2882869"/>
                <a:gridCol w="3917745"/>
              </a:tblGrid>
              <a:tr h="1696609">
                <a:tc>
                  <a:txBody>
                    <a:bodyPr/>
                    <a:lstStyle/>
                    <a:p>
                      <a:endParaRPr lang="en-US" sz="2800" dirty="0"/>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latin typeface="Comic Sans MS" panose="030F0702030302020204"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dirty="0" smtClean="0">
                          <a:solidFill>
                            <a:srgbClr val="00B050"/>
                          </a:solidFill>
                          <a:latin typeface="Comic Sans MS" panose="030F0702030302020204" pitchFamily="66" charset="0"/>
                        </a:rPr>
                        <a:t>No</a:t>
                      </a:r>
                      <a:r>
                        <a:rPr lang="en-US" sz="2500" b="1" baseline="0" dirty="0" smtClean="0">
                          <a:solidFill>
                            <a:srgbClr val="00B050"/>
                          </a:solidFill>
                          <a:latin typeface="Comic Sans MS" panose="030F0702030302020204" pitchFamily="66" charset="0"/>
                        </a:rPr>
                        <a:t> m</a:t>
                      </a:r>
                      <a:r>
                        <a:rPr lang="en-US" sz="2500" b="1" dirty="0" smtClean="0">
                          <a:solidFill>
                            <a:srgbClr val="00B050"/>
                          </a:solidFill>
                          <a:latin typeface="Comic Sans MS" panose="030F0702030302020204" pitchFamily="66" charset="0"/>
                        </a:rPr>
                        <a:t>agnetic anisotropy </a:t>
                      </a:r>
                      <a:r>
                        <a:rPr lang="en-US" sz="2500" b="1" i="1" dirty="0" smtClean="0">
                          <a:solidFill>
                            <a:srgbClr val="663300"/>
                          </a:solidFill>
                          <a:latin typeface="Times New Roman" panose="02020603050405020304" pitchFamily="18" charset="0"/>
                          <a:cs typeface="Times New Roman" panose="02020603050405020304" pitchFamily="18" charset="0"/>
                        </a:rPr>
                        <a:t>U</a:t>
                      </a:r>
                      <a:r>
                        <a:rPr lang="en-US" sz="2500" b="1" dirty="0" smtClean="0">
                          <a:solidFill>
                            <a:srgbClr val="663300"/>
                          </a:solidFill>
                          <a:latin typeface="Times New Roman" panose="02020603050405020304" pitchFamily="18" charset="0"/>
                          <a:cs typeface="Times New Roman" panose="02020603050405020304" pitchFamily="18" charset="0"/>
                        </a:rPr>
                        <a:t>(1)</a:t>
                      </a: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dirty="0" smtClean="0">
                          <a:solidFill>
                            <a:srgbClr val="00B050"/>
                          </a:solidFill>
                          <a:latin typeface="Comic Sans MS" panose="030F0702030302020204" pitchFamily="66" charset="0"/>
                        </a:rPr>
                        <a:t>  </a:t>
                      </a:r>
                      <a:r>
                        <a:rPr lang="en-US" sz="2500" b="1" baseline="0" dirty="0" smtClean="0">
                          <a:solidFill>
                            <a:srgbClr val="00B050"/>
                          </a:solidFill>
                          <a:latin typeface="Comic Sans MS" panose="030F0702030302020204" pitchFamily="66" charset="0"/>
                        </a:rPr>
                        <a:t> </a:t>
                      </a:r>
                      <a:r>
                        <a:rPr lang="en-US" sz="2500" b="1" dirty="0" smtClean="0">
                          <a:solidFill>
                            <a:srgbClr val="00B050"/>
                          </a:solidFill>
                          <a:latin typeface="Comic Sans MS" panose="030F0702030302020204" pitchFamily="66" charset="0"/>
                        </a:rPr>
                        <a:t>is conserved</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baseline="0" dirty="0" smtClean="0">
                        <a:latin typeface="Comic Sans MS" panose="030F0702030302020204" pitchFamily="66" charset="0"/>
                      </a:endParaRPr>
                    </a:p>
                    <a:p>
                      <a:pPr marL="0" marR="0" indent="0" algn="ctr" defTabSz="914400" rtl="0" eaLnBrk="1" fontAlgn="auto" latinLnBrk="0" hangingPunct="1">
                        <a:lnSpc>
                          <a:spcPct val="110000"/>
                        </a:lnSpc>
                        <a:spcBef>
                          <a:spcPts val="0"/>
                        </a:spcBef>
                        <a:spcAft>
                          <a:spcPts val="0"/>
                        </a:spcAft>
                        <a:buClrTx/>
                        <a:buSzTx/>
                        <a:buFontTx/>
                        <a:buNone/>
                        <a:tabLst/>
                        <a:defRPr/>
                      </a:pPr>
                      <a:r>
                        <a:rPr lang="en-US" sz="2500" b="1" baseline="0" dirty="0" smtClean="0">
                          <a:solidFill>
                            <a:srgbClr val="CC0066"/>
                          </a:solidFill>
                          <a:latin typeface="Comic Sans MS" panose="030F0702030302020204" pitchFamily="66" charset="0"/>
                        </a:rPr>
                        <a:t>M</a:t>
                      </a:r>
                      <a:r>
                        <a:rPr lang="en-US" sz="2500" b="1" dirty="0" smtClean="0">
                          <a:solidFill>
                            <a:srgbClr val="CC0066"/>
                          </a:solidFill>
                          <a:latin typeface="Comic Sans MS" panose="030F0702030302020204" pitchFamily="66" charset="0"/>
                        </a:rPr>
                        <a:t>agnetic anisotropy</a:t>
                      </a:r>
                    </a:p>
                    <a:p>
                      <a:pPr marL="0" marR="0" indent="0" algn="ctr" defTabSz="914400" rtl="0" eaLnBrk="1" fontAlgn="auto" latinLnBrk="0" hangingPunct="1">
                        <a:lnSpc>
                          <a:spcPct val="110000"/>
                        </a:lnSpc>
                        <a:spcBef>
                          <a:spcPts val="0"/>
                        </a:spcBef>
                        <a:spcAft>
                          <a:spcPts val="0"/>
                        </a:spcAft>
                        <a:buClrTx/>
                        <a:buSzTx/>
                        <a:buFontTx/>
                        <a:buNone/>
                        <a:tabLst/>
                        <a:defRPr/>
                      </a:pPr>
                      <a:r>
                        <a:rPr lang="en-US" sz="2500" b="1" dirty="0" smtClean="0">
                          <a:solidFill>
                            <a:srgbClr val="CC0066"/>
                          </a:solidFill>
                          <a:latin typeface="Comic Sans MS" panose="030F0702030302020204" pitchFamily="66" charset="0"/>
                        </a:rPr>
                        <a:t>    is not</a:t>
                      </a:r>
                      <a:r>
                        <a:rPr lang="en-US" sz="2500" b="1" baseline="0" dirty="0" smtClean="0">
                          <a:solidFill>
                            <a:srgbClr val="CC0066"/>
                          </a:solidFill>
                          <a:latin typeface="Comic Sans MS" panose="030F0702030302020204" pitchFamily="66" charset="0"/>
                        </a:rPr>
                        <a:t> </a:t>
                      </a:r>
                      <a:r>
                        <a:rPr lang="en-US" sz="2500" b="1" dirty="0" smtClean="0">
                          <a:solidFill>
                            <a:srgbClr val="CC0066"/>
                          </a:solidFill>
                          <a:latin typeface="Comic Sans MS" panose="030F0702030302020204" pitchFamily="66" charset="0"/>
                        </a:rPr>
                        <a:t>conserved</a:t>
                      </a: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i="1" dirty="0" smtClean="0">
                          <a:solidFill>
                            <a:srgbClr val="663300"/>
                          </a:solidFill>
                          <a:latin typeface="Times New Roman" panose="02020603050405020304" pitchFamily="18" charset="0"/>
                          <a:cs typeface="Times New Roman" panose="02020603050405020304" pitchFamily="18" charset="0"/>
                        </a:rPr>
                        <a:t>U</a:t>
                      </a:r>
                      <a:r>
                        <a:rPr lang="en-US" sz="2500" b="1" dirty="0" smtClean="0">
                          <a:solidFill>
                            <a:srgbClr val="663300"/>
                          </a:solidFill>
                          <a:latin typeface="Times New Roman" panose="02020603050405020304" pitchFamily="18" charset="0"/>
                          <a:cs typeface="Times New Roman" panose="02020603050405020304" pitchFamily="18" charset="0"/>
                        </a:rPr>
                        <a:t>(1)</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C0066"/>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r>
              <a:tr h="2010069">
                <a:tc>
                  <a:txBody>
                    <a:bodyPr/>
                    <a:lstStyle/>
                    <a:p>
                      <a:pPr marL="0" indent="0" algn="ctr"/>
                      <a:endParaRPr lang="en-US" sz="1000" b="1" dirty="0" smtClean="0">
                        <a:solidFill>
                          <a:srgbClr val="00B050"/>
                        </a:solidFill>
                        <a:latin typeface="Comic Sans MS" panose="030F0702030302020204" pitchFamily="66" charset="0"/>
                      </a:endParaRPr>
                    </a:p>
                    <a:p>
                      <a:pPr marL="0" indent="0" algn="ctr"/>
                      <a:r>
                        <a:rPr lang="en-US" sz="2500" b="1" dirty="0" smtClean="0">
                          <a:solidFill>
                            <a:srgbClr val="00B050"/>
                          </a:solidFill>
                          <a:latin typeface="Comic Sans MS" panose="030F0702030302020204" pitchFamily="66" charset="0"/>
                        </a:rPr>
                        <a:t>No disorder</a:t>
                      </a:r>
                    </a:p>
                    <a:p>
                      <a:pPr algn="ctr"/>
                      <a:r>
                        <a:rPr lang="en-US" sz="2500" b="1" dirty="0" smtClean="0">
                          <a:solidFill>
                            <a:srgbClr val="00B050"/>
                          </a:solidFill>
                          <a:latin typeface="Comic Sans MS" panose="030F0702030302020204" pitchFamily="66" charset="0"/>
                        </a:rPr>
                        <a:t>(</a:t>
                      </a:r>
                      <a:r>
                        <a:rPr lang="en-US" sz="2000" b="1" dirty="0" smtClean="0">
                          <a:solidFill>
                            <a:srgbClr val="00B050"/>
                          </a:solidFill>
                          <a:latin typeface="Comic Sans MS" panose="030F0702030302020204" pitchFamily="66" charset="0"/>
                        </a:rPr>
                        <a:t>regular spin chain</a:t>
                      </a:r>
                      <a:r>
                        <a:rPr lang="en-US" sz="2500" b="1" dirty="0" smtClean="0">
                          <a:solidFill>
                            <a:srgbClr val="00B050"/>
                          </a:solidFill>
                          <a:latin typeface="Comic Sans MS" panose="030F0702030302020204" pitchFamily="66" charset="0"/>
                        </a:rPr>
                        <a:t>)</a:t>
                      </a:r>
                      <a:endParaRPr lang="en-US" sz="2500" b="1" dirty="0">
                        <a:solidFill>
                          <a:srgbClr val="00B050"/>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a:lnSpc>
                          <a:spcPct val="90000"/>
                        </a:lnSpc>
                      </a:pPr>
                      <a:endParaRPr lang="en-US" sz="1400" b="1" dirty="0" smtClean="0">
                        <a:latin typeface="Comic Sans MS" panose="030F0702030302020204" pitchFamily="66" charset="0"/>
                      </a:endParaRPr>
                    </a:p>
                    <a:p>
                      <a:pPr algn="ctr">
                        <a:lnSpc>
                          <a:spcPct val="90000"/>
                        </a:lnSpc>
                      </a:pPr>
                      <a:r>
                        <a:rPr lang="en-US" sz="2500" b="1" dirty="0" smtClean="0">
                          <a:solidFill>
                            <a:srgbClr val="00B050"/>
                          </a:solidFill>
                          <a:latin typeface="Comic Sans MS" panose="030F0702030302020204" pitchFamily="66" charset="0"/>
                        </a:rPr>
                        <a:t>Perfect 1D metal</a:t>
                      </a:r>
                      <a:endParaRPr lang="en-US" sz="2500" b="1" dirty="0">
                        <a:solidFill>
                          <a:srgbClr val="00B050"/>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90000"/>
                        </a:lnSpc>
                      </a:pPr>
                      <a:endParaRPr lang="en-US" sz="1400" b="1" dirty="0" smtClean="0">
                        <a:latin typeface="Comic Sans MS" panose="030F0702030302020204" pitchFamily="66" charset="0"/>
                      </a:endParaRPr>
                    </a:p>
                    <a:p>
                      <a:pPr algn="ctr">
                        <a:lnSpc>
                          <a:spcPct val="90000"/>
                        </a:lnSpc>
                      </a:pPr>
                      <a:r>
                        <a:rPr lang="en-US" sz="2500" b="1" u="sng" dirty="0" smtClean="0">
                          <a:solidFill>
                            <a:srgbClr val="FF0000"/>
                          </a:solidFill>
                          <a:effectLst>
                            <a:outerShdw blurRad="38100" dist="38100" dir="2700000" algn="tl">
                              <a:srgbClr val="000000">
                                <a:alpha val="43137"/>
                              </a:srgbClr>
                            </a:outerShdw>
                          </a:effectLst>
                          <a:latin typeface="Comic Sans MS" panose="030F0702030302020204" pitchFamily="66" charset="0"/>
                        </a:rPr>
                        <a:t>Band Insulator:</a:t>
                      </a:r>
                    </a:p>
                    <a:p>
                      <a:pPr algn="ctr">
                        <a:lnSpc>
                          <a:spcPct val="90000"/>
                        </a:lnSpc>
                      </a:pPr>
                      <a:endParaRPr lang="en-US" sz="1200" b="1" u="sng" dirty="0" smtClean="0">
                        <a:solidFill>
                          <a:srgbClr val="FF0000"/>
                        </a:solidFill>
                        <a:effectLst>
                          <a:outerShdw blurRad="38100" dist="38100" dir="2700000" algn="tl">
                            <a:srgbClr val="000000">
                              <a:alpha val="43137"/>
                            </a:srgbClr>
                          </a:outerShdw>
                        </a:effectLst>
                        <a:latin typeface="Comic Sans MS" panose="030F0702030302020204" pitchFamily="66" charset="0"/>
                      </a:endParaRPr>
                    </a:p>
                    <a:p>
                      <a:pPr algn="ctr">
                        <a:lnSpc>
                          <a:spcPct val="90000"/>
                        </a:lnSpc>
                      </a:pPr>
                      <a:r>
                        <a:rPr lang="en-US" sz="2500" b="1" dirty="0" smtClean="0">
                          <a:solidFill>
                            <a:srgbClr val="996600"/>
                          </a:solidFill>
                          <a:latin typeface="Comic Sans MS" panose="030F0702030302020204" pitchFamily="66" charset="0"/>
                        </a:rPr>
                        <a:t>Charged excitations  are gapped even at the edge</a:t>
                      </a:r>
                    </a:p>
                    <a:p>
                      <a:pPr>
                        <a:lnSpc>
                          <a:spcPct val="90000"/>
                        </a:lnSpc>
                      </a:pPr>
                      <a:endParaRPr lang="en-US" sz="1400" b="1" dirty="0">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r>
              <a:tr h="2024067">
                <a:tc>
                  <a:txBody>
                    <a:bodyPr/>
                    <a:lstStyle/>
                    <a:p>
                      <a:pPr algn="ctr"/>
                      <a:endParaRPr lang="en-US" sz="2500" b="1" dirty="0" smtClean="0">
                        <a:latin typeface="Comic Sans MS" panose="030F0702030302020204" pitchFamily="66" charset="0"/>
                      </a:endParaRPr>
                    </a:p>
                    <a:p>
                      <a:pPr algn="ctr"/>
                      <a:endParaRPr lang="en-US" sz="2500" b="1" dirty="0" smtClean="0">
                        <a:latin typeface="Comic Sans MS" panose="030F0702030302020204" pitchFamily="66" charset="0"/>
                      </a:endParaRPr>
                    </a:p>
                    <a:p>
                      <a:pPr algn="ctr"/>
                      <a:r>
                        <a:rPr lang="en-US" sz="2500" b="1" dirty="0" smtClean="0">
                          <a:solidFill>
                            <a:srgbClr val="CC0066"/>
                          </a:solidFill>
                          <a:latin typeface="Comic Sans MS" panose="030F0702030302020204" pitchFamily="66" charset="0"/>
                        </a:rPr>
                        <a:t>Disorder</a:t>
                      </a:r>
                      <a:endParaRPr lang="en-US" sz="2500" b="1" dirty="0">
                        <a:solidFill>
                          <a:srgbClr val="CC0066"/>
                        </a:solidFill>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latin typeface="Comic Sans MS" panose="030F0702030302020204"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u="sng" dirty="0" smtClean="0">
                          <a:solidFill>
                            <a:srgbClr val="FF0000"/>
                          </a:solidFill>
                          <a:effectLst>
                            <a:outerShdw blurRad="38100" dist="38100" dir="2700000" algn="tl">
                              <a:srgbClr val="000000">
                                <a:alpha val="43137"/>
                              </a:srgbClr>
                            </a:outerShdw>
                          </a:effectLst>
                          <a:latin typeface="Comic Sans MS" panose="030F0702030302020204" pitchFamily="66" charset="0"/>
                        </a:rPr>
                        <a:t>Goldstone mode</a:t>
                      </a:r>
                      <a:r>
                        <a:rPr lang="en-US" sz="1200" b="1" dirty="0" smtClean="0">
                          <a:latin typeface="Comic Sans MS" panose="030F0702030302020204" pitchFamily="66" charset="0"/>
                        </a:rPr>
                        <a:t> </a:t>
                      </a:r>
                      <a:r>
                        <a:rPr lang="en-US" sz="2500" b="1" dirty="0" smtClean="0">
                          <a:latin typeface="Comic Sans MS" panose="030F0702030302020204" pitchFamily="66"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500" b="1" baseline="0" dirty="0" smtClean="0">
                          <a:latin typeface="Comic Sans MS" panose="030F0702030302020204" pitchFamily="66" charset="0"/>
                        </a:rPr>
                        <a:t>     </a:t>
                      </a:r>
                      <a:r>
                        <a:rPr lang="en-US" sz="2500" b="1" dirty="0" smtClean="0">
                          <a:solidFill>
                            <a:srgbClr val="00B050"/>
                          </a:solidFill>
                          <a:latin typeface="Comic Sans MS" panose="030F0702030302020204" pitchFamily="66" charset="0"/>
                        </a:rPr>
                        <a:t>perfect 1D metal</a:t>
                      </a: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90000"/>
                        </a:lnSpc>
                      </a:pPr>
                      <a:endParaRPr lang="en-US" sz="1400" b="1" dirty="0" smtClean="0">
                        <a:latin typeface="Comic Sans MS" panose="030F0702030302020204" pitchFamily="66" charset="0"/>
                      </a:endParaRPr>
                    </a:p>
                    <a:p>
                      <a:pPr algn="ctr">
                        <a:lnSpc>
                          <a:spcPct val="90000"/>
                        </a:lnSpc>
                      </a:pPr>
                      <a:r>
                        <a:rPr lang="en-US" sz="2500" b="1" u="sng" dirty="0" smtClean="0">
                          <a:solidFill>
                            <a:srgbClr val="FF0000"/>
                          </a:solidFill>
                          <a:effectLst>
                            <a:outerShdw blurRad="38100" dist="38100" dir="2700000" algn="tl">
                              <a:srgbClr val="000000">
                                <a:alpha val="43137"/>
                              </a:srgbClr>
                            </a:outerShdw>
                          </a:effectLst>
                          <a:latin typeface="Comic Sans MS" panose="030F0702030302020204" pitchFamily="66" charset="0"/>
                        </a:rPr>
                        <a:t>Anderson Insulator:</a:t>
                      </a:r>
                    </a:p>
                    <a:p>
                      <a:pPr algn="ctr">
                        <a:lnSpc>
                          <a:spcPct val="90000"/>
                        </a:lnSpc>
                      </a:pPr>
                      <a:endParaRPr lang="en-US" sz="1200" b="1" u="sng" dirty="0" smtClean="0">
                        <a:solidFill>
                          <a:srgbClr val="FF0000"/>
                        </a:solidFill>
                        <a:effectLst>
                          <a:outerShdw blurRad="38100" dist="38100" dir="2700000" algn="tl">
                            <a:srgbClr val="000000">
                              <a:alpha val="43137"/>
                            </a:srgbClr>
                          </a:outerShdw>
                        </a:effectLst>
                        <a:latin typeface="Comic Sans MS" panose="030F0702030302020204" pitchFamily="66" charset="0"/>
                      </a:endParaRPr>
                    </a:p>
                    <a:p>
                      <a:pPr algn="ctr">
                        <a:lnSpc>
                          <a:spcPct val="90000"/>
                        </a:lnSpc>
                      </a:pPr>
                      <a:r>
                        <a:rPr lang="en-US" sz="2500" b="1" baseline="0" dirty="0" smtClean="0">
                          <a:solidFill>
                            <a:srgbClr val="996600"/>
                          </a:solidFill>
                          <a:latin typeface="Comic Sans MS" panose="030F0702030302020204" pitchFamily="66" charset="0"/>
                        </a:rPr>
                        <a:t>E</a:t>
                      </a:r>
                      <a:r>
                        <a:rPr lang="en-US" sz="2500" b="1" dirty="0" smtClean="0">
                          <a:solidFill>
                            <a:srgbClr val="996600"/>
                          </a:solidFill>
                          <a:latin typeface="Comic Sans MS" panose="030F0702030302020204" pitchFamily="66" charset="0"/>
                        </a:rPr>
                        <a:t>dge states are localized</a:t>
                      </a:r>
                    </a:p>
                    <a:p>
                      <a:pPr>
                        <a:lnSpc>
                          <a:spcPct val="90000"/>
                        </a:lnSpc>
                      </a:pPr>
                      <a:endParaRPr lang="en-US" sz="1400" b="1" dirty="0" smtClean="0">
                        <a:latin typeface="Comic Sans MS" panose="030F0702030302020204" pitchFamily="66" charset="0"/>
                      </a:endParaRPr>
                    </a:p>
                  </a:txBody>
                  <a:tcPr>
                    <a:lnL w="38100" cap="flat" cmpd="sng" algn="ctr">
                      <a:solidFill>
                        <a:schemeClr val="bg1">
                          <a:lumMod val="50000"/>
                        </a:schemeClr>
                      </a:solidFill>
                      <a:prstDash val="solid"/>
                      <a:round/>
                      <a:headEnd type="none" w="med" len="med"/>
                      <a:tailEnd type="none" w="med" len="med"/>
                    </a:lnL>
                    <a:lnR w="38100" cap="flat" cmpd="sng" algn="ctr">
                      <a:solidFill>
                        <a:schemeClr val="bg1">
                          <a:lumMod val="50000"/>
                        </a:schemeClr>
                      </a:solidFill>
                      <a:prstDash val="solid"/>
                      <a:round/>
                      <a:headEnd type="none" w="med" len="med"/>
                      <a:tailEnd type="none" w="med" len="med"/>
                    </a:lnR>
                    <a:lnT w="38100" cap="flat" cmpd="sng" algn="ctr">
                      <a:solidFill>
                        <a:schemeClr val="bg1">
                          <a:lumMod val="50000"/>
                        </a:schemeClr>
                      </a:solidFill>
                      <a:prstDash val="solid"/>
                      <a:round/>
                      <a:headEnd type="none" w="med" len="med"/>
                      <a:tailEnd type="none" w="med" len="med"/>
                    </a:lnT>
                    <a:lnB w="381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074801588"/>
              </p:ext>
            </p:extLst>
          </p:nvPr>
        </p:nvGraphicFramePr>
        <p:xfrm>
          <a:off x="1907704" y="1638759"/>
          <a:ext cx="710121" cy="710121"/>
        </p:xfrm>
        <a:graphic>
          <a:graphicData uri="http://schemas.openxmlformats.org/presentationml/2006/ole">
            <mc:AlternateContent xmlns:mc="http://schemas.openxmlformats.org/markup-compatibility/2006">
              <mc:Choice xmlns:v="urn:schemas-microsoft-com:vml" Requires="v">
                <p:oleObj spid="_x0000_s134434" name="Equation" r:id="rId3" imgW="241200" imgH="241200" progId="Equation.DSMT4">
                  <p:embed/>
                </p:oleObj>
              </mc:Choice>
              <mc:Fallback>
                <p:oleObj name="Equation" r:id="rId3" imgW="241200" imgH="241200" progId="Equation.DSMT4">
                  <p:embed/>
                  <p:pic>
                    <p:nvPicPr>
                      <p:cNvPr id="0" name=""/>
                      <p:cNvPicPr/>
                      <p:nvPr/>
                    </p:nvPicPr>
                    <p:blipFill>
                      <a:blip r:embed="rId4"/>
                      <a:stretch>
                        <a:fillRect/>
                      </a:stretch>
                    </p:blipFill>
                    <p:spPr>
                      <a:xfrm>
                        <a:off x="1907704" y="1638759"/>
                        <a:ext cx="710121" cy="710121"/>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773383746"/>
              </p:ext>
            </p:extLst>
          </p:nvPr>
        </p:nvGraphicFramePr>
        <p:xfrm>
          <a:off x="5004048" y="1278719"/>
          <a:ext cx="710121" cy="710121"/>
        </p:xfrm>
        <a:graphic>
          <a:graphicData uri="http://schemas.openxmlformats.org/presentationml/2006/ole">
            <mc:AlternateContent xmlns:mc="http://schemas.openxmlformats.org/markup-compatibility/2006">
              <mc:Choice xmlns:v="urn:schemas-microsoft-com:vml" Requires="v">
                <p:oleObj spid="_x0000_s134435" name="Equation" r:id="rId5" imgW="241200" imgH="241200" progId="Equation.DSMT4">
                  <p:embed/>
                </p:oleObj>
              </mc:Choice>
              <mc:Fallback>
                <p:oleObj name="Equation" r:id="rId5" imgW="241200" imgH="241200" progId="Equation.DSMT4">
                  <p:embed/>
                  <p:pic>
                    <p:nvPicPr>
                      <p:cNvPr id="0" name=""/>
                      <p:cNvPicPr/>
                      <p:nvPr/>
                    </p:nvPicPr>
                    <p:blipFill>
                      <a:blip r:embed="rId4"/>
                      <a:stretch>
                        <a:fillRect/>
                      </a:stretch>
                    </p:blipFill>
                    <p:spPr>
                      <a:xfrm>
                        <a:off x="5004048" y="1278719"/>
                        <a:ext cx="710121" cy="710121"/>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358438573"/>
              </p:ext>
            </p:extLst>
          </p:nvPr>
        </p:nvGraphicFramePr>
        <p:xfrm>
          <a:off x="2520950" y="3357563"/>
          <a:ext cx="1909763" cy="673100"/>
        </p:xfrm>
        <a:graphic>
          <a:graphicData uri="http://schemas.openxmlformats.org/presentationml/2006/ole">
            <mc:AlternateContent xmlns:mc="http://schemas.openxmlformats.org/markup-compatibility/2006">
              <mc:Choice xmlns:v="urn:schemas-microsoft-com:vml" Requires="v">
                <p:oleObj spid="_x0000_s134436" name="Equation" r:id="rId6" imgW="647640" imgH="228600" progId="Equation.DSMT4">
                  <p:embed/>
                </p:oleObj>
              </mc:Choice>
              <mc:Fallback>
                <p:oleObj name="Equation" r:id="rId6" imgW="647640" imgH="228600" progId="Equation.DSMT4">
                  <p:embed/>
                  <p:pic>
                    <p:nvPicPr>
                      <p:cNvPr id="0" name=""/>
                      <p:cNvPicPr/>
                      <p:nvPr/>
                    </p:nvPicPr>
                    <p:blipFill>
                      <a:blip r:embed="rId7"/>
                      <a:stretch>
                        <a:fillRect/>
                      </a:stretch>
                    </p:blipFill>
                    <p:spPr>
                      <a:xfrm>
                        <a:off x="2520950" y="3357563"/>
                        <a:ext cx="1909763" cy="673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24404322"/>
              </p:ext>
            </p:extLst>
          </p:nvPr>
        </p:nvGraphicFramePr>
        <p:xfrm>
          <a:off x="2520950" y="5733256"/>
          <a:ext cx="1985963" cy="673100"/>
        </p:xfrm>
        <a:graphic>
          <a:graphicData uri="http://schemas.openxmlformats.org/presentationml/2006/ole">
            <mc:AlternateContent xmlns:mc="http://schemas.openxmlformats.org/markup-compatibility/2006">
              <mc:Choice xmlns:v="urn:schemas-microsoft-com:vml" Requires="v">
                <p:oleObj spid="_x0000_s134437" name="Equation" r:id="rId8" imgW="672840" imgH="228600" progId="Equation.DSMT4">
                  <p:embed/>
                </p:oleObj>
              </mc:Choice>
              <mc:Fallback>
                <p:oleObj name="Equation" r:id="rId8" imgW="672840" imgH="228600" progId="Equation.DSMT4">
                  <p:embed/>
                  <p:pic>
                    <p:nvPicPr>
                      <p:cNvPr id="0" name=""/>
                      <p:cNvPicPr/>
                      <p:nvPr/>
                    </p:nvPicPr>
                    <p:blipFill>
                      <a:blip r:embed="rId9"/>
                      <a:stretch>
                        <a:fillRect/>
                      </a:stretch>
                    </p:blipFill>
                    <p:spPr>
                      <a:xfrm>
                        <a:off x="2520950" y="5733256"/>
                        <a:ext cx="1985963" cy="673100"/>
                      </a:xfrm>
                      <a:prstGeom prst="rect">
                        <a:avLst/>
                      </a:prstGeom>
                    </p:spPr>
                  </p:pic>
                </p:oleObj>
              </mc:Fallback>
            </mc:AlternateContent>
          </a:graphicData>
        </a:graphic>
      </p:graphicFrame>
      <p:sp>
        <p:nvSpPr>
          <p:cNvPr id="9" name="Right Arrow 8"/>
          <p:cNvSpPr/>
          <p:nvPr/>
        </p:nvSpPr>
        <p:spPr>
          <a:xfrm>
            <a:off x="2123728" y="5301208"/>
            <a:ext cx="514807"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72200" y="1906873"/>
            <a:ext cx="648072" cy="36999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372200" y="1906873"/>
            <a:ext cx="648072" cy="36999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1" name="Object 10"/>
          <p:cNvGraphicFramePr>
            <a:graphicFrameLocks noChangeAspect="1"/>
          </p:cNvGraphicFramePr>
          <p:nvPr>
            <p:extLst>
              <p:ext uri="{D42A27DB-BD31-4B8C-83A1-F6EECF244321}">
                <p14:modId xmlns:p14="http://schemas.microsoft.com/office/powerpoint/2010/main" val="3472100931"/>
              </p:ext>
            </p:extLst>
          </p:nvPr>
        </p:nvGraphicFramePr>
        <p:xfrm>
          <a:off x="6184900" y="5805264"/>
          <a:ext cx="1123950" cy="523875"/>
        </p:xfrm>
        <a:graphic>
          <a:graphicData uri="http://schemas.openxmlformats.org/presentationml/2006/ole">
            <mc:AlternateContent xmlns:mc="http://schemas.openxmlformats.org/markup-compatibility/2006">
              <mc:Choice xmlns:v="urn:schemas-microsoft-com:vml" Requires="v">
                <p:oleObj spid="_x0000_s134438" name="Equation" r:id="rId10" imgW="380880" imgH="177480" progId="Equation.DSMT4">
                  <p:embed/>
                </p:oleObj>
              </mc:Choice>
              <mc:Fallback>
                <p:oleObj name="Equation" r:id="rId10" imgW="380880" imgH="177480" progId="Equation.DSMT4">
                  <p:embed/>
                  <p:pic>
                    <p:nvPicPr>
                      <p:cNvPr id="0" name=""/>
                      <p:cNvPicPr/>
                      <p:nvPr/>
                    </p:nvPicPr>
                    <p:blipFill>
                      <a:blip r:embed="rId11"/>
                      <a:stretch>
                        <a:fillRect/>
                      </a:stretch>
                    </p:blipFill>
                    <p:spPr>
                      <a:xfrm>
                        <a:off x="6184900" y="5805264"/>
                        <a:ext cx="1123950" cy="523875"/>
                      </a:xfrm>
                      <a:prstGeom prst="rect">
                        <a:avLst/>
                      </a:prstGeom>
                    </p:spPr>
                  </p:pic>
                </p:oleObj>
              </mc:Fallback>
            </mc:AlternateContent>
          </a:graphicData>
        </a:graphic>
      </p:graphicFrame>
    </p:spTree>
    <p:extLst>
      <p:ext uri="{BB962C8B-B14F-4D97-AF65-F5344CB8AC3E}">
        <p14:creationId xmlns:p14="http://schemas.microsoft.com/office/powerpoint/2010/main" val="9133866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052736"/>
            <a:ext cx="8064896" cy="3046988"/>
          </a:xfrm>
          <a:prstGeom prst="rect">
            <a:avLst/>
          </a:prstGeom>
          <a:noFill/>
        </p:spPr>
        <p:txBody>
          <a:bodyPr wrap="square" rtlCol="0">
            <a:spAutoFit/>
          </a:bodyPr>
          <a:lstStyle/>
          <a:p>
            <a:r>
              <a:rPr lang="en-US" sz="3200" b="1" dirty="0" smtClean="0">
                <a:solidFill>
                  <a:srgbClr val="996600"/>
                </a:solidFill>
                <a:latin typeface="Comic Sans MS" panose="030F0702030302020204" pitchFamily="66" charset="0"/>
              </a:rPr>
              <a:t>Effect of the </a:t>
            </a:r>
            <a:r>
              <a:rPr lang="en-US" sz="3200" b="1" dirty="0" smtClean="0">
                <a:solidFill>
                  <a:srgbClr val="FF0000"/>
                </a:solidFill>
                <a:latin typeface="Comic Sans MS" panose="030F0702030302020204" pitchFamily="66" charset="0"/>
              </a:rPr>
              <a:t>environment</a:t>
            </a:r>
            <a:r>
              <a:rPr lang="en-US" sz="3200" b="1" dirty="0" smtClean="0">
                <a:solidFill>
                  <a:srgbClr val="996600"/>
                </a:solidFill>
                <a:latin typeface="Comic Sans MS" panose="030F0702030302020204" pitchFamily="66" charset="0"/>
              </a:rPr>
              <a:t> cannot be reduced to an </a:t>
            </a:r>
            <a:r>
              <a:rPr lang="en-US" sz="3200" b="1" dirty="0" smtClean="0">
                <a:solidFill>
                  <a:srgbClr val="FF0000"/>
                </a:solidFill>
                <a:latin typeface="Comic Sans MS" panose="030F0702030302020204" pitchFamily="66" charset="0"/>
              </a:rPr>
              <a:t>external noise</a:t>
            </a:r>
            <a:r>
              <a:rPr lang="en-US" sz="3200" b="1" dirty="0" smtClean="0">
                <a:solidFill>
                  <a:srgbClr val="996600"/>
                </a:solidFill>
                <a:latin typeface="Comic Sans MS" panose="030F0702030302020204" pitchFamily="66" charset="0"/>
              </a:rPr>
              <a:t>. The most important is the appearance of the </a:t>
            </a:r>
            <a:r>
              <a:rPr lang="en-US" sz="3200" b="1" dirty="0" smtClean="0">
                <a:solidFill>
                  <a:srgbClr val="FF0000"/>
                </a:solidFill>
                <a:latin typeface="Comic Sans MS" panose="030F0702030302020204" pitchFamily="66" charset="0"/>
              </a:rPr>
              <a:t>additional degrees of freedom</a:t>
            </a:r>
            <a:r>
              <a:rPr lang="en-US" sz="3200" b="1" dirty="0" smtClean="0">
                <a:solidFill>
                  <a:srgbClr val="996600"/>
                </a:solidFill>
                <a:latin typeface="Comic Sans MS" panose="030F0702030302020204" pitchFamily="66" charset="0"/>
              </a:rPr>
              <a:t>. As a result the Hilbert space is increased, which can easily destroy the topology.</a:t>
            </a:r>
            <a:endParaRPr lang="en-US" sz="3200" b="1" dirty="0">
              <a:solidFill>
                <a:srgbClr val="996600"/>
              </a:solidFill>
              <a:latin typeface="Comic Sans MS" panose="030F0702030302020204" pitchFamily="66" charset="0"/>
            </a:endParaRPr>
          </a:p>
        </p:txBody>
      </p:sp>
    </p:spTree>
    <p:extLst>
      <p:ext uri="{BB962C8B-B14F-4D97-AF65-F5344CB8AC3E}">
        <p14:creationId xmlns:p14="http://schemas.microsoft.com/office/powerpoint/2010/main" val="40187693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e 1"/>
          <p:cNvSpPr/>
          <p:nvPr/>
        </p:nvSpPr>
        <p:spPr>
          <a:xfrm>
            <a:off x="516989" y="1268949"/>
            <a:ext cx="8229600" cy="2606041"/>
          </a:xfrm>
          <a:prstGeom prst="cube">
            <a:avLst>
              <a:gd name="adj" fmla="val 63272"/>
            </a:avLst>
          </a:prstGeom>
          <a:solidFill>
            <a:schemeClr val="tx1">
              <a:lumMod val="65000"/>
              <a:lumOff val="3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3" name="Straight Connector 2"/>
          <p:cNvCxnSpPr/>
          <p:nvPr/>
        </p:nvCxnSpPr>
        <p:spPr>
          <a:xfrm>
            <a:off x="854613" y="3027633"/>
            <a:ext cx="6129997" cy="31652"/>
          </a:xfrm>
          <a:prstGeom prst="line">
            <a:avLst/>
          </a:prstGeom>
          <a:ln w="76200">
            <a:solidFill>
              <a:schemeClr val="bg1"/>
            </a:solidFill>
            <a:headEnd type="stealt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1042770" y="2804308"/>
            <a:ext cx="6129997" cy="31652"/>
          </a:xfrm>
          <a:prstGeom prst="line">
            <a:avLst/>
          </a:prstGeom>
          <a:ln w="76200">
            <a:solidFill>
              <a:schemeClr val="tx1"/>
            </a:solidFill>
            <a:headEnd type="stealt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2131260" y="1389621"/>
            <a:ext cx="6129997" cy="31652"/>
          </a:xfrm>
          <a:prstGeom prst="line">
            <a:avLst/>
          </a:prstGeom>
          <a:ln w="76200">
            <a:solidFill>
              <a:schemeClr val="bg1"/>
            </a:solidFill>
            <a:headEnd type="stealt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2040493" y="1581554"/>
            <a:ext cx="6200334" cy="10553"/>
          </a:xfrm>
          <a:prstGeom prst="line">
            <a:avLst/>
          </a:prstGeom>
          <a:ln w="762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7" name="Up Arrow 6"/>
          <p:cNvSpPr/>
          <p:nvPr/>
        </p:nvSpPr>
        <p:spPr>
          <a:xfrm>
            <a:off x="6583806" y="2575653"/>
            <a:ext cx="198706" cy="373673"/>
          </a:xfrm>
          <a:prstGeom prst="upArrow">
            <a:avLst/>
          </a:prstGeom>
          <a:solidFill>
            <a:schemeClr val="accent1">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Up Arrow 7"/>
          <p:cNvSpPr/>
          <p:nvPr/>
        </p:nvSpPr>
        <p:spPr>
          <a:xfrm flipV="1">
            <a:off x="3028072" y="1101429"/>
            <a:ext cx="183281" cy="419897"/>
          </a:xfrm>
          <a:prstGeom prst="upArrow">
            <a:avLst/>
          </a:prstGeom>
          <a:solidFill>
            <a:srgbClr val="00B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Up Arrow 8"/>
          <p:cNvSpPr/>
          <p:nvPr/>
        </p:nvSpPr>
        <p:spPr>
          <a:xfrm>
            <a:off x="3849273" y="1451481"/>
            <a:ext cx="198706" cy="373673"/>
          </a:xfrm>
          <a:prstGeom prst="upArrow">
            <a:avLst/>
          </a:prstGeom>
          <a:solidFill>
            <a:schemeClr val="accent1">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0" name="Straight Arrow Connector 9"/>
          <p:cNvCxnSpPr/>
          <p:nvPr/>
        </p:nvCxnSpPr>
        <p:spPr>
          <a:xfrm flipV="1">
            <a:off x="2511084" y="2303140"/>
            <a:ext cx="599635" cy="2708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1429630" y="2215221"/>
            <a:ext cx="198707" cy="5099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856243" y="2417443"/>
            <a:ext cx="599635" cy="2708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3600000" flipH="1">
            <a:off x="5774789" y="2234565"/>
            <a:ext cx="198707" cy="5099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800000" flipV="1">
            <a:off x="4494629" y="2250389"/>
            <a:ext cx="599635" cy="2708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800000" flipH="1" flipV="1">
            <a:off x="3413175" y="2067512"/>
            <a:ext cx="198707" cy="5099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6706771" y="2285563"/>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Oval 16"/>
          <p:cNvSpPr/>
          <p:nvPr/>
        </p:nvSpPr>
        <p:spPr>
          <a:xfrm>
            <a:off x="3297113" y="2494816"/>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8" name="Straight Connector 17"/>
          <p:cNvCxnSpPr/>
          <p:nvPr/>
        </p:nvCxnSpPr>
        <p:spPr>
          <a:xfrm flipH="1">
            <a:off x="905609" y="2617907"/>
            <a:ext cx="777237" cy="873959"/>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631852" y="2605599"/>
            <a:ext cx="777237" cy="873959"/>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222694" y="2443822"/>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21" name="Straight Arrow Connector 20"/>
          <p:cNvCxnSpPr/>
          <p:nvPr/>
        </p:nvCxnSpPr>
        <p:spPr>
          <a:xfrm>
            <a:off x="1107829" y="3280850"/>
            <a:ext cx="675251" cy="21102"/>
          </a:xfrm>
          <a:prstGeom prst="straightConnector1">
            <a:avLst/>
          </a:prstGeom>
          <a:ln w="38100">
            <a:solidFill>
              <a:schemeClr val="tx1"/>
            </a:solidFill>
            <a:headEnd type="stealth" w="med" len="med"/>
            <a:tailEnd type="stealth"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p:cNvSpPr txBox="1"/>
              <p:nvPr/>
            </p:nvSpPr>
            <p:spPr>
              <a:xfrm>
                <a:off x="910884" y="3217545"/>
                <a:ext cx="729758" cy="4154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700" i="1">
                          <a:latin typeface="Cambria Math" panose="02040503050406030204" pitchFamily="18" charset="0"/>
                          <a:ea typeface="Cambria Math" panose="02040503050406030204" pitchFamily="18" charset="0"/>
                        </a:rPr>
                        <m:t>~</m:t>
                      </m:r>
                      <m:r>
                        <a:rPr lang="en-US" sz="2700" i="1">
                          <a:latin typeface="Cambria Math" panose="02040503050406030204" pitchFamily="18" charset="0"/>
                          <a:ea typeface="Cambria Math" panose="02040503050406030204" pitchFamily="18" charset="0"/>
                        </a:rPr>
                        <m:t>𝑎</m:t>
                      </m:r>
                    </m:oMath>
                  </m:oMathPara>
                </a14:m>
                <a:endParaRPr lang="en-US" sz="2700" dirty="0"/>
              </a:p>
            </p:txBody>
          </p:sp>
        </mc:Choice>
        <mc:Fallback xmlns="">
          <p:sp>
            <p:nvSpPr>
              <p:cNvPr id="22" name="TextBox 21"/>
              <p:cNvSpPr txBox="1">
                <a:spLocks noRot="1" noChangeAspect="1" noMove="1" noResize="1" noEditPoints="1" noAdjustHandles="1" noChangeArrowheads="1" noChangeShapeType="1" noTextEdit="1"/>
              </p:cNvSpPr>
              <p:nvPr/>
            </p:nvSpPr>
            <p:spPr>
              <a:xfrm>
                <a:off x="910884" y="3217545"/>
                <a:ext cx="729758" cy="415498"/>
              </a:xfrm>
              <a:prstGeom prst="rect">
                <a:avLst/>
              </a:prstGeom>
              <a:blipFill rotWithShape="0">
                <a:blip r:embed="rId3"/>
                <a:stretch>
                  <a:fillRect/>
                </a:stretch>
              </a:blipFill>
            </p:spPr>
            <p:txBody>
              <a:bodyPr/>
              <a:lstStyle/>
              <a:p>
                <a:r>
                  <a:rPr lang="en-US">
                    <a:noFill/>
                  </a:rPr>
                  <a:t> </a:t>
                </a:r>
              </a:p>
            </p:txBody>
          </p:sp>
        </mc:Fallback>
      </mc:AlternateContent>
      <p:sp>
        <p:nvSpPr>
          <p:cNvPr id="23" name="TextBox 22"/>
          <p:cNvSpPr txBox="1"/>
          <p:nvPr/>
        </p:nvSpPr>
        <p:spPr>
          <a:xfrm>
            <a:off x="5121798" y="980728"/>
            <a:ext cx="1545616" cy="369332"/>
          </a:xfrm>
          <a:prstGeom prst="rect">
            <a:avLst/>
          </a:prstGeom>
          <a:noFill/>
        </p:spPr>
        <p:txBody>
          <a:bodyPr wrap="none" rtlCol="0">
            <a:spAutoFit/>
          </a:bodyPr>
          <a:lstStyle/>
          <a:p>
            <a:r>
              <a:rPr lang="en-US" b="1" dirty="0">
                <a:solidFill>
                  <a:srgbClr val="C00000"/>
                </a:solidFill>
                <a:latin typeface="Comic Sans MS" panose="030F0702030302020204" pitchFamily="66" charset="0"/>
              </a:rPr>
              <a:t>Helical edge</a:t>
            </a:r>
          </a:p>
        </p:txBody>
      </p:sp>
      <p:sp>
        <p:nvSpPr>
          <p:cNvPr id="24" name="TextBox 23"/>
          <p:cNvSpPr txBox="1"/>
          <p:nvPr/>
        </p:nvSpPr>
        <p:spPr>
          <a:xfrm>
            <a:off x="3875050" y="3028765"/>
            <a:ext cx="1545616" cy="369332"/>
          </a:xfrm>
          <a:prstGeom prst="rect">
            <a:avLst/>
          </a:prstGeom>
          <a:noFill/>
        </p:spPr>
        <p:txBody>
          <a:bodyPr wrap="none" rtlCol="0">
            <a:spAutoFit/>
          </a:bodyPr>
          <a:lstStyle/>
          <a:p>
            <a:r>
              <a:rPr lang="en-US" b="1" dirty="0">
                <a:solidFill>
                  <a:srgbClr val="C00000"/>
                </a:solidFill>
                <a:latin typeface="Comic Sans MS" panose="030F0702030302020204" pitchFamily="66" charset="0"/>
              </a:rPr>
              <a:t>Helical edge</a:t>
            </a:r>
          </a:p>
        </p:txBody>
      </p:sp>
      <p:sp>
        <p:nvSpPr>
          <p:cNvPr id="25" name="TextBox 24"/>
          <p:cNvSpPr txBox="1"/>
          <p:nvPr/>
        </p:nvSpPr>
        <p:spPr>
          <a:xfrm>
            <a:off x="3822298" y="2438543"/>
            <a:ext cx="1556836" cy="323165"/>
          </a:xfrm>
          <a:prstGeom prst="rect">
            <a:avLst/>
          </a:prstGeom>
          <a:noFill/>
        </p:spPr>
        <p:txBody>
          <a:bodyPr wrap="none" rtlCol="0">
            <a:spAutoFit/>
          </a:bodyPr>
          <a:lstStyle/>
          <a:p>
            <a:r>
              <a:rPr lang="en-US" sz="1500" b="1" dirty="0">
                <a:latin typeface="Comic Sans MS" panose="030F0702030302020204" pitchFamily="66" charset="0"/>
              </a:rPr>
              <a:t>Localized spins</a:t>
            </a:r>
          </a:p>
        </p:txBody>
      </p:sp>
      <p:sp>
        <p:nvSpPr>
          <p:cNvPr id="26" name="TextBox 25"/>
          <p:cNvSpPr txBox="1"/>
          <p:nvPr/>
        </p:nvSpPr>
        <p:spPr>
          <a:xfrm>
            <a:off x="5606700" y="1767061"/>
            <a:ext cx="1813317" cy="369332"/>
          </a:xfrm>
          <a:prstGeom prst="rect">
            <a:avLst/>
          </a:prstGeom>
          <a:noFill/>
        </p:spPr>
        <p:txBody>
          <a:bodyPr wrap="none" rtlCol="0">
            <a:spAutoFit/>
          </a:bodyPr>
          <a:lstStyle/>
          <a:p>
            <a:r>
              <a:rPr lang="en-US" b="1" dirty="0">
                <a:solidFill>
                  <a:srgbClr val="C00000"/>
                </a:solidFill>
                <a:latin typeface="Comic Sans MS" panose="030F0702030302020204" pitchFamily="66" charset="0"/>
              </a:rPr>
              <a:t>Insulating bulk</a:t>
            </a:r>
          </a:p>
        </p:txBody>
      </p:sp>
      <p:cxnSp>
        <p:nvCxnSpPr>
          <p:cNvPr id="27" name="Straight Connector 26"/>
          <p:cNvCxnSpPr/>
          <p:nvPr/>
        </p:nvCxnSpPr>
        <p:spPr>
          <a:xfrm>
            <a:off x="7086599" y="3874990"/>
            <a:ext cx="636565" cy="0"/>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7086599" y="3479558"/>
            <a:ext cx="369279" cy="395432"/>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2" idx="4"/>
          </p:cNvCxnSpPr>
          <p:nvPr/>
        </p:nvCxnSpPr>
        <p:spPr>
          <a:xfrm flipV="1">
            <a:off x="7086599" y="3396416"/>
            <a:ext cx="11096" cy="478574"/>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680959" y="3537364"/>
            <a:ext cx="320922" cy="461665"/>
          </a:xfrm>
          <a:prstGeom prst="rect">
            <a:avLst/>
          </a:prstGeom>
          <a:noFill/>
        </p:spPr>
        <p:txBody>
          <a:bodyPr wrap="none" rtlCol="0">
            <a:spAutoFit/>
          </a:bodyPr>
          <a:lstStyle/>
          <a:p>
            <a:r>
              <a:rPr lang="en-US" sz="2400" i="1" dirty="0">
                <a:latin typeface="Times New Roman" panose="02020603050405020304" pitchFamily="18" charset="0"/>
                <a:cs typeface="Times New Roman" panose="02020603050405020304" pitchFamily="18" charset="0"/>
              </a:rPr>
              <a:t>x</a:t>
            </a:r>
          </a:p>
        </p:txBody>
      </p:sp>
      <p:sp>
        <p:nvSpPr>
          <p:cNvPr id="31" name="TextBox 30"/>
          <p:cNvSpPr txBox="1"/>
          <p:nvPr/>
        </p:nvSpPr>
        <p:spPr>
          <a:xfrm>
            <a:off x="7447084" y="3271832"/>
            <a:ext cx="320922" cy="461665"/>
          </a:xfrm>
          <a:prstGeom prst="rect">
            <a:avLst/>
          </a:prstGeom>
          <a:noFill/>
        </p:spPr>
        <p:txBody>
          <a:bodyPr wrap="none" rtlCol="0">
            <a:spAutoFit/>
          </a:bodyPr>
          <a:lstStyle/>
          <a:p>
            <a:r>
              <a:rPr lang="en-US" sz="2400" i="1" dirty="0">
                <a:latin typeface="Times New Roman" panose="02020603050405020304" pitchFamily="18" charset="0"/>
                <a:cs typeface="Times New Roman" panose="02020603050405020304" pitchFamily="18" charset="0"/>
              </a:rPr>
              <a:t>y</a:t>
            </a:r>
          </a:p>
        </p:txBody>
      </p:sp>
      <p:sp>
        <p:nvSpPr>
          <p:cNvPr id="32" name="TextBox 31"/>
          <p:cNvSpPr txBox="1"/>
          <p:nvPr/>
        </p:nvSpPr>
        <p:spPr>
          <a:xfrm>
            <a:off x="6867305" y="3187652"/>
            <a:ext cx="304892" cy="461665"/>
          </a:xfrm>
          <a:prstGeom prst="rect">
            <a:avLst/>
          </a:prstGeom>
          <a:noFill/>
        </p:spPr>
        <p:txBody>
          <a:bodyPr wrap="none" rtlCol="0">
            <a:spAutoFit/>
          </a:bodyPr>
          <a:lstStyle/>
          <a:p>
            <a:r>
              <a:rPr lang="en-US" sz="2400" i="1" dirty="0">
                <a:latin typeface="Times New Roman" panose="02020603050405020304" pitchFamily="18" charset="0"/>
                <a:cs typeface="Times New Roman" panose="02020603050405020304" pitchFamily="18" charset="0"/>
              </a:rPr>
              <a:t>z</a:t>
            </a:r>
          </a:p>
        </p:txBody>
      </p:sp>
      <p:sp>
        <p:nvSpPr>
          <p:cNvPr id="33" name="TextBox 32"/>
          <p:cNvSpPr txBox="1"/>
          <p:nvPr/>
        </p:nvSpPr>
        <p:spPr>
          <a:xfrm>
            <a:off x="2465336" y="2765611"/>
            <a:ext cx="1213794" cy="553998"/>
          </a:xfrm>
          <a:prstGeom prst="rect">
            <a:avLst/>
          </a:prstGeom>
          <a:noFill/>
        </p:spPr>
        <p:txBody>
          <a:bodyPr wrap="none" rtlCol="0">
            <a:spAutoFit/>
          </a:bodyPr>
          <a:lstStyle/>
          <a:p>
            <a:pPr algn="ctr"/>
            <a:r>
              <a:rPr lang="en-US" sz="1500" b="1" dirty="0">
                <a:latin typeface="Comic Sans MS" panose="030F0702030302020204" pitchFamily="66" charset="0"/>
              </a:rPr>
              <a:t>Left mover</a:t>
            </a:r>
          </a:p>
          <a:p>
            <a:pPr algn="ctr"/>
            <a:r>
              <a:rPr lang="en-US" sz="1500" b="1" dirty="0">
                <a:latin typeface="Comic Sans MS" panose="030F0702030302020204" pitchFamily="66" charset="0"/>
              </a:rPr>
              <a:t>Spin down</a:t>
            </a:r>
          </a:p>
        </p:txBody>
      </p:sp>
      <p:sp>
        <p:nvSpPr>
          <p:cNvPr id="34" name="TextBox 33"/>
          <p:cNvSpPr txBox="1"/>
          <p:nvPr/>
        </p:nvSpPr>
        <p:spPr>
          <a:xfrm>
            <a:off x="5346067" y="2542290"/>
            <a:ext cx="1293944" cy="553998"/>
          </a:xfrm>
          <a:prstGeom prst="rect">
            <a:avLst/>
          </a:prstGeom>
          <a:noFill/>
        </p:spPr>
        <p:txBody>
          <a:bodyPr wrap="none" rtlCol="0">
            <a:spAutoFit/>
          </a:bodyPr>
          <a:lstStyle/>
          <a:p>
            <a:pPr algn="ctr"/>
            <a:r>
              <a:rPr lang="en-US" sz="1500" b="1" dirty="0">
                <a:latin typeface="Comic Sans MS" panose="030F0702030302020204" pitchFamily="66" charset="0"/>
              </a:rPr>
              <a:t>Right mover</a:t>
            </a:r>
          </a:p>
          <a:p>
            <a:pPr algn="ctr"/>
            <a:r>
              <a:rPr lang="en-US" sz="1500" b="1" dirty="0">
                <a:latin typeface="Comic Sans MS" panose="030F0702030302020204" pitchFamily="66" charset="0"/>
              </a:rPr>
              <a:t>Spin up</a:t>
            </a:r>
          </a:p>
        </p:txBody>
      </p:sp>
      <p:sp>
        <p:nvSpPr>
          <p:cNvPr id="35" name="Up Arrow 34"/>
          <p:cNvSpPr/>
          <p:nvPr/>
        </p:nvSpPr>
        <p:spPr>
          <a:xfrm flipV="1">
            <a:off x="2297810" y="2909124"/>
            <a:ext cx="183281" cy="419897"/>
          </a:xfrm>
          <a:prstGeom prst="upArrow">
            <a:avLst/>
          </a:prstGeom>
          <a:solidFill>
            <a:srgbClr val="00B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Oval 35"/>
          <p:cNvSpPr/>
          <p:nvPr/>
        </p:nvSpPr>
        <p:spPr>
          <a:xfrm>
            <a:off x="1440179" y="2526469"/>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1" name="Oval 40"/>
          <p:cNvSpPr/>
          <p:nvPr/>
        </p:nvSpPr>
        <p:spPr>
          <a:xfrm>
            <a:off x="4262511" y="2215222"/>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4" name="Oval 43"/>
          <p:cNvSpPr/>
          <p:nvPr/>
        </p:nvSpPr>
        <p:spPr>
          <a:xfrm>
            <a:off x="6033282" y="2329522"/>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9" name="TextBox 38"/>
          <p:cNvSpPr txBox="1"/>
          <p:nvPr/>
        </p:nvSpPr>
        <p:spPr>
          <a:xfrm>
            <a:off x="395536" y="46365"/>
            <a:ext cx="2736304"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Our Model</a:t>
            </a:r>
            <a:endParaRPr lang="ru-RU" sz="36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0" name="TextBox 39"/>
          <p:cNvSpPr txBox="1"/>
          <p:nvPr/>
        </p:nvSpPr>
        <p:spPr>
          <a:xfrm>
            <a:off x="683567" y="4289066"/>
            <a:ext cx="6172675" cy="461665"/>
          </a:xfrm>
          <a:prstGeom prst="rect">
            <a:avLst/>
          </a:prstGeom>
          <a:noFill/>
        </p:spPr>
        <p:txBody>
          <a:bodyPr wrap="square" rtlCol="0">
            <a:spAutoFit/>
          </a:bodyPr>
          <a:lstStyle/>
          <a:p>
            <a:r>
              <a:rPr lang="en-US" sz="2400" b="1" dirty="0" smtClean="0">
                <a:solidFill>
                  <a:schemeClr val="accent2">
                    <a:lumMod val="75000"/>
                  </a:schemeClr>
                </a:solidFill>
                <a:latin typeface="Comic Sans MS" panose="030F0702030302020204" pitchFamily="66" charset="0"/>
              </a:rPr>
              <a:t>Localized spin impurities    located at </a:t>
            </a:r>
            <a:endParaRPr lang="ru-RU" sz="2400" b="1" dirty="0">
              <a:solidFill>
                <a:schemeClr val="accent2">
                  <a:lumMod val="75000"/>
                </a:schemeClr>
              </a:solidFill>
              <a:latin typeface="Comic Sans MS" panose="030F0702030302020204" pitchFamily="66" charset="0"/>
            </a:endParaRPr>
          </a:p>
        </p:txBody>
      </p:sp>
      <p:graphicFrame>
        <p:nvGraphicFramePr>
          <p:cNvPr id="42" name="Объект 64"/>
          <p:cNvGraphicFramePr>
            <a:graphicFrameLocks noChangeAspect="1"/>
          </p:cNvGraphicFramePr>
          <p:nvPr>
            <p:extLst>
              <p:ext uri="{D42A27DB-BD31-4B8C-83A1-F6EECF244321}">
                <p14:modId xmlns:p14="http://schemas.microsoft.com/office/powerpoint/2010/main" val="3057240117"/>
              </p:ext>
            </p:extLst>
          </p:nvPr>
        </p:nvGraphicFramePr>
        <p:xfrm>
          <a:off x="4355976" y="4289425"/>
          <a:ext cx="455612" cy="528638"/>
        </p:xfrm>
        <a:graphic>
          <a:graphicData uri="http://schemas.openxmlformats.org/presentationml/2006/ole">
            <mc:AlternateContent xmlns:mc="http://schemas.openxmlformats.org/markup-compatibility/2006">
              <mc:Choice xmlns:v="urn:schemas-microsoft-com:vml" Requires="v">
                <p:oleObj spid="_x0000_s139507" name="Equation" r:id="rId4" imgW="228600" imgH="266400" progId="Equation.DSMT4">
                  <p:embed/>
                </p:oleObj>
              </mc:Choice>
              <mc:Fallback>
                <p:oleObj name="Equation" r:id="rId4" imgW="228600" imgH="266400" progId="Equation.DSMT4">
                  <p:embed/>
                  <p:pic>
                    <p:nvPicPr>
                      <p:cNvPr id="0" name=""/>
                      <p:cNvPicPr>
                        <a:picLocks noChangeAspect="1" noChangeArrowheads="1"/>
                      </p:cNvPicPr>
                      <p:nvPr/>
                    </p:nvPicPr>
                    <p:blipFill>
                      <a:blip r:embed="rId5"/>
                      <a:srcRect/>
                      <a:stretch>
                        <a:fillRect/>
                      </a:stretch>
                    </p:blipFill>
                    <p:spPr bwMode="auto">
                      <a:xfrm>
                        <a:off x="4355976" y="4289425"/>
                        <a:ext cx="455612" cy="528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 name="TextBox 42"/>
          <p:cNvSpPr txBox="1"/>
          <p:nvPr/>
        </p:nvSpPr>
        <p:spPr>
          <a:xfrm>
            <a:off x="683568" y="5009146"/>
            <a:ext cx="3168352" cy="461665"/>
          </a:xfrm>
          <a:prstGeom prst="rect">
            <a:avLst/>
          </a:prstGeom>
          <a:noFill/>
        </p:spPr>
        <p:txBody>
          <a:bodyPr wrap="square" rtlCol="0">
            <a:spAutoFit/>
          </a:bodyPr>
          <a:lstStyle/>
          <a:p>
            <a:r>
              <a:rPr lang="en-US" sz="2400" b="1" dirty="0" smtClean="0">
                <a:solidFill>
                  <a:schemeClr val="accent2">
                    <a:lumMod val="75000"/>
                  </a:schemeClr>
                </a:solidFill>
                <a:latin typeface="Comic Sans MS" panose="030F0702030302020204" pitchFamily="66" charset="0"/>
              </a:rPr>
              <a:t>Linear </a:t>
            </a:r>
            <a:r>
              <a:rPr lang="en-US" sz="2400" b="1" dirty="0">
                <a:solidFill>
                  <a:schemeClr val="accent2">
                    <a:lumMod val="75000"/>
                  </a:schemeClr>
                </a:solidFill>
                <a:latin typeface="Comic Sans MS" panose="030F0702030302020204" pitchFamily="66" charset="0"/>
              </a:rPr>
              <a:t>spin density </a:t>
            </a:r>
            <a:endParaRPr lang="ru-RU" sz="2400" b="1" dirty="0">
              <a:solidFill>
                <a:schemeClr val="accent2">
                  <a:lumMod val="75000"/>
                </a:schemeClr>
              </a:solidFill>
              <a:latin typeface="Comic Sans MS" panose="030F0702030302020204" pitchFamily="66" charset="0"/>
            </a:endParaRPr>
          </a:p>
        </p:txBody>
      </p:sp>
      <p:graphicFrame>
        <p:nvGraphicFramePr>
          <p:cNvPr id="45" name="Object 5"/>
          <p:cNvGraphicFramePr>
            <a:graphicFrameLocks noChangeAspect="1"/>
          </p:cNvGraphicFramePr>
          <p:nvPr>
            <p:extLst>
              <p:ext uri="{D42A27DB-BD31-4B8C-83A1-F6EECF244321}">
                <p14:modId xmlns:p14="http://schemas.microsoft.com/office/powerpoint/2010/main" val="3634392539"/>
              </p:ext>
            </p:extLst>
          </p:nvPr>
        </p:nvGraphicFramePr>
        <p:xfrm>
          <a:off x="4722649" y="5009146"/>
          <a:ext cx="2369631" cy="624528"/>
        </p:xfrm>
        <a:graphic>
          <a:graphicData uri="http://schemas.openxmlformats.org/presentationml/2006/ole">
            <mc:AlternateContent xmlns:mc="http://schemas.openxmlformats.org/markup-compatibility/2006">
              <mc:Choice xmlns:v="urn:schemas-microsoft-com:vml" Requires="v">
                <p:oleObj spid="_x0000_s139508" name="Формула" r:id="rId6" imgW="1346040" imgH="355320" progId="Equation.3">
                  <p:embed/>
                </p:oleObj>
              </mc:Choice>
              <mc:Fallback>
                <p:oleObj name="Формула" r:id="rId6" imgW="1346040" imgH="35532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2649" y="5009146"/>
                        <a:ext cx="2369631" cy="624528"/>
                      </a:xfrm>
                      <a:prstGeom prst="rect">
                        <a:avLst/>
                      </a:prstGeom>
                      <a:noFill/>
                      <a:extLst/>
                    </p:spPr>
                  </p:pic>
                </p:oleObj>
              </mc:Fallback>
            </mc:AlternateContent>
          </a:graphicData>
        </a:graphic>
      </p:graphicFrame>
      <p:graphicFrame>
        <p:nvGraphicFramePr>
          <p:cNvPr id="46" name="Object 5"/>
          <p:cNvGraphicFramePr>
            <a:graphicFrameLocks noChangeAspect="1"/>
          </p:cNvGraphicFramePr>
          <p:nvPr>
            <p:extLst>
              <p:ext uri="{D42A27DB-BD31-4B8C-83A1-F6EECF244321}">
                <p14:modId xmlns:p14="http://schemas.microsoft.com/office/powerpoint/2010/main" val="3919403645"/>
              </p:ext>
            </p:extLst>
          </p:nvPr>
        </p:nvGraphicFramePr>
        <p:xfrm>
          <a:off x="4644008" y="5729226"/>
          <a:ext cx="2016224" cy="724110"/>
        </p:xfrm>
        <a:graphic>
          <a:graphicData uri="http://schemas.openxmlformats.org/presentationml/2006/ole">
            <mc:AlternateContent xmlns:mc="http://schemas.openxmlformats.org/markup-compatibility/2006">
              <mc:Choice xmlns:v="urn:schemas-microsoft-com:vml" Requires="v">
                <p:oleObj spid="_x0000_s139509" name="Формула" r:id="rId8" imgW="1091880" imgH="393480" progId="Equation.3">
                  <p:embed/>
                </p:oleObj>
              </mc:Choice>
              <mc:Fallback>
                <p:oleObj name="Формула" r:id="rId8" imgW="109188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4008" y="5729226"/>
                        <a:ext cx="2016224" cy="7241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TextBox 46"/>
          <p:cNvSpPr txBox="1"/>
          <p:nvPr/>
        </p:nvSpPr>
        <p:spPr>
          <a:xfrm>
            <a:off x="683568" y="5873242"/>
            <a:ext cx="3600400" cy="461665"/>
          </a:xfrm>
          <a:prstGeom prst="rect">
            <a:avLst/>
          </a:prstGeom>
          <a:noFill/>
        </p:spPr>
        <p:txBody>
          <a:bodyPr wrap="square" rtlCol="0">
            <a:spAutoFit/>
          </a:bodyPr>
          <a:lstStyle/>
          <a:p>
            <a:r>
              <a:rPr lang="en-US" sz="2400" b="1" dirty="0" smtClean="0">
                <a:solidFill>
                  <a:schemeClr val="accent2">
                    <a:lumMod val="75000"/>
                  </a:schemeClr>
                </a:solidFill>
                <a:latin typeface="Comic Sans MS" panose="030F0702030302020204" pitchFamily="66" charset="0"/>
              </a:rPr>
              <a:t>Averaged spin density:</a:t>
            </a:r>
            <a:endParaRPr lang="ru-RU" sz="2400" b="1" dirty="0">
              <a:solidFill>
                <a:schemeClr val="accent2">
                  <a:lumMod val="75000"/>
                </a:schemeClr>
              </a:solidFill>
              <a:latin typeface="Comic Sans MS" panose="030F0702030302020204" pitchFamily="66" charset="0"/>
            </a:endParaRPr>
          </a:p>
        </p:txBody>
      </p:sp>
      <p:graphicFrame>
        <p:nvGraphicFramePr>
          <p:cNvPr id="48" name="Объект 64"/>
          <p:cNvGraphicFramePr>
            <a:graphicFrameLocks noChangeAspect="1"/>
          </p:cNvGraphicFramePr>
          <p:nvPr>
            <p:extLst>
              <p:ext uri="{D42A27DB-BD31-4B8C-83A1-F6EECF244321}">
                <p14:modId xmlns:p14="http://schemas.microsoft.com/office/powerpoint/2010/main" val="4086691556"/>
              </p:ext>
            </p:extLst>
          </p:nvPr>
        </p:nvGraphicFramePr>
        <p:xfrm>
          <a:off x="6451550" y="4293096"/>
          <a:ext cx="1720850" cy="479425"/>
        </p:xfrm>
        <a:graphic>
          <a:graphicData uri="http://schemas.openxmlformats.org/presentationml/2006/ole">
            <mc:AlternateContent xmlns:mc="http://schemas.openxmlformats.org/markup-compatibility/2006">
              <mc:Choice xmlns:v="urn:schemas-microsoft-com:vml" Requires="v">
                <p:oleObj spid="_x0000_s139510" name="Equation" r:id="rId10" imgW="863280" imgH="241200" progId="Equation.DSMT4">
                  <p:embed/>
                </p:oleObj>
              </mc:Choice>
              <mc:Fallback>
                <p:oleObj name="Equation" r:id="rId10" imgW="863280" imgH="241200" progId="Equation.DSMT4">
                  <p:embed/>
                  <p:pic>
                    <p:nvPicPr>
                      <p:cNvPr id="0" name=""/>
                      <p:cNvPicPr>
                        <a:picLocks noChangeAspect="1" noChangeArrowheads="1"/>
                      </p:cNvPicPr>
                      <p:nvPr/>
                    </p:nvPicPr>
                    <p:blipFill>
                      <a:blip r:embed="rId11"/>
                      <a:srcRect/>
                      <a:stretch>
                        <a:fillRect/>
                      </a:stretch>
                    </p:blipFill>
                    <p:spPr bwMode="auto">
                      <a:xfrm>
                        <a:off x="6451550" y="4293096"/>
                        <a:ext cx="1720850"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590678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504" y="1539949"/>
            <a:ext cx="1944216" cy="1384995"/>
          </a:xfrm>
          <a:prstGeom prst="rect">
            <a:avLst/>
          </a:prstGeom>
        </p:spPr>
        <p:txBody>
          <a:bodyPr wrap="square">
            <a:spAutoFit/>
          </a:bodyPr>
          <a:lstStyle/>
          <a:p>
            <a:r>
              <a:rPr lang="en-US" sz="2800" b="1" dirty="0">
                <a:solidFill>
                  <a:srgbClr val="002060"/>
                </a:solidFill>
                <a:latin typeface="Comic Sans MS" panose="030F0702030302020204" pitchFamily="66" charset="0"/>
              </a:rPr>
              <a:t>F</a:t>
            </a:r>
            <a:r>
              <a:rPr lang="en-US" sz="2800" b="1" dirty="0" smtClean="0">
                <a:solidFill>
                  <a:srgbClr val="002060"/>
                </a:solidFill>
                <a:latin typeface="Comic Sans MS" panose="030F0702030302020204" pitchFamily="66" charset="0"/>
              </a:rPr>
              <a:t>ree helical electrons:</a:t>
            </a:r>
            <a:endParaRPr lang="ru-RU" sz="2800" b="1" dirty="0">
              <a:solidFill>
                <a:srgbClr val="002060"/>
              </a:solidFill>
              <a:latin typeface="Comic Sans MS" panose="030F0702030302020204" pitchFamily="66" charset="0"/>
            </a:endParaRPr>
          </a:p>
        </p:txBody>
      </p:sp>
      <p:sp>
        <p:nvSpPr>
          <p:cNvPr id="13" name="TextBox 12"/>
          <p:cNvSpPr txBox="1"/>
          <p:nvPr/>
        </p:nvSpPr>
        <p:spPr>
          <a:xfrm>
            <a:off x="8290250" y="6204404"/>
            <a:ext cx="2088232" cy="369332"/>
          </a:xfrm>
          <a:prstGeom prst="rect">
            <a:avLst/>
          </a:prstGeom>
          <a:noFill/>
        </p:spPr>
        <p:txBody>
          <a:bodyPr wrap="square" rtlCol="0">
            <a:spAutoFit/>
          </a:bodyPr>
          <a:lstStyle/>
          <a:p>
            <a:r>
              <a:rPr lang="en-US" dirty="0" smtClean="0"/>
              <a:t>       </a:t>
            </a:r>
            <a:endParaRPr lang="ru-RU" sz="2800" dirty="0">
              <a:solidFill>
                <a:schemeClr val="accent2">
                  <a:lumMod val="75000"/>
                </a:schemeClr>
              </a:solidFill>
            </a:endParaRPr>
          </a:p>
        </p:txBody>
      </p:sp>
      <p:sp>
        <p:nvSpPr>
          <p:cNvPr id="18" name="TextBox 17"/>
          <p:cNvSpPr txBox="1"/>
          <p:nvPr/>
        </p:nvSpPr>
        <p:spPr>
          <a:xfrm>
            <a:off x="179512" y="44624"/>
            <a:ext cx="2376264"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Hamiltonian:</a:t>
            </a:r>
            <a:endParaRPr lang="ru-RU" sz="2800" b="1" dirty="0">
              <a:solidFill>
                <a:srgbClr val="002060"/>
              </a:solidFill>
              <a:latin typeface="Comic Sans MS" panose="030F0702030302020204" pitchFamily="66" charset="0"/>
            </a:endParaRPr>
          </a:p>
        </p:txBody>
      </p:sp>
      <p:graphicFrame>
        <p:nvGraphicFramePr>
          <p:cNvPr id="82954" name="Object 10"/>
          <p:cNvGraphicFramePr>
            <a:graphicFrameLocks noChangeAspect="1"/>
          </p:cNvGraphicFramePr>
          <p:nvPr>
            <p:extLst>
              <p:ext uri="{D42A27DB-BD31-4B8C-83A1-F6EECF244321}">
                <p14:modId xmlns:p14="http://schemas.microsoft.com/office/powerpoint/2010/main" val="2365673389"/>
              </p:ext>
            </p:extLst>
          </p:nvPr>
        </p:nvGraphicFramePr>
        <p:xfrm>
          <a:off x="251520" y="609738"/>
          <a:ext cx="2232248" cy="541151"/>
        </p:xfrm>
        <a:graphic>
          <a:graphicData uri="http://schemas.openxmlformats.org/presentationml/2006/ole">
            <mc:AlternateContent xmlns:mc="http://schemas.openxmlformats.org/markup-compatibility/2006">
              <mc:Choice xmlns:v="urn:schemas-microsoft-com:vml" Requires="v">
                <p:oleObj spid="_x0000_s83810" name="Формула" r:id="rId4" imgW="939600" imgH="228600" progId="Equation.3">
                  <p:embed/>
                </p:oleObj>
              </mc:Choice>
              <mc:Fallback>
                <p:oleObj name="Формула" r:id="rId4" imgW="939600" imgH="228600"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609738"/>
                        <a:ext cx="2232248" cy="5411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Прямоугольник 19"/>
          <p:cNvSpPr/>
          <p:nvPr/>
        </p:nvSpPr>
        <p:spPr>
          <a:xfrm>
            <a:off x="5333850" y="50701"/>
            <a:ext cx="3414613" cy="523220"/>
          </a:xfrm>
          <a:prstGeom prst="rect">
            <a:avLst/>
          </a:prstGeom>
        </p:spPr>
        <p:txBody>
          <a:bodyPr wrap="square">
            <a:spAutoFit/>
          </a:bodyPr>
          <a:lstStyle/>
          <a:p>
            <a:r>
              <a:rPr lang="en-US" sz="2800" b="1" dirty="0" smtClean="0">
                <a:solidFill>
                  <a:srgbClr val="002060"/>
                </a:solidFill>
                <a:latin typeface="Comic Sans MS" panose="030F0702030302020204" pitchFamily="66" charset="0"/>
              </a:rPr>
              <a:t>Electron operator:</a:t>
            </a:r>
            <a:endParaRPr lang="ru-RU" sz="2800" b="1" dirty="0">
              <a:solidFill>
                <a:srgbClr val="002060"/>
              </a:solidFill>
              <a:latin typeface="Comic Sans MS" panose="030F0702030302020204" pitchFamily="66" charset="0"/>
            </a:endParaRPr>
          </a:p>
        </p:txBody>
      </p:sp>
      <p:graphicFrame>
        <p:nvGraphicFramePr>
          <p:cNvPr id="21" name="Объект 20"/>
          <p:cNvGraphicFramePr>
            <a:graphicFrameLocks noChangeAspect="1"/>
          </p:cNvGraphicFramePr>
          <p:nvPr>
            <p:extLst>
              <p:ext uri="{D42A27DB-BD31-4B8C-83A1-F6EECF244321}">
                <p14:modId xmlns:p14="http://schemas.microsoft.com/office/powerpoint/2010/main" val="3071907905"/>
              </p:ext>
            </p:extLst>
          </p:nvPr>
        </p:nvGraphicFramePr>
        <p:xfrm>
          <a:off x="5784353" y="549659"/>
          <a:ext cx="2532063" cy="887412"/>
        </p:xfrm>
        <a:graphic>
          <a:graphicData uri="http://schemas.openxmlformats.org/presentationml/2006/ole">
            <mc:AlternateContent xmlns:mc="http://schemas.openxmlformats.org/markup-compatibility/2006">
              <mc:Choice xmlns:v="urn:schemas-microsoft-com:vml" Requires="v">
                <p:oleObj spid="_x0000_s83811" name="Equation" r:id="rId6" imgW="1447560" imgH="507960" progId="Equation.DSMT4">
                  <p:embed/>
                </p:oleObj>
              </mc:Choice>
              <mc:Fallback>
                <p:oleObj name="Equation" r:id="rId6" imgW="1447560" imgH="507960" progId="Equation.DSMT4">
                  <p:embed/>
                  <p:pic>
                    <p:nvPicPr>
                      <p:cNvPr id="0" name="Picture 11"/>
                      <p:cNvPicPr>
                        <a:picLocks noChangeAspect="1" noChangeArrowheads="1"/>
                      </p:cNvPicPr>
                      <p:nvPr/>
                    </p:nvPicPr>
                    <p:blipFill>
                      <a:blip r:embed="rId7"/>
                      <a:srcRect/>
                      <a:stretch>
                        <a:fillRect/>
                      </a:stretch>
                    </p:blipFill>
                    <p:spPr bwMode="auto">
                      <a:xfrm>
                        <a:off x="5784353" y="549659"/>
                        <a:ext cx="2532063"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
          <p:cNvGraphicFramePr>
            <a:graphicFrameLocks noChangeAspect="1"/>
          </p:cNvGraphicFramePr>
          <p:nvPr>
            <p:extLst>
              <p:ext uri="{D42A27DB-BD31-4B8C-83A1-F6EECF244321}">
                <p14:modId xmlns:p14="http://schemas.microsoft.com/office/powerpoint/2010/main" val="1377302519"/>
              </p:ext>
            </p:extLst>
          </p:nvPr>
        </p:nvGraphicFramePr>
        <p:xfrm>
          <a:off x="2411760" y="1539949"/>
          <a:ext cx="6094413" cy="1525588"/>
        </p:xfrm>
        <a:graphic>
          <a:graphicData uri="http://schemas.openxmlformats.org/presentationml/2006/ole">
            <mc:AlternateContent xmlns:mc="http://schemas.openxmlformats.org/markup-compatibility/2006">
              <mc:Choice xmlns:v="urn:schemas-microsoft-com:vml" Requires="v">
                <p:oleObj spid="_x0000_s83812" name="Equation" r:id="rId8" imgW="3149280" imgH="787320" progId="Equation.DSMT4">
                  <p:embed/>
                </p:oleObj>
              </mc:Choice>
              <mc:Fallback>
                <p:oleObj name="Equation" r:id="rId8" imgW="3149280" imgH="787320" progId="Equation.DSMT4">
                  <p:embed/>
                  <p:pic>
                    <p:nvPicPr>
                      <p:cNvPr id="0" name=""/>
                      <p:cNvPicPr>
                        <a:picLocks noChangeAspect="1" noChangeArrowheads="1"/>
                      </p:cNvPicPr>
                      <p:nvPr/>
                    </p:nvPicPr>
                    <p:blipFill>
                      <a:blip r:embed="rId9"/>
                      <a:srcRect/>
                      <a:stretch>
                        <a:fillRect/>
                      </a:stretch>
                    </p:blipFill>
                    <p:spPr bwMode="auto">
                      <a:xfrm>
                        <a:off x="2411760" y="1539949"/>
                        <a:ext cx="6094413" cy="1525588"/>
                      </a:xfrm>
                      <a:prstGeom prst="rect">
                        <a:avLst/>
                      </a:prstGeom>
                      <a:solidFill>
                        <a:srgbClr val="FFFF00"/>
                      </a:solidFill>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79512" y="3702564"/>
            <a:ext cx="5040560" cy="1637232"/>
          </a:xfrm>
          <a:prstGeom prst="rect">
            <a:avLst/>
          </a:prstGeom>
          <a:solidFill>
            <a:schemeClr val="bg1">
              <a:lumMod val="85000"/>
            </a:schemeClr>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6372200" y="3736195"/>
            <a:ext cx="2534372" cy="1675609"/>
          </a:xfrm>
          <a:prstGeom prst="rect">
            <a:avLst/>
          </a:prstGeom>
          <a:solidFill>
            <a:schemeClr val="bg1">
              <a:lumMod val="85000"/>
            </a:schemeClr>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Прямоугольник 2"/>
          <p:cNvSpPr/>
          <p:nvPr/>
        </p:nvSpPr>
        <p:spPr>
          <a:xfrm>
            <a:off x="107504" y="1539949"/>
            <a:ext cx="1944216" cy="1384995"/>
          </a:xfrm>
          <a:prstGeom prst="rect">
            <a:avLst/>
          </a:prstGeom>
        </p:spPr>
        <p:txBody>
          <a:bodyPr wrap="square">
            <a:spAutoFit/>
          </a:bodyPr>
          <a:lstStyle/>
          <a:p>
            <a:r>
              <a:rPr lang="en-US" sz="2800" b="1" dirty="0">
                <a:solidFill>
                  <a:srgbClr val="002060"/>
                </a:solidFill>
                <a:latin typeface="Comic Sans MS" panose="030F0702030302020204" pitchFamily="66" charset="0"/>
              </a:rPr>
              <a:t>F</a:t>
            </a:r>
            <a:r>
              <a:rPr lang="en-US" sz="2800" b="1" dirty="0" smtClean="0">
                <a:solidFill>
                  <a:srgbClr val="002060"/>
                </a:solidFill>
                <a:latin typeface="Comic Sans MS" panose="030F0702030302020204" pitchFamily="66" charset="0"/>
              </a:rPr>
              <a:t>ree helical electrons:</a:t>
            </a:r>
            <a:endParaRPr lang="ru-RU" sz="2800" b="1" dirty="0">
              <a:solidFill>
                <a:srgbClr val="002060"/>
              </a:solidFill>
              <a:latin typeface="Comic Sans MS" panose="030F0702030302020204" pitchFamily="66" charset="0"/>
            </a:endParaRPr>
          </a:p>
        </p:txBody>
      </p:sp>
      <p:sp>
        <p:nvSpPr>
          <p:cNvPr id="6" name="TextBox 5"/>
          <p:cNvSpPr txBox="1"/>
          <p:nvPr/>
        </p:nvSpPr>
        <p:spPr>
          <a:xfrm>
            <a:off x="35496" y="3140968"/>
            <a:ext cx="5351487"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Electron-spin interaction:</a:t>
            </a:r>
            <a:endParaRPr lang="ru-RU" sz="2800" b="1" dirty="0">
              <a:solidFill>
                <a:srgbClr val="002060"/>
              </a:solidFill>
              <a:latin typeface="Comic Sans MS" panose="030F0702030302020204" pitchFamily="66" charset="0"/>
            </a:endParaRPr>
          </a:p>
        </p:txBody>
      </p:sp>
      <p:graphicFrame>
        <p:nvGraphicFramePr>
          <p:cNvPr id="7" name="Объект 6"/>
          <p:cNvGraphicFramePr>
            <a:graphicFrameLocks noChangeAspect="1"/>
          </p:cNvGraphicFramePr>
          <p:nvPr>
            <p:extLst/>
          </p:nvPr>
        </p:nvGraphicFramePr>
        <p:xfrm>
          <a:off x="4644008" y="3249068"/>
          <a:ext cx="293688" cy="342900"/>
        </p:xfrm>
        <a:graphic>
          <a:graphicData uri="http://schemas.openxmlformats.org/presentationml/2006/ole">
            <mc:AlternateContent xmlns:mc="http://schemas.openxmlformats.org/markup-compatibility/2006">
              <mc:Choice xmlns:v="urn:schemas-microsoft-com:vml" Requires="v">
                <p:oleObj spid="_x0000_s186513" name="Формула" r:id="rId4" imgW="152280" imgH="177480" progId="Equation.3">
                  <p:embed/>
                </p:oleObj>
              </mc:Choice>
              <mc:Fallback>
                <p:oleObj name="Формула" r:id="rId4" imgW="152280" imgH="177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4008" y="3249068"/>
                        <a:ext cx="293688"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8"/>
          <p:cNvGraphicFramePr>
            <a:graphicFrameLocks noChangeAspect="1"/>
          </p:cNvGraphicFramePr>
          <p:nvPr>
            <p:extLst/>
          </p:nvPr>
        </p:nvGraphicFramePr>
        <p:xfrm>
          <a:off x="1187624" y="3769296"/>
          <a:ext cx="3915412" cy="1498491"/>
        </p:xfrm>
        <a:graphic>
          <a:graphicData uri="http://schemas.openxmlformats.org/presentationml/2006/ole">
            <mc:AlternateContent xmlns:mc="http://schemas.openxmlformats.org/markup-compatibility/2006">
              <mc:Choice xmlns:v="urn:schemas-microsoft-com:vml" Requires="v">
                <p:oleObj spid="_x0000_s186514" name="Equation" r:id="rId6" imgW="1790640" imgH="685800" progId="Equation.DSMT4">
                  <p:embed/>
                </p:oleObj>
              </mc:Choice>
              <mc:Fallback>
                <p:oleObj name="Equation" r:id="rId6" imgW="1790640" imgH="685800" progId="Equation.DSMT4">
                  <p:embed/>
                  <p:pic>
                    <p:nvPicPr>
                      <p:cNvPr id="0" name=""/>
                      <p:cNvPicPr>
                        <a:picLocks noChangeAspect="1" noChangeArrowheads="1"/>
                      </p:cNvPicPr>
                      <p:nvPr/>
                    </p:nvPicPr>
                    <p:blipFill>
                      <a:blip r:embed="rId7"/>
                      <a:srcRect/>
                      <a:stretch>
                        <a:fillRect/>
                      </a:stretch>
                    </p:blipFill>
                    <p:spPr bwMode="auto">
                      <a:xfrm>
                        <a:off x="1187624" y="3769296"/>
                        <a:ext cx="3915412" cy="1498491"/>
                      </a:xfrm>
                      <a:prstGeom prst="rect">
                        <a:avLst/>
                      </a:prstGeom>
                      <a:solidFill>
                        <a:srgbClr val="FFFF00"/>
                      </a:solidFill>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908312624"/>
              </p:ext>
            </p:extLst>
          </p:nvPr>
        </p:nvGraphicFramePr>
        <p:xfrm>
          <a:off x="1979712" y="5406528"/>
          <a:ext cx="2135149" cy="435858"/>
        </p:xfrm>
        <a:graphic>
          <a:graphicData uri="http://schemas.openxmlformats.org/presentationml/2006/ole">
            <mc:AlternateContent xmlns:mc="http://schemas.openxmlformats.org/markup-compatibility/2006">
              <mc:Choice xmlns:v="urn:schemas-microsoft-com:vml" Requires="v">
                <p:oleObj spid="_x0000_s186515" name="Equation" r:id="rId8" imgW="1054080" imgH="241200" progId="Equation.DSMT4">
                  <p:embed/>
                </p:oleObj>
              </mc:Choice>
              <mc:Fallback>
                <p:oleObj name="Equation" r:id="rId8" imgW="1054080" imgH="241200" progId="Equation.DSMT4">
                  <p:embed/>
                  <p:pic>
                    <p:nvPicPr>
                      <p:cNvPr id="0" name=""/>
                      <p:cNvPicPr>
                        <a:picLocks noChangeAspect="1" noChangeArrowheads="1"/>
                      </p:cNvPicPr>
                      <p:nvPr/>
                    </p:nvPicPr>
                    <p:blipFill>
                      <a:blip r:embed="rId9"/>
                      <a:srcRect/>
                      <a:stretch>
                        <a:fillRect/>
                      </a:stretch>
                    </p:blipFill>
                    <p:spPr bwMode="auto">
                      <a:xfrm>
                        <a:off x="1979712" y="5406528"/>
                        <a:ext cx="2135149" cy="435858"/>
                      </a:xfrm>
                      <a:prstGeom prst="rect">
                        <a:avLst/>
                      </a:prstGeom>
                      <a:noFill/>
                      <a:extLst/>
                    </p:spPr>
                  </p:pic>
                </p:oleObj>
              </mc:Fallback>
            </mc:AlternateContent>
          </a:graphicData>
        </a:graphic>
      </p:graphicFrame>
      <p:sp>
        <p:nvSpPr>
          <p:cNvPr id="10" name="TextBox 9"/>
          <p:cNvSpPr txBox="1"/>
          <p:nvPr/>
        </p:nvSpPr>
        <p:spPr>
          <a:xfrm>
            <a:off x="4888201" y="3212976"/>
            <a:ext cx="4392489" cy="461665"/>
          </a:xfrm>
          <a:prstGeom prst="rect">
            <a:avLst/>
          </a:prstGeom>
          <a:noFill/>
        </p:spPr>
        <p:txBody>
          <a:bodyPr wrap="square" rtlCol="0">
            <a:spAutoFit/>
          </a:bodyPr>
          <a:lstStyle/>
          <a:p>
            <a:r>
              <a:rPr lang="en-US" sz="2400" b="1" dirty="0" smtClean="0">
                <a:solidFill>
                  <a:srgbClr val="002060"/>
                </a:solidFill>
                <a:latin typeface="Comic Sans MS" panose="030F0702030302020204" pitchFamily="66" charset="0"/>
              </a:rPr>
              <a:t>- electron spin </a:t>
            </a:r>
            <a:r>
              <a:rPr lang="en-US" sz="2400" dirty="0" smtClean="0">
                <a:solidFill>
                  <a:srgbClr val="002060"/>
                </a:solidFill>
                <a:latin typeface="Comic Sans MS" panose="030F0702030302020204" pitchFamily="66" charset="0"/>
              </a:rPr>
              <a:t>(               )</a:t>
            </a:r>
            <a:endParaRPr lang="ru-RU" sz="2400" dirty="0">
              <a:solidFill>
                <a:srgbClr val="002060"/>
              </a:solidFill>
              <a:latin typeface="Comic Sans MS" panose="030F0702030302020204" pitchFamily="66" charset="0"/>
            </a:endParaRPr>
          </a:p>
        </p:txBody>
      </p:sp>
      <p:sp>
        <p:nvSpPr>
          <p:cNvPr id="13" name="TextBox 12"/>
          <p:cNvSpPr txBox="1"/>
          <p:nvPr/>
        </p:nvSpPr>
        <p:spPr>
          <a:xfrm>
            <a:off x="8324815" y="6237312"/>
            <a:ext cx="2088232" cy="369332"/>
          </a:xfrm>
          <a:prstGeom prst="rect">
            <a:avLst/>
          </a:prstGeom>
          <a:noFill/>
        </p:spPr>
        <p:txBody>
          <a:bodyPr wrap="square" rtlCol="0">
            <a:spAutoFit/>
          </a:bodyPr>
          <a:lstStyle/>
          <a:p>
            <a:r>
              <a:rPr lang="en-US" dirty="0" smtClean="0"/>
              <a:t>       </a:t>
            </a:r>
            <a:endParaRPr lang="ru-RU" sz="2800" dirty="0">
              <a:solidFill>
                <a:schemeClr val="accent2">
                  <a:lumMod val="75000"/>
                </a:schemeClr>
              </a:solidFill>
            </a:endParaRPr>
          </a:p>
        </p:txBody>
      </p:sp>
      <p:grpSp>
        <p:nvGrpSpPr>
          <p:cNvPr id="23" name="Группа 22"/>
          <p:cNvGrpSpPr/>
          <p:nvPr/>
        </p:nvGrpSpPr>
        <p:grpSpPr>
          <a:xfrm>
            <a:off x="6855039" y="3775701"/>
            <a:ext cx="950610" cy="520633"/>
            <a:chOff x="94123" y="5589240"/>
            <a:chExt cx="950610" cy="520633"/>
          </a:xfrm>
        </p:grpSpPr>
        <p:graphicFrame>
          <p:nvGraphicFramePr>
            <p:cNvPr id="14" name="Объект 13"/>
            <p:cNvGraphicFramePr>
              <a:graphicFrameLocks noChangeAspect="1"/>
            </p:cNvGraphicFramePr>
            <p:nvPr>
              <p:extLst/>
            </p:nvPr>
          </p:nvGraphicFramePr>
          <p:xfrm>
            <a:off x="94123" y="5661248"/>
            <a:ext cx="950610" cy="448625"/>
          </p:xfrm>
          <a:graphic>
            <a:graphicData uri="http://schemas.openxmlformats.org/presentationml/2006/ole">
              <mc:AlternateContent xmlns:mc="http://schemas.openxmlformats.org/markup-compatibility/2006">
                <mc:Choice xmlns:v="urn:schemas-microsoft-com:vml" Requires="v">
                  <p:oleObj spid="_x0000_s186516" name="Equation" r:id="rId10" imgW="431640" imgH="203040" progId="Equation.DSMT4">
                    <p:embed/>
                  </p:oleObj>
                </mc:Choice>
                <mc:Fallback>
                  <p:oleObj name="Equation" r:id="rId10" imgW="43164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4123" y="5661248"/>
                          <a:ext cx="950610" cy="448625"/>
                        </a:xfrm>
                        <a:prstGeom prst="rect">
                          <a:avLst/>
                        </a:prstGeom>
                        <a:noFill/>
                        <a:extLst/>
                      </p:spPr>
                    </p:pic>
                  </p:oleObj>
                </mc:Fallback>
              </mc:AlternateContent>
            </a:graphicData>
          </a:graphic>
        </p:graphicFrame>
        <p:cxnSp>
          <p:nvCxnSpPr>
            <p:cNvPr id="15" name="Прямая соединительная линия 14"/>
            <p:cNvCxnSpPr/>
            <p:nvPr/>
          </p:nvCxnSpPr>
          <p:spPr>
            <a:xfrm flipH="1">
              <a:off x="179512" y="5589240"/>
              <a:ext cx="576064" cy="50405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107504" y="5589240"/>
              <a:ext cx="648072" cy="50405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82953" name="Object 9"/>
          <p:cNvGraphicFramePr>
            <a:graphicFrameLocks noChangeAspect="1"/>
          </p:cNvGraphicFramePr>
          <p:nvPr>
            <p:extLst/>
          </p:nvPr>
        </p:nvGraphicFramePr>
        <p:xfrm>
          <a:off x="6456363" y="4332288"/>
          <a:ext cx="2297112" cy="781050"/>
        </p:xfrm>
        <a:graphic>
          <a:graphicData uri="http://schemas.openxmlformats.org/presentationml/2006/ole">
            <mc:AlternateContent xmlns:mc="http://schemas.openxmlformats.org/markup-compatibility/2006">
              <mc:Choice xmlns:v="urn:schemas-microsoft-com:vml" Requires="v">
                <p:oleObj spid="_x0000_s186517" name="Equation" r:id="rId12" imgW="1155600" imgH="393480" progId="Equation.DSMT4">
                  <p:embed/>
                </p:oleObj>
              </mc:Choice>
              <mc:Fallback>
                <p:oleObj name="Equation" r:id="rId12" imgW="1155600" imgH="393480" progId="Equation.DSMT4">
                  <p:embed/>
                  <p:pic>
                    <p:nvPicPr>
                      <p:cNvPr id="0" name=""/>
                      <p:cNvPicPr>
                        <a:picLocks noChangeAspect="1" noChangeArrowheads="1"/>
                      </p:cNvPicPr>
                      <p:nvPr/>
                    </p:nvPicPr>
                    <p:blipFill>
                      <a:blip r:embed="rId13"/>
                      <a:srcRect/>
                      <a:stretch>
                        <a:fillRect/>
                      </a:stretch>
                    </p:blipFill>
                    <p:spPr bwMode="auto">
                      <a:xfrm>
                        <a:off x="6456363" y="4332288"/>
                        <a:ext cx="2297112" cy="781050"/>
                      </a:xfrm>
                      <a:prstGeom prst="rect">
                        <a:avLst/>
                      </a:prstGeom>
                      <a:solidFill>
                        <a:srgbClr val="FFFF00"/>
                      </a:solidFill>
                      <a:extLst/>
                    </p:spPr>
                  </p:pic>
                </p:oleObj>
              </mc:Fallback>
            </mc:AlternateContent>
          </a:graphicData>
        </a:graphic>
      </p:graphicFrame>
      <p:sp>
        <p:nvSpPr>
          <p:cNvPr id="18" name="TextBox 17"/>
          <p:cNvSpPr txBox="1"/>
          <p:nvPr/>
        </p:nvSpPr>
        <p:spPr>
          <a:xfrm>
            <a:off x="179512" y="44624"/>
            <a:ext cx="2376264"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Hamiltonian:</a:t>
            </a:r>
            <a:endParaRPr lang="ru-RU" sz="2800" b="1" dirty="0">
              <a:solidFill>
                <a:srgbClr val="002060"/>
              </a:solidFill>
              <a:latin typeface="Comic Sans MS" panose="030F0702030302020204" pitchFamily="66" charset="0"/>
            </a:endParaRPr>
          </a:p>
        </p:txBody>
      </p:sp>
      <p:graphicFrame>
        <p:nvGraphicFramePr>
          <p:cNvPr id="82954" name="Object 10"/>
          <p:cNvGraphicFramePr>
            <a:graphicFrameLocks noChangeAspect="1"/>
          </p:cNvGraphicFramePr>
          <p:nvPr>
            <p:extLst/>
          </p:nvPr>
        </p:nvGraphicFramePr>
        <p:xfrm>
          <a:off x="251520" y="609738"/>
          <a:ext cx="2232248" cy="541151"/>
        </p:xfrm>
        <a:graphic>
          <a:graphicData uri="http://schemas.openxmlformats.org/presentationml/2006/ole">
            <mc:AlternateContent xmlns:mc="http://schemas.openxmlformats.org/markup-compatibility/2006">
              <mc:Choice xmlns:v="urn:schemas-microsoft-com:vml" Requires="v">
                <p:oleObj spid="_x0000_s186518" name="Формула" r:id="rId14" imgW="939600" imgH="228600" progId="Equation.3">
                  <p:embed/>
                </p:oleObj>
              </mc:Choice>
              <mc:Fallback>
                <p:oleObj name="Формула" r:id="rId14" imgW="939600" imgH="2286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1520" y="609738"/>
                        <a:ext cx="2232248" cy="5411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Прямоугольник 19"/>
          <p:cNvSpPr/>
          <p:nvPr/>
        </p:nvSpPr>
        <p:spPr>
          <a:xfrm>
            <a:off x="5333850" y="50701"/>
            <a:ext cx="3414613" cy="523220"/>
          </a:xfrm>
          <a:prstGeom prst="rect">
            <a:avLst/>
          </a:prstGeom>
        </p:spPr>
        <p:txBody>
          <a:bodyPr wrap="square">
            <a:spAutoFit/>
          </a:bodyPr>
          <a:lstStyle/>
          <a:p>
            <a:r>
              <a:rPr lang="en-US" sz="2800" b="1" dirty="0" smtClean="0">
                <a:solidFill>
                  <a:srgbClr val="002060"/>
                </a:solidFill>
                <a:latin typeface="Comic Sans MS" panose="030F0702030302020204" pitchFamily="66" charset="0"/>
              </a:rPr>
              <a:t>Electron operator:</a:t>
            </a:r>
            <a:endParaRPr lang="ru-RU" sz="2800" b="1" dirty="0">
              <a:solidFill>
                <a:srgbClr val="002060"/>
              </a:solidFill>
              <a:latin typeface="Comic Sans MS" panose="030F0702030302020204" pitchFamily="66" charset="0"/>
            </a:endParaRPr>
          </a:p>
        </p:txBody>
      </p:sp>
      <p:graphicFrame>
        <p:nvGraphicFramePr>
          <p:cNvPr id="21" name="Объект 20"/>
          <p:cNvGraphicFramePr>
            <a:graphicFrameLocks noChangeAspect="1"/>
          </p:cNvGraphicFramePr>
          <p:nvPr>
            <p:extLst/>
          </p:nvPr>
        </p:nvGraphicFramePr>
        <p:xfrm>
          <a:off x="5784353" y="549659"/>
          <a:ext cx="2532063" cy="887412"/>
        </p:xfrm>
        <a:graphic>
          <a:graphicData uri="http://schemas.openxmlformats.org/presentationml/2006/ole">
            <mc:AlternateContent xmlns:mc="http://schemas.openxmlformats.org/markup-compatibility/2006">
              <mc:Choice xmlns:v="urn:schemas-microsoft-com:vml" Requires="v">
                <p:oleObj spid="_x0000_s186519" name="Equation" r:id="rId16" imgW="1447560" imgH="507960" progId="Equation.DSMT4">
                  <p:embed/>
                </p:oleObj>
              </mc:Choice>
              <mc:Fallback>
                <p:oleObj name="Equation" r:id="rId16" imgW="1447560" imgH="507960" progId="Equation.DSMT4">
                  <p:embed/>
                  <p:pic>
                    <p:nvPicPr>
                      <p:cNvPr id="0" name=""/>
                      <p:cNvPicPr>
                        <a:picLocks noChangeAspect="1" noChangeArrowheads="1"/>
                      </p:cNvPicPr>
                      <p:nvPr/>
                    </p:nvPicPr>
                    <p:blipFill>
                      <a:blip r:embed="rId17"/>
                      <a:srcRect/>
                      <a:stretch>
                        <a:fillRect/>
                      </a:stretch>
                    </p:blipFill>
                    <p:spPr bwMode="auto">
                      <a:xfrm>
                        <a:off x="5784353" y="549659"/>
                        <a:ext cx="2532063"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956" name="Object 12"/>
          <p:cNvGraphicFramePr>
            <a:graphicFrameLocks noChangeAspect="1"/>
          </p:cNvGraphicFramePr>
          <p:nvPr>
            <p:extLst/>
          </p:nvPr>
        </p:nvGraphicFramePr>
        <p:xfrm>
          <a:off x="7380312" y="3249069"/>
          <a:ext cx="1403268" cy="467756"/>
        </p:xfrm>
        <a:graphic>
          <a:graphicData uri="http://schemas.openxmlformats.org/presentationml/2006/ole">
            <mc:AlternateContent xmlns:mc="http://schemas.openxmlformats.org/markup-compatibility/2006">
              <mc:Choice xmlns:v="urn:schemas-microsoft-com:vml" Requires="v">
                <p:oleObj spid="_x0000_s186520" name="Equation" r:id="rId18" imgW="723600" imgH="241200" progId="Equation.DSMT4">
                  <p:embed/>
                </p:oleObj>
              </mc:Choice>
              <mc:Fallback>
                <p:oleObj name="Equation" r:id="rId18" imgW="723600" imgH="241200" progId="Equation.DSMT4">
                  <p:embed/>
                  <p:pic>
                    <p:nvPicPr>
                      <p:cNvPr id="0" name=""/>
                      <p:cNvPicPr>
                        <a:picLocks noChangeAspect="1" noChangeArrowheads="1"/>
                      </p:cNvPicPr>
                      <p:nvPr/>
                    </p:nvPicPr>
                    <p:blipFill>
                      <a:blip r:embed="rId19"/>
                      <a:srcRect/>
                      <a:stretch>
                        <a:fillRect/>
                      </a:stretch>
                    </p:blipFill>
                    <p:spPr bwMode="auto">
                      <a:xfrm>
                        <a:off x="7380312" y="3249069"/>
                        <a:ext cx="1403268" cy="467756"/>
                      </a:xfrm>
                      <a:prstGeom prst="rect">
                        <a:avLst/>
                      </a:prstGeom>
                      <a:noFill/>
                      <a:extLst/>
                    </p:spPr>
                  </p:pic>
                </p:oleObj>
              </mc:Fallback>
            </mc:AlternateContent>
          </a:graphicData>
        </a:graphic>
      </p:graphicFrame>
      <p:graphicFrame>
        <p:nvGraphicFramePr>
          <p:cNvPr id="24" name="Object 2"/>
          <p:cNvGraphicFramePr>
            <a:graphicFrameLocks noChangeAspect="1"/>
          </p:cNvGraphicFramePr>
          <p:nvPr>
            <p:extLst/>
          </p:nvPr>
        </p:nvGraphicFramePr>
        <p:xfrm>
          <a:off x="2407754" y="1499453"/>
          <a:ext cx="6094413" cy="1525588"/>
        </p:xfrm>
        <a:graphic>
          <a:graphicData uri="http://schemas.openxmlformats.org/presentationml/2006/ole">
            <mc:AlternateContent xmlns:mc="http://schemas.openxmlformats.org/markup-compatibility/2006">
              <mc:Choice xmlns:v="urn:schemas-microsoft-com:vml" Requires="v">
                <p:oleObj spid="_x0000_s186521" name="Equation" r:id="rId20" imgW="3149280" imgH="787320" progId="Equation.DSMT4">
                  <p:embed/>
                </p:oleObj>
              </mc:Choice>
              <mc:Fallback>
                <p:oleObj name="Equation" r:id="rId20" imgW="3149280" imgH="787320" progId="Equation.DSMT4">
                  <p:embed/>
                  <p:pic>
                    <p:nvPicPr>
                      <p:cNvPr id="0" name=""/>
                      <p:cNvPicPr>
                        <a:picLocks noChangeAspect="1" noChangeArrowheads="1"/>
                      </p:cNvPicPr>
                      <p:nvPr/>
                    </p:nvPicPr>
                    <p:blipFill>
                      <a:blip r:embed="rId21"/>
                      <a:srcRect/>
                      <a:stretch>
                        <a:fillRect/>
                      </a:stretch>
                    </p:blipFill>
                    <p:spPr bwMode="auto">
                      <a:xfrm>
                        <a:off x="2407754" y="1499453"/>
                        <a:ext cx="6094413" cy="1525588"/>
                      </a:xfrm>
                      <a:prstGeom prst="rect">
                        <a:avLst/>
                      </a:prstGeom>
                      <a:solidFill>
                        <a:srgbClr val="FFFF00"/>
                      </a:solidFill>
                      <a:extLst/>
                    </p:spPr>
                  </p:pic>
                </p:oleObj>
              </mc:Fallback>
            </mc:AlternateContent>
          </a:graphicData>
        </a:graphic>
      </p:graphicFrame>
      <p:sp>
        <p:nvSpPr>
          <p:cNvPr id="25" name="TextBox 24"/>
          <p:cNvSpPr txBox="1"/>
          <p:nvPr/>
        </p:nvSpPr>
        <p:spPr>
          <a:xfrm>
            <a:off x="7740351" y="3782742"/>
            <a:ext cx="899551" cy="461665"/>
          </a:xfrm>
          <a:prstGeom prst="rect">
            <a:avLst/>
          </a:prstGeom>
          <a:noFill/>
        </p:spPr>
        <p:txBody>
          <a:bodyPr wrap="square" rtlCol="0">
            <a:spAutoFit/>
          </a:bodyPr>
          <a:lstStyle/>
          <a:p>
            <a:r>
              <a:rPr lang="en-US" sz="2400" b="1" dirty="0" smtClean="0">
                <a:solidFill>
                  <a:srgbClr val="002060"/>
                </a:solidFill>
                <a:latin typeface="Comic Sans MS" panose="030F0702030302020204" pitchFamily="66" charset="0"/>
              </a:rPr>
              <a:t>add</a:t>
            </a:r>
            <a:endParaRPr lang="ru-RU" sz="2400" dirty="0">
              <a:solidFill>
                <a:srgbClr val="002060"/>
              </a:solidFill>
              <a:latin typeface="Comic Sans MS" panose="030F0702030302020204" pitchFamily="66" charset="0"/>
            </a:endParaRPr>
          </a:p>
        </p:txBody>
      </p:sp>
      <p:graphicFrame>
        <p:nvGraphicFramePr>
          <p:cNvPr id="27" name="Объект 13"/>
          <p:cNvGraphicFramePr>
            <a:graphicFrameLocks noChangeAspect="1"/>
          </p:cNvGraphicFramePr>
          <p:nvPr>
            <p:extLst/>
          </p:nvPr>
        </p:nvGraphicFramePr>
        <p:xfrm>
          <a:off x="272648" y="3786595"/>
          <a:ext cx="986984" cy="465791"/>
        </p:xfrm>
        <a:graphic>
          <a:graphicData uri="http://schemas.openxmlformats.org/presentationml/2006/ole">
            <mc:AlternateContent xmlns:mc="http://schemas.openxmlformats.org/markup-compatibility/2006">
              <mc:Choice xmlns:v="urn:schemas-microsoft-com:vml" Requires="v">
                <p:oleObj spid="_x0000_s186522" name="Формула" r:id="rId22" imgW="431640" imgH="203040" progId="Equation.3">
                  <p:embed/>
                </p:oleObj>
              </mc:Choice>
              <mc:Fallback>
                <p:oleObj name="Формула" r:id="rId22" imgW="431640" imgH="2030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2648" y="3786595"/>
                        <a:ext cx="986984" cy="465791"/>
                      </a:xfrm>
                      <a:prstGeom prst="rect">
                        <a:avLst/>
                      </a:prstGeom>
                      <a:noFill/>
                      <a:extLst/>
                    </p:spPr>
                  </p:pic>
                </p:oleObj>
              </mc:Fallback>
            </mc:AlternateContent>
          </a:graphicData>
        </a:graphic>
      </p:graphicFrame>
      <p:cxnSp>
        <p:nvCxnSpPr>
          <p:cNvPr id="26" name="Straight Connector 25"/>
          <p:cNvCxnSpPr/>
          <p:nvPr/>
        </p:nvCxnSpPr>
        <p:spPr>
          <a:xfrm>
            <a:off x="6940428" y="4941168"/>
            <a:ext cx="180803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8" name="Объект 8"/>
          <p:cNvGraphicFramePr>
            <a:graphicFrameLocks noChangeAspect="1"/>
          </p:cNvGraphicFramePr>
          <p:nvPr>
            <p:extLst>
              <p:ext uri="{D42A27DB-BD31-4B8C-83A1-F6EECF244321}">
                <p14:modId xmlns:p14="http://schemas.microsoft.com/office/powerpoint/2010/main" val="673880434"/>
              </p:ext>
            </p:extLst>
          </p:nvPr>
        </p:nvGraphicFramePr>
        <p:xfrm>
          <a:off x="6368961" y="5447758"/>
          <a:ext cx="2537611" cy="394628"/>
        </p:xfrm>
        <a:graphic>
          <a:graphicData uri="http://schemas.openxmlformats.org/presentationml/2006/ole">
            <mc:AlternateContent xmlns:mc="http://schemas.openxmlformats.org/markup-compatibility/2006">
              <mc:Choice xmlns:v="urn:schemas-microsoft-com:vml" Requires="v">
                <p:oleObj spid="_x0000_s186523" name="Equation" r:id="rId23" imgW="1384200" imgH="241200" progId="Equation.DSMT4">
                  <p:embed/>
                </p:oleObj>
              </mc:Choice>
              <mc:Fallback>
                <p:oleObj name="Equation" r:id="rId23" imgW="1384200" imgH="241200" progId="Equation.DSMT4">
                  <p:embed/>
                  <p:pic>
                    <p:nvPicPr>
                      <p:cNvPr id="0" name=""/>
                      <p:cNvPicPr>
                        <a:picLocks noChangeAspect="1" noChangeArrowheads="1"/>
                      </p:cNvPicPr>
                      <p:nvPr/>
                    </p:nvPicPr>
                    <p:blipFill>
                      <a:blip r:embed="rId24"/>
                      <a:srcRect/>
                      <a:stretch>
                        <a:fillRect/>
                      </a:stretch>
                    </p:blipFill>
                    <p:spPr bwMode="auto">
                      <a:xfrm>
                        <a:off x="6368961" y="5447758"/>
                        <a:ext cx="2537611" cy="394628"/>
                      </a:xfrm>
                      <a:prstGeom prst="rect">
                        <a:avLst/>
                      </a:prstGeom>
                      <a:noFill/>
                      <a:extLst/>
                    </p:spPr>
                  </p:pic>
                </p:oleObj>
              </mc:Fallback>
            </mc:AlternateContent>
          </a:graphicData>
        </a:graphic>
      </p:graphicFrame>
    </p:spTree>
    <p:extLst>
      <p:ext uri="{BB962C8B-B14F-4D97-AF65-F5344CB8AC3E}">
        <p14:creationId xmlns:p14="http://schemas.microsoft.com/office/powerpoint/2010/main" val="205005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79512" y="3702564"/>
            <a:ext cx="5040560" cy="1637232"/>
          </a:xfrm>
          <a:prstGeom prst="rect">
            <a:avLst/>
          </a:prstGeom>
          <a:solidFill>
            <a:schemeClr val="bg1">
              <a:lumMod val="85000"/>
            </a:schemeClr>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6372200" y="3736195"/>
            <a:ext cx="2534372" cy="1675609"/>
          </a:xfrm>
          <a:prstGeom prst="rect">
            <a:avLst/>
          </a:prstGeom>
          <a:solidFill>
            <a:schemeClr val="bg1">
              <a:lumMod val="85000"/>
            </a:schemeClr>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Прямоугольник 2"/>
          <p:cNvSpPr/>
          <p:nvPr/>
        </p:nvSpPr>
        <p:spPr>
          <a:xfrm>
            <a:off x="107504" y="1539949"/>
            <a:ext cx="1944216" cy="1384995"/>
          </a:xfrm>
          <a:prstGeom prst="rect">
            <a:avLst/>
          </a:prstGeom>
        </p:spPr>
        <p:txBody>
          <a:bodyPr wrap="square">
            <a:spAutoFit/>
          </a:bodyPr>
          <a:lstStyle/>
          <a:p>
            <a:r>
              <a:rPr lang="en-US" sz="2800" b="1" dirty="0">
                <a:solidFill>
                  <a:srgbClr val="002060"/>
                </a:solidFill>
                <a:latin typeface="Comic Sans MS" panose="030F0702030302020204" pitchFamily="66" charset="0"/>
              </a:rPr>
              <a:t>F</a:t>
            </a:r>
            <a:r>
              <a:rPr lang="en-US" sz="2800" b="1" dirty="0" smtClean="0">
                <a:solidFill>
                  <a:srgbClr val="002060"/>
                </a:solidFill>
                <a:latin typeface="Comic Sans MS" panose="030F0702030302020204" pitchFamily="66" charset="0"/>
              </a:rPr>
              <a:t>ree helical electrons:</a:t>
            </a:r>
            <a:endParaRPr lang="ru-RU" sz="2800" b="1" dirty="0">
              <a:solidFill>
                <a:srgbClr val="002060"/>
              </a:solidFill>
              <a:latin typeface="Comic Sans MS" panose="030F0702030302020204" pitchFamily="66" charset="0"/>
            </a:endParaRPr>
          </a:p>
        </p:txBody>
      </p:sp>
      <p:sp>
        <p:nvSpPr>
          <p:cNvPr id="6" name="TextBox 5"/>
          <p:cNvSpPr txBox="1"/>
          <p:nvPr/>
        </p:nvSpPr>
        <p:spPr>
          <a:xfrm>
            <a:off x="35496" y="3140968"/>
            <a:ext cx="5351487"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Electron-spin interaction:</a:t>
            </a:r>
            <a:endParaRPr lang="ru-RU" sz="2800" b="1" dirty="0">
              <a:solidFill>
                <a:srgbClr val="002060"/>
              </a:solidFill>
              <a:latin typeface="Comic Sans MS" panose="030F0702030302020204" pitchFamily="66" charset="0"/>
            </a:endParaRPr>
          </a:p>
        </p:txBody>
      </p:sp>
      <p:graphicFrame>
        <p:nvGraphicFramePr>
          <p:cNvPr id="7" name="Объект 6"/>
          <p:cNvGraphicFramePr>
            <a:graphicFrameLocks noChangeAspect="1"/>
          </p:cNvGraphicFramePr>
          <p:nvPr>
            <p:extLst/>
          </p:nvPr>
        </p:nvGraphicFramePr>
        <p:xfrm>
          <a:off x="4644008" y="3249068"/>
          <a:ext cx="293688" cy="342900"/>
        </p:xfrm>
        <a:graphic>
          <a:graphicData uri="http://schemas.openxmlformats.org/presentationml/2006/ole">
            <mc:AlternateContent xmlns:mc="http://schemas.openxmlformats.org/markup-compatibility/2006">
              <mc:Choice xmlns:v="urn:schemas-microsoft-com:vml" Requires="v">
                <p:oleObj spid="_x0000_s187537" name="Формула" r:id="rId4" imgW="152280" imgH="177480" progId="Equation.3">
                  <p:embed/>
                </p:oleObj>
              </mc:Choice>
              <mc:Fallback>
                <p:oleObj name="Формула" r:id="rId4" imgW="152280" imgH="177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4008" y="3249068"/>
                        <a:ext cx="293688"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8"/>
          <p:cNvGraphicFramePr>
            <a:graphicFrameLocks noChangeAspect="1"/>
          </p:cNvGraphicFramePr>
          <p:nvPr>
            <p:extLst/>
          </p:nvPr>
        </p:nvGraphicFramePr>
        <p:xfrm>
          <a:off x="1187624" y="3769296"/>
          <a:ext cx="3915412" cy="1498491"/>
        </p:xfrm>
        <a:graphic>
          <a:graphicData uri="http://schemas.openxmlformats.org/presentationml/2006/ole">
            <mc:AlternateContent xmlns:mc="http://schemas.openxmlformats.org/markup-compatibility/2006">
              <mc:Choice xmlns:v="urn:schemas-microsoft-com:vml" Requires="v">
                <p:oleObj spid="_x0000_s187538" name="Equation" r:id="rId6" imgW="1790640" imgH="685800" progId="Equation.DSMT4">
                  <p:embed/>
                </p:oleObj>
              </mc:Choice>
              <mc:Fallback>
                <p:oleObj name="Equation" r:id="rId6" imgW="1790640" imgH="685800" progId="Equation.DSMT4">
                  <p:embed/>
                  <p:pic>
                    <p:nvPicPr>
                      <p:cNvPr id="0" name=""/>
                      <p:cNvPicPr>
                        <a:picLocks noChangeAspect="1" noChangeArrowheads="1"/>
                      </p:cNvPicPr>
                      <p:nvPr/>
                    </p:nvPicPr>
                    <p:blipFill>
                      <a:blip r:embed="rId7"/>
                      <a:srcRect/>
                      <a:stretch>
                        <a:fillRect/>
                      </a:stretch>
                    </p:blipFill>
                    <p:spPr bwMode="auto">
                      <a:xfrm>
                        <a:off x="1187624" y="3769296"/>
                        <a:ext cx="3915412" cy="1498491"/>
                      </a:xfrm>
                      <a:prstGeom prst="rect">
                        <a:avLst/>
                      </a:prstGeom>
                      <a:solidFill>
                        <a:srgbClr val="FFFF00"/>
                      </a:solidFill>
                      <a:extLst/>
                    </p:spPr>
                  </p:pic>
                </p:oleObj>
              </mc:Fallback>
            </mc:AlternateContent>
          </a:graphicData>
        </a:graphic>
      </p:graphicFrame>
      <p:sp>
        <p:nvSpPr>
          <p:cNvPr id="10" name="TextBox 9"/>
          <p:cNvSpPr txBox="1"/>
          <p:nvPr/>
        </p:nvSpPr>
        <p:spPr>
          <a:xfrm>
            <a:off x="4888201" y="3212976"/>
            <a:ext cx="4392489" cy="461665"/>
          </a:xfrm>
          <a:prstGeom prst="rect">
            <a:avLst/>
          </a:prstGeom>
          <a:noFill/>
        </p:spPr>
        <p:txBody>
          <a:bodyPr wrap="square" rtlCol="0">
            <a:spAutoFit/>
          </a:bodyPr>
          <a:lstStyle/>
          <a:p>
            <a:r>
              <a:rPr lang="en-US" sz="2400" b="1" dirty="0" smtClean="0">
                <a:solidFill>
                  <a:srgbClr val="002060"/>
                </a:solidFill>
                <a:latin typeface="Comic Sans MS" panose="030F0702030302020204" pitchFamily="66" charset="0"/>
              </a:rPr>
              <a:t>- electron spin </a:t>
            </a:r>
            <a:r>
              <a:rPr lang="en-US" sz="2400" dirty="0" smtClean="0">
                <a:solidFill>
                  <a:srgbClr val="002060"/>
                </a:solidFill>
                <a:latin typeface="Comic Sans MS" panose="030F0702030302020204" pitchFamily="66" charset="0"/>
              </a:rPr>
              <a:t>(               )</a:t>
            </a:r>
            <a:endParaRPr lang="ru-RU" sz="2400" dirty="0">
              <a:solidFill>
                <a:srgbClr val="002060"/>
              </a:solidFill>
              <a:latin typeface="Comic Sans MS" panose="030F0702030302020204" pitchFamily="66" charset="0"/>
            </a:endParaRPr>
          </a:p>
        </p:txBody>
      </p:sp>
      <p:grpSp>
        <p:nvGrpSpPr>
          <p:cNvPr id="23" name="Группа 22"/>
          <p:cNvGrpSpPr/>
          <p:nvPr/>
        </p:nvGrpSpPr>
        <p:grpSpPr>
          <a:xfrm>
            <a:off x="6855039" y="3775701"/>
            <a:ext cx="950610" cy="520633"/>
            <a:chOff x="94123" y="5589240"/>
            <a:chExt cx="950610" cy="520633"/>
          </a:xfrm>
        </p:grpSpPr>
        <p:graphicFrame>
          <p:nvGraphicFramePr>
            <p:cNvPr id="14" name="Объект 13"/>
            <p:cNvGraphicFramePr>
              <a:graphicFrameLocks noChangeAspect="1"/>
            </p:cNvGraphicFramePr>
            <p:nvPr>
              <p:extLst/>
            </p:nvPr>
          </p:nvGraphicFramePr>
          <p:xfrm>
            <a:off x="94123" y="5661248"/>
            <a:ext cx="950610" cy="448625"/>
          </p:xfrm>
          <a:graphic>
            <a:graphicData uri="http://schemas.openxmlformats.org/presentationml/2006/ole">
              <mc:AlternateContent xmlns:mc="http://schemas.openxmlformats.org/markup-compatibility/2006">
                <mc:Choice xmlns:v="urn:schemas-microsoft-com:vml" Requires="v">
                  <p:oleObj spid="_x0000_s187539" name="Equation" r:id="rId8" imgW="431640" imgH="203040" progId="Equation.DSMT4">
                    <p:embed/>
                  </p:oleObj>
                </mc:Choice>
                <mc:Fallback>
                  <p:oleObj name="Equation" r:id="rId8" imgW="43164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4123" y="5661248"/>
                          <a:ext cx="950610" cy="448625"/>
                        </a:xfrm>
                        <a:prstGeom prst="rect">
                          <a:avLst/>
                        </a:prstGeom>
                        <a:noFill/>
                        <a:extLst/>
                      </p:spPr>
                    </p:pic>
                  </p:oleObj>
                </mc:Fallback>
              </mc:AlternateContent>
            </a:graphicData>
          </a:graphic>
        </p:graphicFrame>
        <p:cxnSp>
          <p:nvCxnSpPr>
            <p:cNvPr id="15" name="Прямая соединительная линия 14"/>
            <p:cNvCxnSpPr/>
            <p:nvPr/>
          </p:nvCxnSpPr>
          <p:spPr>
            <a:xfrm flipH="1">
              <a:off x="179512" y="5589240"/>
              <a:ext cx="576064" cy="50405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107504" y="5589240"/>
              <a:ext cx="648072" cy="50405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82953" name="Object 9"/>
          <p:cNvGraphicFramePr>
            <a:graphicFrameLocks noChangeAspect="1"/>
          </p:cNvGraphicFramePr>
          <p:nvPr>
            <p:extLst/>
          </p:nvPr>
        </p:nvGraphicFramePr>
        <p:xfrm>
          <a:off x="6456363" y="4332288"/>
          <a:ext cx="2297112" cy="781050"/>
        </p:xfrm>
        <a:graphic>
          <a:graphicData uri="http://schemas.openxmlformats.org/presentationml/2006/ole">
            <mc:AlternateContent xmlns:mc="http://schemas.openxmlformats.org/markup-compatibility/2006">
              <mc:Choice xmlns:v="urn:schemas-microsoft-com:vml" Requires="v">
                <p:oleObj spid="_x0000_s187540" name="Equation" r:id="rId10" imgW="1155600" imgH="393480" progId="Equation.DSMT4">
                  <p:embed/>
                </p:oleObj>
              </mc:Choice>
              <mc:Fallback>
                <p:oleObj name="Equation" r:id="rId10" imgW="1155600" imgH="393480" progId="Equation.DSMT4">
                  <p:embed/>
                  <p:pic>
                    <p:nvPicPr>
                      <p:cNvPr id="0" name=""/>
                      <p:cNvPicPr>
                        <a:picLocks noChangeAspect="1" noChangeArrowheads="1"/>
                      </p:cNvPicPr>
                      <p:nvPr/>
                    </p:nvPicPr>
                    <p:blipFill>
                      <a:blip r:embed="rId11"/>
                      <a:srcRect/>
                      <a:stretch>
                        <a:fillRect/>
                      </a:stretch>
                    </p:blipFill>
                    <p:spPr bwMode="auto">
                      <a:xfrm>
                        <a:off x="6456363" y="4332288"/>
                        <a:ext cx="2297112" cy="781050"/>
                      </a:xfrm>
                      <a:prstGeom prst="rect">
                        <a:avLst/>
                      </a:prstGeom>
                      <a:solidFill>
                        <a:srgbClr val="FFFF00"/>
                      </a:solidFill>
                      <a:extLst/>
                    </p:spPr>
                  </p:pic>
                </p:oleObj>
              </mc:Fallback>
            </mc:AlternateContent>
          </a:graphicData>
        </a:graphic>
      </p:graphicFrame>
      <p:sp>
        <p:nvSpPr>
          <p:cNvPr id="18" name="TextBox 17"/>
          <p:cNvSpPr txBox="1"/>
          <p:nvPr/>
        </p:nvSpPr>
        <p:spPr>
          <a:xfrm>
            <a:off x="179512" y="44624"/>
            <a:ext cx="2376264"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Hamiltonian:</a:t>
            </a:r>
            <a:endParaRPr lang="ru-RU" sz="2800" b="1" dirty="0">
              <a:solidFill>
                <a:srgbClr val="002060"/>
              </a:solidFill>
              <a:latin typeface="Comic Sans MS" panose="030F0702030302020204" pitchFamily="66" charset="0"/>
            </a:endParaRPr>
          </a:p>
        </p:txBody>
      </p:sp>
      <p:graphicFrame>
        <p:nvGraphicFramePr>
          <p:cNvPr id="82954" name="Object 10"/>
          <p:cNvGraphicFramePr>
            <a:graphicFrameLocks noChangeAspect="1"/>
          </p:cNvGraphicFramePr>
          <p:nvPr>
            <p:extLst/>
          </p:nvPr>
        </p:nvGraphicFramePr>
        <p:xfrm>
          <a:off x="251520" y="609738"/>
          <a:ext cx="2232248" cy="541151"/>
        </p:xfrm>
        <a:graphic>
          <a:graphicData uri="http://schemas.openxmlformats.org/presentationml/2006/ole">
            <mc:AlternateContent xmlns:mc="http://schemas.openxmlformats.org/markup-compatibility/2006">
              <mc:Choice xmlns:v="urn:schemas-microsoft-com:vml" Requires="v">
                <p:oleObj spid="_x0000_s187541" name="Формула" r:id="rId12" imgW="939600" imgH="228600" progId="Equation.3">
                  <p:embed/>
                </p:oleObj>
              </mc:Choice>
              <mc:Fallback>
                <p:oleObj name="Формула" r:id="rId12" imgW="939600" imgH="2286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520" y="609738"/>
                        <a:ext cx="2232248" cy="5411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Прямоугольник 19"/>
          <p:cNvSpPr/>
          <p:nvPr/>
        </p:nvSpPr>
        <p:spPr>
          <a:xfrm>
            <a:off x="5333850" y="50701"/>
            <a:ext cx="3414613" cy="523220"/>
          </a:xfrm>
          <a:prstGeom prst="rect">
            <a:avLst/>
          </a:prstGeom>
        </p:spPr>
        <p:txBody>
          <a:bodyPr wrap="square">
            <a:spAutoFit/>
          </a:bodyPr>
          <a:lstStyle/>
          <a:p>
            <a:r>
              <a:rPr lang="en-US" sz="2800" b="1" dirty="0" smtClean="0">
                <a:solidFill>
                  <a:srgbClr val="002060"/>
                </a:solidFill>
                <a:latin typeface="Comic Sans MS" panose="030F0702030302020204" pitchFamily="66" charset="0"/>
              </a:rPr>
              <a:t>Electron operator:</a:t>
            </a:r>
            <a:endParaRPr lang="ru-RU" sz="2800" b="1" dirty="0">
              <a:solidFill>
                <a:srgbClr val="002060"/>
              </a:solidFill>
              <a:latin typeface="Comic Sans MS" panose="030F0702030302020204" pitchFamily="66" charset="0"/>
            </a:endParaRPr>
          </a:p>
        </p:txBody>
      </p:sp>
      <p:graphicFrame>
        <p:nvGraphicFramePr>
          <p:cNvPr id="21" name="Объект 20"/>
          <p:cNvGraphicFramePr>
            <a:graphicFrameLocks noChangeAspect="1"/>
          </p:cNvGraphicFramePr>
          <p:nvPr>
            <p:extLst/>
          </p:nvPr>
        </p:nvGraphicFramePr>
        <p:xfrm>
          <a:off x="5784353" y="549659"/>
          <a:ext cx="2532063" cy="887412"/>
        </p:xfrm>
        <a:graphic>
          <a:graphicData uri="http://schemas.openxmlformats.org/presentationml/2006/ole">
            <mc:AlternateContent xmlns:mc="http://schemas.openxmlformats.org/markup-compatibility/2006">
              <mc:Choice xmlns:v="urn:schemas-microsoft-com:vml" Requires="v">
                <p:oleObj spid="_x0000_s187542" name="Equation" r:id="rId14" imgW="1447560" imgH="507960" progId="Equation.DSMT4">
                  <p:embed/>
                </p:oleObj>
              </mc:Choice>
              <mc:Fallback>
                <p:oleObj name="Equation" r:id="rId14" imgW="1447560" imgH="507960" progId="Equation.DSMT4">
                  <p:embed/>
                  <p:pic>
                    <p:nvPicPr>
                      <p:cNvPr id="0" name=""/>
                      <p:cNvPicPr>
                        <a:picLocks noChangeAspect="1" noChangeArrowheads="1"/>
                      </p:cNvPicPr>
                      <p:nvPr/>
                    </p:nvPicPr>
                    <p:blipFill>
                      <a:blip r:embed="rId15"/>
                      <a:srcRect/>
                      <a:stretch>
                        <a:fillRect/>
                      </a:stretch>
                    </p:blipFill>
                    <p:spPr bwMode="auto">
                      <a:xfrm>
                        <a:off x="5784353" y="549659"/>
                        <a:ext cx="2532063"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956" name="Object 12"/>
          <p:cNvGraphicFramePr>
            <a:graphicFrameLocks noChangeAspect="1"/>
          </p:cNvGraphicFramePr>
          <p:nvPr>
            <p:extLst/>
          </p:nvPr>
        </p:nvGraphicFramePr>
        <p:xfrm>
          <a:off x="7380312" y="3249069"/>
          <a:ext cx="1403268" cy="467756"/>
        </p:xfrm>
        <a:graphic>
          <a:graphicData uri="http://schemas.openxmlformats.org/presentationml/2006/ole">
            <mc:AlternateContent xmlns:mc="http://schemas.openxmlformats.org/markup-compatibility/2006">
              <mc:Choice xmlns:v="urn:schemas-microsoft-com:vml" Requires="v">
                <p:oleObj spid="_x0000_s187543" name="Equation" r:id="rId16" imgW="723600" imgH="241200" progId="Equation.DSMT4">
                  <p:embed/>
                </p:oleObj>
              </mc:Choice>
              <mc:Fallback>
                <p:oleObj name="Equation" r:id="rId16" imgW="723600" imgH="241200" progId="Equation.DSMT4">
                  <p:embed/>
                  <p:pic>
                    <p:nvPicPr>
                      <p:cNvPr id="0" name=""/>
                      <p:cNvPicPr>
                        <a:picLocks noChangeAspect="1" noChangeArrowheads="1"/>
                      </p:cNvPicPr>
                      <p:nvPr/>
                    </p:nvPicPr>
                    <p:blipFill>
                      <a:blip r:embed="rId17"/>
                      <a:srcRect/>
                      <a:stretch>
                        <a:fillRect/>
                      </a:stretch>
                    </p:blipFill>
                    <p:spPr bwMode="auto">
                      <a:xfrm>
                        <a:off x="7380312" y="3249069"/>
                        <a:ext cx="1403268" cy="467756"/>
                      </a:xfrm>
                      <a:prstGeom prst="rect">
                        <a:avLst/>
                      </a:prstGeom>
                      <a:noFill/>
                      <a:extLst/>
                    </p:spPr>
                  </p:pic>
                </p:oleObj>
              </mc:Fallback>
            </mc:AlternateContent>
          </a:graphicData>
        </a:graphic>
      </p:graphicFrame>
      <p:sp>
        <p:nvSpPr>
          <p:cNvPr id="5" name="TextBox 4"/>
          <p:cNvSpPr txBox="1"/>
          <p:nvPr/>
        </p:nvSpPr>
        <p:spPr>
          <a:xfrm>
            <a:off x="1391377" y="6165304"/>
            <a:ext cx="6781023" cy="584775"/>
          </a:xfrm>
          <a:prstGeom prst="rect">
            <a:avLst/>
          </a:prstGeom>
          <a:noFill/>
          <a:ln w="57150">
            <a:solidFill>
              <a:srgbClr val="C00000"/>
            </a:solidFill>
          </a:ln>
        </p:spPr>
        <p:txBody>
          <a:bodyPr wrap="none" rtlCol="0">
            <a:spAutoFit/>
          </a:bodyPr>
          <a:lstStyle/>
          <a:p>
            <a:r>
              <a:rPr lang="en-US" sz="3200" b="1" dirty="0" smtClean="0">
                <a:solidFill>
                  <a:srgbClr val="0070C0"/>
                </a:solidFill>
                <a:effectLst>
                  <a:outerShdw blurRad="38100" dist="38100" dir="2700000" algn="tl">
                    <a:srgbClr val="000000">
                      <a:alpha val="43137"/>
                    </a:srgbClr>
                  </a:outerShdw>
                </a:effectLst>
                <a:latin typeface="Comic Sans MS" panose="030F0702030302020204" pitchFamily="66" charset="0"/>
              </a:rPr>
              <a:t>Note: </a:t>
            </a:r>
            <a:r>
              <a:rPr lang="en-US" sz="2800" b="1" dirty="0" smtClean="0">
                <a:latin typeface="Comic Sans MS" panose="030F0702030302020204" pitchFamily="66" charset="0"/>
              </a:rPr>
              <a:t>the Hamiltonian is </a:t>
            </a:r>
            <a:r>
              <a:rPr lang="en-US" sz="2800" b="1" dirty="0" smtClean="0">
                <a:solidFill>
                  <a:srgbClr val="FF0000"/>
                </a:solidFill>
                <a:latin typeface="Comic Sans MS" panose="030F0702030302020204" pitchFamily="66" charset="0"/>
              </a:rPr>
              <a:t>T-invariant</a:t>
            </a:r>
            <a:endParaRPr lang="en-US" sz="2800" b="1" dirty="0">
              <a:solidFill>
                <a:srgbClr val="FF0000"/>
              </a:solidFill>
              <a:latin typeface="Comic Sans MS" panose="030F0702030302020204" pitchFamily="66" charset="0"/>
            </a:endParaRPr>
          </a:p>
        </p:txBody>
      </p:sp>
      <p:graphicFrame>
        <p:nvGraphicFramePr>
          <p:cNvPr id="24" name="Object 2"/>
          <p:cNvGraphicFramePr>
            <a:graphicFrameLocks noChangeAspect="1"/>
          </p:cNvGraphicFramePr>
          <p:nvPr>
            <p:extLst/>
          </p:nvPr>
        </p:nvGraphicFramePr>
        <p:xfrm>
          <a:off x="2407754" y="1499453"/>
          <a:ext cx="6094413" cy="1525588"/>
        </p:xfrm>
        <a:graphic>
          <a:graphicData uri="http://schemas.openxmlformats.org/presentationml/2006/ole">
            <mc:AlternateContent xmlns:mc="http://schemas.openxmlformats.org/markup-compatibility/2006">
              <mc:Choice xmlns:v="urn:schemas-microsoft-com:vml" Requires="v">
                <p:oleObj spid="_x0000_s187544" name="Equation" r:id="rId18" imgW="3149280" imgH="787320" progId="Equation.DSMT4">
                  <p:embed/>
                </p:oleObj>
              </mc:Choice>
              <mc:Fallback>
                <p:oleObj name="Equation" r:id="rId18" imgW="3149280" imgH="787320" progId="Equation.DSMT4">
                  <p:embed/>
                  <p:pic>
                    <p:nvPicPr>
                      <p:cNvPr id="0" name=""/>
                      <p:cNvPicPr>
                        <a:picLocks noChangeAspect="1" noChangeArrowheads="1"/>
                      </p:cNvPicPr>
                      <p:nvPr/>
                    </p:nvPicPr>
                    <p:blipFill>
                      <a:blip r:embed="rId19"/>
                      <a:srcRect/>
                      <a:stretch>
                        <a:fillRect/>
                      </a:stretch>
                    </p:blipFill>
                    <p:spPr bwMode="auto">
                      <a:xfrm>
                        <a:off x="2407754" y="1499453"/>
                        <a:ext cx="6094413" cy="1525588"/>
                      </a:xfrm>
                      <a:prstGeom prst="rect">
                        <a:avLst/>
                      </a:prstGeom>
                      <a:solidFill>
                        <a:srgbClr val="FFFF00"/>
                      </a:solidFill>
                      <a:extLst/>
                    </p:spPr>
                  </p:pic>
                </p:oleObj>
              </mc:Fallback>
            </mc:AlternateContent>
          </a:graphicData>
        </a:graphic>
      </p:graphicFrame>
      <p:sp>
        <p:nvSpPr>
          <p:cNvPr id="25" name="TextBox 24"/>
          <p:cNvSpPr txBox="1"/>
          <p:nvPr/>
        </p:nvSpPr>
        <p:spPr>
          <a:xfrm>
            <a:off x="7740351" y="3782742"/>
            <a:ext cx="899551" cy="461665"/>
          </a:xfrm>
          <a:prstGeom prst="rect">
            <a:avLst/>
          </a:prstGeom>
          <a:noFill/>
        </p:spPr>
        <p:txBody>
          <a:bodyPr wrap="square" rtlCol="0">
            <a:spAutoFit/>
          </a:bodyPr>
          <a:lstStyle/>
          <a:p>
            <a:r>
              <a:rPr lang="en-US" sz="2400" b="1" dirty="0" smtClean="0">
                <a:solidFill>
                  <a:srgbClr val="002060"/>
                </a:solidFill>
                <a:latin typeface="Comic Sans MS" panose="030F0702030302020204" pitchFamily="66" charset="0"/>
              </a:rPr>
              <a:t>add</a:t>
            </a:r>
            <a:endParaRPr lang="ru-RU" sz="2400" dirty="0">
              <a:solidFill>
                <a:srgbClr val="002060"/>
              </a:solidFill>
              <a:latin typeface="Comic Sans MS" panose="030F0702030302020204" pitchFamily="66" charset="0"/>
            </a:endParaRPr>
          </a:p>
        </p:txBody>
      </p:sp>
      <p:graphicFrame>
        <p:nvGraphicFramePr>
          <p:cNvPr id="27" name="Объект 13"/>
          <p:cNvGraphicFramePr>
            <a:graphicFrameLocks noChangeAspect="1"/>
          </p:cNvGraphicFramePr>
          <p:nvPr>
            <p:extLst/>
          </p:nvPr>
        </p:nvGraphicFramePr>
        <p:xfrm>
          <a:off x="272648" y="3786595"/>
          <a:ext cx="986984" cy="465791"/>
        </p:xfrm>
        <a:graphic>
          <a:graphicData uri="http://schemas.openxmlformats.org/presentationml/2006/ole">
            <mc:AlternateContent xmlns:mc="http://schemas.openxmlformats.org/markup-compatibility/2006">
              <mc:Choice xmlns:v="urn:schemas-microsoft-com:vml" Requires="v">
                <p:oleObj spid="_x0000_s187545" name="Формула" r:id="rId20" imgW="431640" imgH="203040" progId="Equation.3">
                  <p:embed/>
                </p:oleObj>
              </mc:Choice>
              <mc:Fallback>
                <p:oleObj name="Формула" r:id="rId20" imgW="43164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2648" y="3786595"/>
                        <a:ext cx="986984" cy="465791"/>
                      </a:xfrm>
                      <a:prstGeom prst="rect">
                        <a:avLst/>
                      </a:prstGeom>
                      <a:noFill/>
                      <a:extLst/>
                    </p:spPr>
                  </p:pic>
                </p:oleObj>
              </mc:Fallback>
            </mc:AlternateContent>
          </a:graphicData>
        </a:graphic>
      </p:graphicFrame>
      <p:cxnSp>
        <p:nvCxnSpPr>
          <p:cNvPr id="26" name="Straight Connector 25"/>
          <p:cNvCxnSpPr/>
          <p:nvPr/>
        </p:nvCxnSpPr>
        <p:spPr>
          <a:xfrm>
            <a:off x="6940428" y="4941168"/>
            <a:ext cx="180803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8" name="Объект 8"/>
          <p:cNvGraphicFramePr>
            <a:graphicFrameLocks noChangeAspect="1"/>
          </p:cNvGraphicFramePr>
          <p:nvPr>
            <p:extLst>
              <p:ext uri="{D42A27DB-BD31-4B8C-83A1-F6EECF244321}">
                <p14:modId xmlns:p14="http://schemas.microsoft.com/office/powerpoint/2010/main" val="188329178"/>
              </p:ext>
            </p:extLst>
          </p:nvPr>
        </p:nvGraphicFramePr>
        <p:xfrm>
          <a:off x="1979712" y="5406528"/>
          <a:ext cx="2135149" cy="435858"/>
        </p:xfrm>
        <a:graphic>
          <a:graphicData uri="http://schemas.openxmlformats.org/presentationml/2006/ole">
            <mc:AlternateContent xmlns:mc="http://schemas.openxmlformats.org/markup-compatibility/2006">
              <mc:Choice xmlns:v="urn:schemas-microsoft-com:vml" Requires="v">
                <p:oleObj spid="_x0000_s187546" name="Equation" r:id="rId21" imgW="1054080" imgH="241200" progId="Equation.DSMT4">
                  <p:embed/>
                </p:oleObj>
              </mc:Choice>
              <mc:Fallback>
                <p:oleObj name="Equation" r:id="rId21" imgW="1054080" imgH="241200" progId="Equation.DSMT4">
                  <p:embed/>
                  <p:pic>
                    <p:nvPicPr>
                      <p:cNvPr id="0" name=""/>
                      <p:cNvPicPr>
                        <a:picLocks noChangeAspect="1" noChangeArrowheads="1"/>
                      </p:cNvPicPr>
                      <p:nvPr/>
                    </p:nvPicPr>
                    <p:blipFill>
                      <a:blip r:embed="rId22"/>
                      <a:srcRect/>
                      <a:stretch>
                        <a:fillRect/>
                      </a:stretch>
                    </p:blipFill>
                    <p:spPr bwMode="auto">
                      <a:xfrm>
                        <a:off x="1979712" y="5406528"/>
                        <a:ext cx="2135149" cy="435858"/>
                      </a:xfrm>
                      <a:prstGeom prst="rect">
                        <a:avLst/>
                      </a:prstGeom>
                      <a:noFill/>
                      <a:extLst/>
                    </p:spPr>
                  </p:pic>
                </p:oleObj>
              </mc:Fallback>
            </mc:AlternateContent>
          </a:graphicData>
        </a:graphic>
      </p:graphicFrame>
      <p:graphicFrame>
        <p:nvGraphicFramePr>
          <p:cNvPr id="29" name="Объект 8"/>
          <p:cNvGraphicFramePr>
            <a:graphicFrameLocks noChangeAspect="1"/>
          </p:cNvGraphicFramePr>
          <p:nvPr>
            <p:extLst>
              <p:ext uri="{D42A27DB-BD31-4B8C-83A1-F6EECF244321}">
                <p14:modId xmlns:p14="http://schemas.microsoft.com/office/powerpoint/2010/main" val="3505026244"/>
              </p:ext>
            </p:extLst>
          </p:nvPr>
        </p:nvGraphicFramePr>
        <p:xfrm>
          <a:off x="6368961" y="5447758"/>
          <a:ext cx="2537611" cy="394628"/>
        </p:xfrm>
        <a:graphic>
          <a:graphicData uri="http://schemas.openxmlformats.org/presentationml/2006/ole">
            <mc:AlternateContent xmlns:mc="http://schemas.openxmlformats.org/markup-compatibility/2006">
              <mc:Choice xmlns:v="urn:schemas-microsoft-com:vml" Requires="v">
                <p:oleObj spid="_x0000_s187547" name="Equation" r:id="rId23" imgW="1384200" imgH="241200" progId="Equation.DSMT4">
                  <p:embed/>
                </p:oleObj>
              </mc:Choice>
              <mc:Fallback>
                <p:oleObj name="Equation" r:id="rId23" imgW="1384200" imgH="241200" progId="Equation.DSMT4">
                  <p:embed/>
                  <p:pic>
                    <p:nvPicPr>
                      <p:cNvPr id="0" name=""/>
                      <p:cNvPicPr>
                        <a:picLocks noChangeAspect="1" noChangeArrowheads="1"/>
                      </p:cNvPicPr>
                      <p:nvPr/>
                    </p:nvPicPr>
                    <p:blipFill>
                      <a:blip r:embed="rId24"/>
                      <a:srcRect/>
                      <a:stretch>
                        <a:fillRect/>
                      </a:stretch>
                    </p:blipFill>
                    <p:spPr bwMode="auto">
                      <a:xfrm>
                        <a:off x="6368961" y="5447758"/>
                        <a:ext cx="2537611" cy="394628"/>
                      </a:xfrm>
                      <a:prstGeom prst="rect">
                        <a:avLst/>
                      </a:prstGeom>
                      <a:noFill/>
                      <a:extLst/>
                    </p:spPr>
                  </p:pic>
                </p:oleObj>
              </mc:Fallback>
            </mc:AlternateContent>
          </a:graphicData>
        </a:graphic>
      </p:graphicFrame>
    </p:spTree>
    <p:extLst>
      <p:ext uri="{BB962C8B-B14F-4D97-AF65-F5344CB8AC3E}">
        <p14:creationId xmlns:p14="http://schemas.microsoft.com/office/powerpoint/2010/main" val="2591820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5040560" cy="646331"/>
          </a:xfrm>
          <a:prstGeom prst="rect">
            <a:avLst/>
          </a:prstGeom>
          <a:noFill/>
        </p:spPr>
        <p:txBody>
          <a:bodyPr wrap="square" rtlCol="0">
            <a:spAutoFit/>
          </a:bodyPr>
          <a:lstStyle/>
          <a:p>
            <a:r>
              <a:rPr lang="en-US" sz="3600" dirty="0" smtClean="0">
                <a:solidFill>
                  <a:srgbClr val="C00000"/>
                </a:solidFill>
                <a:effectLst>
                  <a:outerShdw blurRad="38100" dist="38100" dir="2700000" algn="tl">
                    <a:srgbClr val="000000">
                      <a:alpha val="43137"/>
                    </a:srgbClr>
                  </a:outerShdw>
                </a:effectLst>
              </a:rPr>
              <a:t>2D Topological Insulator</a:t>
            </a:r>
            <a:endParaRPr lang="ru-RU" sz="3600"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a:off x="179512" y="764704"/>
            <a:ext cx="8964488" cy="830997"/>
          </a:xfrm>
          <a:prstGeom prst="rect">
            <a:avLst/>
          </a:prstGeom>
          <a:noFill/>
        </p:spPr>
        <p:txBody>
          <a:bodyPr wrap="square" rtlCol="0">
            <a:spAutoFit/>
          </a:bodyPr>
          <a:lstStyle/>
          <a:p>
            <a:r>
              <a:rPr lang="de-DE" sz="2400" b="1" dirty="0" smtClean="0"/>
              <a:t>Kane </a:t>
            </a:r>
            <a:r>
              <a:rPr lang="de-DE" sz="2400" b="1" dirty="0" err="1" smtClean="0"/>
              <a:t>and</a:t>
            </a:r>
            <a:r>
              <a:rPr lang="de-DE" sz="2400" b="1" dirty="0" smtClean="0"/>
              <a:t> </a:t>
            </a:r>
            <a:r>
              <a:rPr lang="de-DE" sz="2400" b="1" dirty="0" err="1" smtClean="0"/>
              <a:t>Mele</a:t>
            </a:r>
            <a:r>
              <a:rPr lang="de-DE" sz="2400" b="1" dirty="0" smtClean="0"/>
              <a:t> (2005);</a:t>
            </a:r>
            <a:r>
              <a:rPr lang="en-US" sz="2400" b="1" dirty="0" smtClean="0"/>
              <a:t> </a:t>
            </a:r>
          </a:p>
          <a:p>
            <a:r>
              <a:rPr lang="en-US" sz="2400" b="1" dirty="0" smtClean="0"/>
              <a:t>Bernevig, T. L. Hughes, and S. C. Zhang (2006)    </a:t>
            </a:r>
            <a:r>
              <a:rPr lang="en-US" sz="2400" b="1" dirty="0" smtClean="0">
                <a:solidFill>
                  <a:schemeClr val="accent2"/>
                </a:solidFill>
                <a:effectLst>
                  <a:outerShdw blurRad="38100" dist="38100" dir="2700000" algn="tl">
                    <a:srgbClr val="000000">
                      <a:alpha val="43137"/>
                    </a:srgbClr>
                  </a:outerShdw>
                </a:effectLst>
                <a:latin typeface="Comic Sans MS" panose="030F0702030302020204" pitchFamily="66" charset="0"/>
              </a:rPr>
              <a:t>CdTe-HgTe-CdTe</a:t>
            </a:r>
            <a:r>
              <a:rPr lang="de-DE" sz="2400" dirty="0" smtClean="0">
                <a:solidFill>
                  <a:schemeClr val="accent2"/>
                </a:solidFill>
                <a:effectLst>
                  <a:outerShdw blurRad="38100" dist="38100" dir="2700000" algn="tl">
                    <a:srgbClr val="000000">
                      <a:alpha val="43137"/>
                    </a:srgbClr>
                  </a:outerShdw>
                </a:effectLst>
              </a:rPr>
              <a:t> </a:t>
            </a:r>
            <a:endParaRPr lang="ru-RU" sz="2400" dirty="0">
              <a:solidFill>
                <a:schemeClr val="accent2"/>
              </a:solidFill>
              <a:effectLst>
                <a:outerShdw blurRad="38100" dist="38100" dir="2700000" algn="tl">
                  <a:srgbClr val="000000">
                    <a:alpha val="43137"/>
                  </a:srgbClr>
                </a:outerShdw>
              </a:effectLst>
            </a:endParaRPr>
          </a:p>
        </p:txBody>
      </p:sp>
      <p:pic>
        <p:nvPicPr>
          <p:cNvPr id="32770" name="Picture 2"/>
          <p:cNvPicPr>
            <a:picLocks noChangeAspect="1" noChangeArrowheads="1"/>
          </p:cNvPicPr>
          <p:nvPr/>
        </p:nvPicPr>
        <p:blipFill>
          <a:blip r:embed="rId3" cstate="print"/>
          <a:srcRect/>
          <a:stretch>
            <a:fillRect/>
          </a:stretch>
        </p:blipFill>
        <p:spPr bwMode="auto">
          <a:xfrm>
            <a:off x="107504" y="1772816"/>
            <a:ext cx="2592288" cy="1728192"/>
          </a:xfrm>
          <a:prstGeom prst="rect">
            <a:avLst/>
          </a:prstGeom>
          <a:noFill/>
          <a:ln w="9525">
            <a:noFill/>
            <a:miter lim="800000"/>
            <a:headEnd/>
            <a:tailEnd/>
          </a:ln>
        </p:spPr>
      </p:pic>
      <p:pic>
        <p:nvPicPr>
          <p:cNvPr id="32771" name="Picture 3"/>
          <p:cNvPicPr>
            <a:picLocks noChangeAspect="1" noChangeArrowheads="1"/>
          </p:cNvPicPr>
          <p:nvPr/>
        </p:nvPicPr>
        <p:blipFill>
          <a:blip r:embed="rId4" cstate="print"/>
          <a:srcRect/>
          <a:stretch>
            <a:fillRect/>
          </a:stretch>
        </p:blipFill>
        <p:spPr bwMode="auto">
          <a:xfrm>
            <a:off x="2771800" y="1880457"/>
            <a:ext cx="3456384" cy="1692559"/>
          </a:xfrm>
          <a:prstGeom prst="rect">
            <a:avLst/>
          </a:prstGeom>
          <a:noFill/>
          <a:ln w="9525">
            <a:noFill/>
            <a:miter lim="800000"/>
            <a:headEnd/>
            <a:tailEnd/>
          </a:ln>
        </p:spPr>
      </p:pic>
      <p:pic>
        <p:nvPicPr>
          <p:cNvPr id="32772" name="Picture 4"/>
          <p:cNvPicPr>
            <a:picLocks noChangeAspect="1" noChangeArrowheads="1"/>
          </p:cNvPicPr>
          <p:nvPr/>
        </p:nvPicPr>
        <p:blipFill>
          <a:blip r:embed="rId5" cstate="print"/>
          <a:srcRect/>
          <a:stretch>
            <a:fillRect/>
          </a:stretch>
        </p:blipFill>
        <p:spPr bwMode="auto">
          <a:xfrm>
            <a:off x="6300192" y="1772816"/>
            <a:ext cx="2747226" cy="2507724"/>
          </a:xfrm>
          <a:prstGeom prst="rect">
            <a:avLst/>
          </a:prstGeom>
          <a:noFill/>
          <a:ln w="9525">
            <a:noFill/>
            <a:miter lim="800000"/>
            <a:headEnd/>
            <a:tailEnd/>
          </a:ln>
        </p:spPr>
      </p:pic>
      <p:graphicFrame>
        <p:nvGraphicFramePr>
          <p:cNvPr id="4" name="Object 3"/>
          <p:cNvGraphicFramePr>
            <a:graphicFrameLocks noChangeAspect="1"/>
          </p:cNvGraphicFramePr>
          <p:nvPr>
            <p:extLst>
              <p:ext uri="{D42A27DB-BD31-4B8C-83A1-F6EECF244321}">
                <p14:modId xmlns:p14="http://schemas.microsoft.com/office/powerpoint/2010/main" val="2926384488"/>
              </p:ext>
            </p:extLst>
          </p:nvPr>
        </p:nvGraphicFramePr>
        <p:xfrm>
          <a:off x="3210564" y="4230368"/>
          <a:ext cx="3706812" cy="927100"/>
        </p:xfrm>
        <a:graphic>
          <a:graphicData uri="http://schemas.openxmlformats.org/presentationml/2006/ole">
            <mc:AlternateContent xmlns:mc="http://schemas.openxmlformats.org/markup-compatibility/2006">
              <mc:Choice xmlns:v="urn:schemas-microsoft-com:vml" Requires="v">
                <p:oleObj spid="_x0000_s130126" name="Equation" r:id="rId6" imgW="1066680" imgH="266400" progId="Equation.DSMT4">
                  <p:embed/>
                </p:oleObj>
              </mc:Choice>
              <mc:Fallback>
                <p:oleObj name="Equation" r:id="rId6" imgW="1066680" imgH="266400" progId="Equation.DSMT4">
                  <p:embed/>
                  <p:pic>
                    <p:nvPicPr>
                      <p:cNvPr id="0" name=""/>
                      <p:cNvPicPr/>
                      <p:nvPr/>
                    </p:nvPicPr>
                    <p:blipFill>
                      <a:blip r:embed="rId7"/>
                      <a:stretch>
                        <a:fillRect/>
                      </a:stretch>
                    </p:blipFill>
                    <p:spPr>
                      <a:xfrm>
                        <a:off x="3210564" y="4230368"/>
                        <a:ext cx="3706812" cy="927100"/>
                      </a:xfrm>
                      <a:prstGeom prst="rect">
                        <a:avLst/>
                      </a:prstGeom>
                      <a:solidFill>
                        <a:srgbClr val="FFFF00">
                          <a:alpha val="49020"/>
                        </a:srgbClr>
                      </a:solidFill>
                    </p:spPr>
                  </p:pic>
                </p:oleObj>
              </mc:Fallback>
            </mc:AlternateContent>
          </a:graphicData>
        </a:graphic>
      </p:graphicFrame>
      <p:sp>
        <p:nvSpPr>
          <p:cNvPr id="5" name="TextBox 4"/>
          <p:cNvSpPr txBox="1"/>
          <p:nvPr/>
        </p:nvSpPr>
        <p:spPr>
          <a:xfrm>
            <a:off x="251520" y="4149080"/>
            <a:ext cx="3024336" cy="982128"/>
          </a:xfrm>
          <a:prstGeom prst="rect">
            <a:avLst/>
          </a:prstGeom>
          <a:noFill/>
        </p:spPr>
        <p:txBody>
          <a:bodyPr wrap="square" rtlCol="0">
            <a:spAutoFit/>
          </a:bodyPr>
          <a:lstStyle/>
          <a:p>
            <a:pPr>
              <a:lnSpc>
                <a:spcPct val="80000"/>
              </a:lnSpc>
            </a:pPr>
            <a:r>
              <a:rPr lang="en-US" sz="2400" b="1" dirty="0" smtClean="0">
                <a:solidFill>
                  <a:srgbClr val="0070C0"/>
                </a:solidFill>
                <a:latin typeface="Comic Sans MS" panose="030F0702030302020204" pitchFamily="66" charset="0"/>
              </a:rPr>
              <a:t>Hamiltonian of the chiral states at the helical </a:t>
            </a:r>
            <a:r>
              <a:rPr lang="en-US" sz="2400" b="1" dirty="0">
                <a:solidFill>
                  <a:srgbClr val="0070C0"/>
                </a:solidFill>
                <a:latin typeface="Comic Sans MS" panose="030F0702030302020204" pitchFamily="66" charset="0"/>
              </a:rPr>
              <a:t>edge</a:t>
            </a:r>
            <a:r>
              <a:rPr lang="en-US" sz="2400" b="1" dirty="0" smtClean="0">
                <a:solidFill>
                  <a:srgbClr val="0070C0"/>
                </a:solidFill>
                <a:latin typeface="Comic Sans MS" panose="030F0702030302020204" pitchFamily="66" charset="0"/>
              </a:rPr>
              <a:t> </a:t>
            </a:r>
            <a:endParaRPr lang="en-US" sz="2400" b="1" dirty="0">
              <a:solidFill>
                <a:srgbClr val="0070C0"/>
              </a:solidFill>
              <a:latin typeface="Comic Sans MS" panose="030F0702030302020204" pitchFamily="66" charset="0"/>
            </a:endParaRPr>
          </a:p>
        </p:txBody>
      </p:sp>
      <p:sp>
        <p:nvSpPr>
          <p:cNvPr id="6" name="Rounded Rectangular Callout 5"/>
          <p:cNvSpPr/>
          <p:nvPr/>
        </p:nvSpPr>
        <p:spPr>
          <a:xfrm>
            <a:off x="2339752" y="5529788"/>
            <a:ext cx="1520762" cy="432048"/>
          </a:xfrm>
          <a:prstGeom prst="wedgeRoundRectCallout">
            <a:avLst>
              <a:gd name="adj1" fmla="val 66576"/>
              <a:gd name="adj2" fmla="val -17404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Narrow" panose="020B0606020202030204" pitchFamily="34" charset="0"/>
              </a:rPr>
              <a:t>momentum</a:t>
            </a:r>
            <a:endParaRPr lang="en-US" sz="2400" dirty="0">
              <a:latin typeface="Arial Narrow" panose="020B0606020202030204" pitchFamily="34" charset="0"/>
            </a:endParaRPr>
          </a:p>
        </p:txBody>
      </p:sp>
      <p:sp>
        <p:nvSpPr>
          <p:cNvPr id="10" name="Rounded Rectangular Callout 9"/>
          <p:cNvSpPr/>
          <p:nvPr/>
        </p:nvSpPr>
        <p:spPr>
          <a:xfrm>
            <a:off x="6917376" y="5457780"/>
            <a:ext cx="1891010" cy="711696"/>
          </a:xfrm>
          <a:prstGeom prst="wedgeRoundRectCallout">
            <a:avLst>
              <a:gd name="adj1" fmla="val -58660"/>
              <a:gd name="adj2" fmla="val -1069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r>
              <a:rPr lang="en-US" sz="2400" dirty="0" smtClean="0">
                <a:latin typeface="Arial Narrow" panose="020B0606020202030204" pitchFamily="34" charset="0"/>
              </a:rPr>
              <a:t>Z-component of the spin</a:t>
            </a:r>
            <a:endParaRPr lang="en-US" sz="2400" dirty="0">
              <a:latin typeface="Arial Narrow" panose="020B0606020202030204" pitchFamily="34" charset="0"/>
            </a:endParaRPr>
          </a:p>
        </p:txBody>
      </p:sp>
      <p:sp>
        <p:nvSpPr>
          <p:cNvPr id="11" name="Rounded Rectangular Callout 10"/>
          <p:cNvSpPr/>
          <p:nvPr/>
        </p:nvSpPr>
        <p:spPr>
          <a:xfrm>
            <a:off x="4559914" y="5529788"/>
            <a:ext cx="1152128" cy="639688"/>
          </a:xfrm>
          <a:prstGeom prst="wedgeRoundRectCallout">
            <a:avLst>
              <a:gd name="adj1" fmla="val 18672"/>
              <a:gd name="adj2" fmla="val -13075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r>
              <a:rPr lang="en-US" sz="2400" dirty="0" smtClean="0">
                <a:latin typeface="Arial Narrow" panose="020B0606020202030204" pitchFamily="34" charset="0"/>
              </a:rPr>
              <a:t>Fermi velocity</a:t>
            </a:r>
            <a:endParaRPr lang="en-US" sz="2400" dirty="0">
              <a:latin typeface="Arial Narrow" panose="020B0606020202030204" pitchFamily="34" charset="0"/>
            </a:endParaRPr>
          </a:p>
        </p:txBody>
      </p:sp>
      <p:sp>
        <p:nvSpPr>
          <p:cNvPr id="12" name="TextBox 11"/>
          <p:cNvSpPr txBox="1"/>
          <p:nvPr/>
        </p:nvSpPr>
        <p:spPr>
          <a:xfrm>
            <a:off x="107504" y="6309320"/>
            <a:ext cx="6696744" cy="461665"/>
          </a:xfrm>
          <a:prstGeom prst="rect">
            <a:avLst/>
          </a:prstGeom>
          <a:noFill/>
        </p:spPr>
        <p:txBody>
          <a:bodyPr wrap="square" rtlCol="0">
            <a:spAutoFit/>
          </a:bodyPr>
          <a:lstStyle/>
          <a:p>
            <a:r>
              <a:rPr lang="en-US" sz="2400" b="1" dirty="0" smtClean="0">
                <a:solidFill>
                  <a:srgbClr val="FF0000"/>
                </a:solidFill>
                <a:latin typeface="Comic Sans MS" panose="030F0702030302020204" pitchFamily="66" charset="0"/>
              </a:rPr>
              <a:t>Note: </a:t>
            </a:r>
            <a:r>
              <a:rPr lang="en-US" sz="2400" b="1" dirty="0">
                <a:solidFill>
                  <a:srgbClr val="996633"/>
                </a:solidFill>
                <a:latin typeface="Comic Sans MS" panose="030F0702030302020204" pitchFamily="66" charset="0"/>
              </a:rPr>
              <a:t>n</a:t>
            </a:r>
            <a:r>
              <a:rPr lang="en-US" sz="2400" b="1" dirty="0" smtClean="0">
                <a:solidFill>
                  <a:srgbClr val="996633"/>
                </a:solidFill>
                <a:latin typeface="Comic Sans MS" panose="030F0702030302020204" pitchFamily="66" charset="0"/>
              </a:rPr>
              <a:t>eed strong spin-orbital interaction</a:t>
            </a:r>
            <a:endParaRPr lang="en-US" sz="2400" b="1" dirty="0">
              <a:solidFill>
                <a:srgbClr val="996633"/>
              </a:solidFill>
              <a:latin typeface="Comic Sans MS" panose="030F0702030302020204" pitchFamily="66"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nvGraphicFramePr>
        <p:xfrm>
          <a:off x="395536" y="0"/>
          <a:ext cx="949325" cy="508000"/>
        </p:xfrm>
        <a:graphic>
          <a:graphicData uri="http://schemas.openxmlformats.org/presentationml/2006/ole">
            <mc:AlternateContent xmlns:mc="http://schemas.openxmlformats.org/markup-compatibility/2006">
              <mc:Choice xmlns:v="urn:schemas-microsoft-com:vml" Requires="v">
                <p:oleObj spid="_x0000_s2814" name="Формула" r:id="rId4" imgW="380880" imgH="203040" progId="Equation.3">
                  <p:embed/>
                </p:oleObj>
              </mc:Choice>
              <mc:Fallback>
                <p:oleObj name="Формула" r:id="rId4" imgW="380880" imgH="2030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0"/>
                        <a:ext cx="949325"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72008" y="1519742"/>
            <a:ext cx="4355976" cy="867930"/>
          </a:xfrm>
          <a:prstGeom prst="rect">
            <a:avLst/>
          </a:prstGeom>
          <a:noFill/>
        </p:spPr>
        <p:txBody>
          <a:bodyPr wrap="square" rtlCol="0">
            <a:spAutoFit/>
          </a:bodyPr>
          <a:lstStyle/>
          <a:p>
            <a:pPr>
              <a:lnSpc>
                <a:spcPct val="90000"/>
              </a:lnSpc>
            </a:pPr>
            <a:r>
              <a:rPr lang="en-US" sz="2800" b="1" dirty="0" smtClean="0">
                <a:solidFill>
                  <a:schemeClr val="accent3">
                    <a:lumMod val="75000"/>
                  </a:schemeClr>
                </a:solidFill>
                <a:latin typeface="Comic Sans MS" panose="030F0702030302020204" pitchFamily="66" charset="0"/>
              </a:rPr>
              <a:t>Effective spin-spin (“RKKY”) interaction</a:t>
            </a:r>
            <a:endParaRPr lang="ru-RU" sz="2400" b="1" dirty="0">
              <a:solidFill>
                <a:schemeClr val="accent3">
                  <a:lumMod val="75000"/>
                </a:schemeClr>
              </a:solidFill>
              <a:latin typeface="Comic Sans MS" panose="030F0702030302020204" pitchFamily="66" charset="0"/>
            </a:endParaRPr>
          </a:p>
        </p:txBody>
      </p:sp>
      <p:graphicFrame>
        <p:nvGraphicFramePr>
          <p:cNvPr id="2051" name="Object 3"/>
          <p:cNvGraphicFramePr>
            <a:graphicFrameLocks noChangeAspect="1"/>
          </p:cNvGraphicFramePr>
          <p:nvPr>
            <p:extLst>
              <p:ext uri="{D42A27DB-BD31-4B8C-83A1-F6EECF244321}">
                <p14:modId xmlns:p14="http://schemas.microsoft.com/office/powerpoint/2010/main" val="1559876574"/>
              </p:ext>
            </p:extLst>
          </p:nvPr>
        </p:nvGraphicFramePr>
        <p:xfrm>
          <a:off x="0" y="538736"/>
          <a:ext cx="9144000" cy="802032"/>
        </p:xfrm>
        <a:graphic>
          <a:graphicData uri="http://schemas.openxmlformats.org/presentationml/2006/ole">
            <mc:AlternateContent xmlns:mc="http://schemas.openxmlformats.org/markup-compatibility/2006">
              <mc:Choice xmlns:v="urn:schemas-microsoft-com:vml" Requires="v">
                <p:oleObj spid="_x0000_s2815" name="Формула" r:id="rId6" imgW="5435280" imgH="457200" progId="Equation.3">
                  <p:embed/>
                </p:oleObj>
              </mc:Choice>
              <mc:Fallback>
                <p:oleObj name="Формула" r:id="rId6" imgW="5435280" imgH="4572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538736"/>
                        <a:ext cx="9144000" cy="802032"/>
                      </a:xfrm>
                      <a:prstGeom prst="rect">
                        <a:avLst/>
                      </a:prstGeom>
                      <a:solidFill>
                        <a:srgbClr val="FFFF00"/>
                      </a:solidFill>
                      <a:extLst/>
                    </p:spPr>
                  </p:pic>
                </p:oleObj>
              </mc:Fallback>
            </mc:AlternateContent>
          </a:graphicData>
        </a:graphic>
      </p:graphicFrame>
      <p:sp>
        <p:nvSpPr>
          <p:cNvPr id="8" name="TextBox 7"/>
          <p:cNvSpPr txBox="1"/>
          <p:nvPr/>
        </p:nvSpPr>
        <p:spPr>
          <a:xfrm>
            <a:off x="1312287" y="15007"/>
            <a:ext cx="4680520"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Electron-spin interaction</a:t>
            </a:r>
            <a:endParaRPr lang="ru-RU" sz="2800" b="1" dirty="0">
              <a:solidFill>
                <a:srgbClr val="002060"/>
              </a:solidFill>
              <a:latin typeface="Comic Sans MS" panose="030F0702030302020204" pitchFamily="66" charset="0"/>
            </a:endParaRPr>
          </a:p>
        </p:txBody>
      </p:sp>
      <p:grpSp>
        <p:nvGrpSpPr>
          <p:cNvPr id="14" name="Группа 13"/>
          <p:cNvGrpSpPr/>
          <p:nvPr/>
        </p:nvGrpSpPr>
        <p:grpSpPr>
          <a:xfrm>
            <a:off x="4283968" y="1484784"/>
            <a:ext cx="4644508" cy="999728"/>
            <a:chOff x="2340442" y="2780928"/>
            <a:chExt cx="4644508" cy="999728"/>
          </a:xfrm>
        </p:grpSpPr>
        <p:sp>
          <p:nvSpPr>
            <p:cNvPr id="4" name="Дуга 3"/>
            <p:cNvSpPr/>
            <p:nvPr/>
          </p:nvSpPr>
          <p:spPr>
            <a:xfrm>
              <a:off x="3203848" y="2924944"/>
              <a:ext cx="2880320" cy="720080"/>
            </a:xfrm>
            <a:prstGeom prst="arc">
              <a:avLst>
                <a:gd name="adj1" fmla="val 10765999"/>
                <a:gd name="adj2" fmla="val 0"/>
              </a:avLst>
            </a:prstGeom>
            <a:ln w="381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5" name="Дуга 4"/>
            <p:cNvSpPr/>
            <p:nvPr/>
          </p:nvSpPr>
          <p:spPr>
            <a:xfrm rot="10800000">
              <a:off x="3212232" y="2933328"/>
              <a:ext cx="2880320" cy="720080"/>
            </a:xfrm>
            <a:prstGeom prst="arc">
              <a:avLst>
                <a:gd name="adj1" fmla="val 10765999"/>
                <a:gd name="adj2" fmla="val 0"/>
              </a:avLst>
            </a:prstGeom>
            <a:ln w="38100">
              <a:solidFill>
                <a:srgbClr val="00B0F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121673538"/>
                </p:ext>
              </p:extLst>
            </p:nvPr>
          </p:nvGraphicFramePr>
          <p:xfrm>
            <a:off x="2340442" y="2924944"/>
            <a:ext cx="846043" cy="470024"/>
          </p:xfrm>
          <a:graphic>
            <a:graphicData uri="http://schemas.openxmlformats.org/presentationml/2006/ole">
              <mc:AlternateContent xmlns:mc="http://schemas.openxmlformats.org/markup-compatibility/2006">
                <mc:Choice xmlns:v="urn:schemas-microsoft-com:vml" Requires="v">
                  <p:oleObj spid="_x0000_s2816" name="Формула" r:id="rId8" imgW="457200" imgH="253800" progId="Equation.3">
                    <p:embed/>
                  </p:oleObj>
                </mc:Choice>
                <mc:Fallback>
                  <p:oleObj name="Формула" r:id="rId8" imgW="457200" imgH="2538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40442" y="2924944"/>
                          <a:ext cx="846043" cy="470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5"/>
            <p:cNvGraphicFramePr>
              <a:graphicFrameLocks noChangeAspect="1"/>
            </p:cNvGraphicFramePr>
            <p:nvPr>
              <p:extLst>
                <p:ext uri="{D42A27DB-BD31-4B8C-83A1-F6EECF244321}">
                  <p14:modId xmlns:p14="http://schemas.microsoft.com/office/powerpoint/2010/main" val="2762802716"/>
                </p:ext>
              </p:extLst>
            </p:nvPr>
          </p:nvGraphicFramePr>
          <p:xfrm>
            <a:off x="6138813" y="3008313"/>
            <a:ext cx="846137" cy="447675"/>
          </p:xfrm>
          <a:graphic>
            <a:graphicData uri="http://schemas.openxmlformats.org/presentationml/2006/ole">
              <mc:AlternateContent xmlns:mc="http://schemas.openxmlformats.org/markup-compatibility/2006">
                <mc:Choice xmlns:v="urn:schemas-microsoft-com:vml" Requires="v">
                  <p:oleObj spid="_x0000_s2817" name="Формула" r:id="rId10" imgW="457200" imgH="241200" progId="Equation.3">
                    <p:embed/>
                  </p:oleObj>
                </mc:Choice>
                <mc:Fallback>
                  <p:oleObj name="Формула" r:id="rId10" imgW="457200" imgH="241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38813" y="3008313"/>
                          <a:ext cx="846137"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Стрелка вверх 10"/>
            <p:cNvSpPr/>
            <p:nvPr/>
          </p:nvSpPr>
          <p:spPr>
            <a:xfrm>
              <a:off x="4499992" y="2780928"/>
              <a:ext cx="144016" cy="288032"/>
            </a:xfrm>
            <a:prstGeom prs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верх 11"/>
            <p:cNvSpPr/>
            <p:nvPr/>
          </p:nvSpPr>
          <p:spPr>
            <a:xfrm flipV="1">
              <a:off x="4644008" y="3501008"/>
              <a:ext cx="135632" cy="279648"/>
            </a:xfrm>
            <a:prstGeom prs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aphicFrame>
        <p:nvGraphicFramePr>
          <p:cNvPr id="13" name="Объект 12"/>
          <p:cNvGraphicFramePr>
            <a:graphicFrameLocks noChangeAspect="1"/>
          </p:cNvGraphicFramePr>
          <p:nvPr>
            <p:extLst>
              <p:ext uri="{D42A27DB-BD31-4B8C-83A1-F6EECF244321}">
                <p14:modId xmlns:p14="http://schemas.microsoft.com/office/powerpoint/2010/main" val="2312894204"/>
              </p:ext>
            </p:extLst>
          </p:nvPr>
        </p:nvGraphicFramePr>
        <p:xfrm>
          <a:off x="118302" y="3480073"/>
          <a:ext cx="4392488" cy="916305"/>
        </p:xfrm>
        <a:graphic>
          <a:graphicData uri="http://schemas.openxmlformats.org/presentationml/2006/ole">
            <mc:AlternateContent xmlns:mc="http://schemas.openxmlformats.org/markup-compatibility/2006">
              <mc:Choice xmlns:v="urn:schemas-microsoft-com:vml" Requires="v">
                <p:oleObj spid="_x0000_s2818" name="Формула" r:id="rId12" imgW="2374560" imgH="495000" progId="Equation.3">
                  <p:embed/>
                </p:oleObj>
              </mc:Choice>
              <mc:Fallback>
                <p:oleObj name="Формула" r:id="rId12" imgW="2374560" imgH="4950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8302" y="3480073"/>
                        <a:ext cx="4392488" cy="9163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107504" y="2996952"/>
            <a:ext cx="3888432" cy="461665"/>
          </a:xfrm>
          <a:prstGeom prst="rect">
            <a:avLst/>
          </a:prstGeom>
          <a:noFill/>
        </p:spPr>
        <p:txBody>
          <a:bodyPr wrap="square" rtlCol="0">
            <a:spAutoFit/>
          </a:bodyPr>
          <a:lstStyle/>
          <a:p>
            <a:r>
              <a:rPr lang="en-US" sz="2400" b="1" dirty="0" smtClean="0">
                <a:solidFill>
                  <a:srgbClr val="C00000"/>
                </a:solidFill>
                <a:latin typeface="Comic Sans MS" panose="030F0702030302020204" pitchFamily="66" charset="0"/>
              </a:rPr>
              <a:t>Helical (chiral) electrons</a:t>
            </a:r>
            <a:endParaRPr lang="ru-RU" sz="2400" b="1" dirty="0">
              <a:solidFill>
                <a:srgbClr val="C00000"/>
              </a:solidFill>
              <a:latin typeface="Comic Sans MS" panose="030F0702030302020204" pitchFamily="66" charset="0"/>
            </a:endParaRPr>
          </a:p>
        </p:txBody>
      </p:sp>
      <p:graphicFrame>
        <p:nvGraphicFramePr>
          <p:cNvPr id="2059" name="Object 11"/>
          <p:cNvGraphicFramePr>
            <a:graphicFrameLocks noChangeAspect="1"/>
          </p:cNvGraphicFramePr>
          <p:nvPr>
            <p:extLst>
              <p:ext uri="{D42A27DB-BD31-4B8C-83A1-F6EECF244321}">
                <p14:modId xmlns:p14="http://schemas.microsoft.com/office/powerpoint/2010/main" val="3894965131"/>
              </p:ext>
            </p:extLst>
          </p:nvPr>
        </p:nvGraphicFramePr>
        <p:xfrm>
          <a:off x="4942838" y="3552081"/>
          <a:ext cx="3977458" cy="844297"/>
        </p:xfrm>
        <a:graphic>
          <a:graphicData uri="http://schemas.openxmlformats.org/presentationml/2006/ole">
            <mc:AlternateContent xmlns:mc="http://schemas.openxmlformats.org/markup-compatibility/2006">
              <mc:Choice xmlns:v="urn:schemas-microsoft-com:vml" Requires="v">
                <p:oleObj spid="_x0000_s2819" name="Формула" r:id="rId14" imgW="2273040" imgH="482400" progId="Equation.3">
                  <p:embed/>
                </p:oleObj>
              </mc:Choice>
              <mc:Fallback>
                <p:oleObj name="Формула" r:id="rId14" imgW="2273040" imgH="482400" progId="Equation.3">
                  <p:embed/>
                  <p:pic>
                    <p:nvPicPr>
                      <p:cNvPr id="0" name="Picture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942838" y="3552081"/>
                        <a:ext cx="3977458" cy="844297"/>
                      </a:xfrm>
                      <a:prstGeom prst="rect">
                        <a:avLst/>
                      </a:prstGeom>
                      <a:noFill/>
                      <a:extLst/>
                    </p:spPr>
                  </p:pic>
                </p:oleObj>
              </mc:Fallback>
            </mc:AlternateContent>
          </a:graphicData>
        </a:graphic>
      </p:graphicFrame>
      <p:sp>
        <p:nvSpPr>
          <p:cNvPr id="26" name="TextBox 25"/>
          <p:cNvSpPr txBox="1"/>
          <p:nvPr/>
        </p:nvSpPr>
        <p:spPr>
          <a:xfrm>
            <a:off x="4654806" y="2996952"/>
            <a:ext cx="4366741" cy="461665"/>
          </a:xfrm>
          <a:prstGeom prst="rect">
            <a:avLst/>
          </a:prstGeom>
          <a:noFill/>
        </p:spPr>
        <p:txBody>
          <a:bodyPr wrap="square" rtlCol="0">
            <a:spAutoFit/>
          </a:bodyPr>
          <a:lstStyle/>
          <a:p>
            <a:r>
              <a:rPr lang="en-US" sz="2400" b="1" dirty="0" smtClean="0">
                <a:solidFill>
                  <a:srgbClr val="00B050"/>
                </a:solidFill>
                <a:latin typeface="Comic Sans MS" panose="030F0702030302020204" pitchFamily="66" charset="0"/>
              </a:rPr>
              <a:t>Usual (non-chiral) electrons</a:t>
            </a:r>
            <a:endParaRPr lang="ru-RU" sz="2400" b="1" dirty="0">
              <a:solidFill>
                <a:srgbClr val="00B050"/>
              </a:solidFill>
              <a:latin typeface="Comic Sans MS" panose="030F0702030302020204" pitchFamily="66" charset="0"/>
            </a:endParaRPr>
          </a:p>
        </p:txBody>
      </p:sp>
      <p:sp>
        <p:nvSpPr>
          <p:cNvPr id="6" name="Rectangle 5"/>
          <p:cNvSpPr/>
          <p:nvPr/>
        </p:nvSpPr>
        <p:spPr>
          <a:xfrm>
            <a:off x="118302" y="2996952"/>
            <a:ext cx="4562251" cy="158417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654806" y="2996952"/>
            <a:ext cx="4346227" cy="158417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2924944"/>
            <a:ext cx="4654806" cy="1728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nvGraphicFramePr>
        <p:xfrm>
          <a:off x="395536" y="0"/>
          <a:ext cx="949325" cy="508000"/>
        </p:xfrm>
        <a:graphic>
          <a:graphicData uri="http://schemas.openxmlformats.org/presentationml/2006/ole">
            <mc:AlternateContent xmlns:mc="http://schemas.openxmlformats.org/markup-compatibility/2006">
              <mc:Choice xmlns:v="urn:schemas-microsoft-com:vml" Requires="v">
                <p:oleObj spid="_x0000_s166170" name="Формула" r:id="rId3" imgW="380880" imgH="203040" progId="Equation.3">
                  <p:embed/>
                </p:oleObj>
              </mc:Choice>
              <mc:Fallback>
                <p:oleObj name="Формула" r:id="rId3" imgW="38088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0"/>
                        <a:ext cx="949325"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72008" y="1519742"/>
            <a:ext cx="4355976" cy="867930"/>
          </a:xfrm>
          <a:prstGeom prst="rect">
            <a:avLst/>
          </a:prstGeom>
          <a:noFill/>
        </p:spPr>
        <p:txBody>
          <a:bodyPr wrap="square" rtlCol="0">
            <a:spAutoFit/>
          </a:bodyPr>
          <a:lstStyle/>
          <a:p>
            <a:pPr>
              <a:lnSpc>
                <a:spcPct val="90000"/>
              </a:lnSpc>
            </a:pPr>
            <a:r>
              <a:rPr lang="en-US" sz="2800" b="1" dirty="0" smtClean="0">
                <a:solidFill>
                  <a:schemeClr val="accent3">
                    <a:lumMod val="75000"/>
                  </a:schemeClr>
                </a:solidFill>
                <a:latin typeface="Comic Sans MS" panose="030F0702030302020204" pitchFamily="66" charset="0"/>
              </a:rPr>
              <a:t>Effective spin-spin (“RKKY”) interaction</a:t>
            </a:r>
            <a:endParaRPr lang="ru-RU" sz="2400" b="1" dirty="0">
              <a:solidFill>
                <a:schemeClr val="accent3">
                  <a:lumMod val="75000"/>
                </a:schemeClr>
              </a:solidFill>
              <a:latin typeface="Comic Sans MS" panose="030F0702030302020204" pitchFamily="66" charset="0"/>
            </a:endParaRPr>
          </a:p>
        </p:txBody>
      </p:sp>
      <p:graphicFrame>
        <p:nvGraphicFramePr>
          <p:cNvPr id="2051" name="Object 3"/>
          <p:cNvGraphicFramePr>
            <a:graphicFrameLocks noChangeAspect="1"/>
          </p:cNvGraphicFramePr>
          <p:nvPr>
            <p:extLst/>
          </p:nvPr>
        </p:nvGraphicFramePr>
        <p:xfrm>
          <a:off x="0" y="538736"/>
          <a:ext cx="9144000" cy="802032"/>
        </p:xfrm>
        <a:graphic>
          <a:graphicData uri="http://schemas.openxmlformats.org/presentationml/2006/ole">
            <mc:AlternateContent xmlns:mc="http://schemas.openxmlformats.org/markup-compatibility/2006">
              <mc:Choice xmlns:v="urn:schemas-microsoft-com:vml" Requires="v">
                <p:oleObj spid="_x0000_s166171" name="Формула" r:id="rId5" imgW="5435280" imgH="457200" progId="Equation.3">
                  <p:embed/>
                </p:oleObj>
              </mc:Choice>
              <mc:Fallback>
                <p:oleObj name="Формула" r:id="rId5" imgW="543528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538736"/>
                        <a:ext cx="9144000" cy="802032"/>
                      </a:xfrm>
                      <a:prstGeom prst="rect">
                        <a:avLst/>
                      </a:prstGeom>
                      <a:solidFill>
                        <a:srgbClr val="FFFF00"/>
                      </a:solidFill>
                      <a:extLst/>
                    </p:spPr>
                  </p:pic>
                </p:oleObj>
              </mc:Fallback>
            </mc:AlternateContent>
          </a:graphicData>
        </a:graphic>
      </p:graphicFrame>
      <p:sp>
        <p:nvSpPr>
          <p:cNvPr id="8" name="TextBox 7"/>
          <p:cNvSpPr txBox="1"/>
          <p:nvPr/>
        </p:nvSpPr>
        <p:spPr>
          <a:xfrm>
            <a:off x="1312287" y="15007"/>
            <a:ext cx="4680520"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Electron-spin interaction</a:t>
            </a:r>
            <a:endParaRPr lang="ru-RU" sz="2800" b="1" dirty="0">
              <a:solidFill>
                <a:srgbClr val="002060"/>
              </a:solidFill>
              <a:latin typeface="Comic Sans MS" panose="030F0702030302020204" pitchFamily="66" charset="0"/>
            </a:endParaRPr>
          </a:p>
        </p:txBody>
      </p:sp>
      <p:grpSp>
        <p:nvGrpSpPr>
          <p:cNvPr id="14" name="Группа 13"/>
          <p:cNvGrpSpPr/>
          <p:nvPr/>
        </p:nvGrpSpPr>
        <p:grpSpPr>
          <a:xfrm>
            <a:off x="4283968" y="1484784"/>
            <a:ext cx="4644508" cy="999728"/>
            <a:chOff x="2340442" y="2780928"/>
            <a:chExt cx="4644508" cy="999728"/>
          </a:xfrm>
        </p:grpSpPr>
        <p:sp>
          <p:nvSpPr>
            <p:cNvPr id="4" name="Дуга 3"/>
            <p:cNvSpPr/>
            <p:nvPr/>
          </p:nvSpPr>
          <p:spPr>
            <a:xfrm>
              <a:off x="3203848" y="2924944"/>
              <a:ext cx="2880320" cy="720080"/>
            </a:xfrm>
            <a:prstGeom prst="arc">
              <a:avLst>
                <a:gd name="adj1" fmla="val 10765999"/>
                <a:gd name="adj2" fmla="val 0"/>
              </a:avLst>
            </a:prstGeom>
            <a:ln w="381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5" name="Дуга 4"/>
            <p:cNvSpPr/>
            <p:nvPr/>
          </p:nvSpPr>
          <p:spPr>
            <a:xfrm rot="10800000">
              <a:off x="3212232" y="2933328"/>
              <a:ext cx="2880320" cy="720080"/>
            </a:xfrm>
            <a:prstGeom prst="arc">
              <a:avLst>
                <a:gd name="adj1" fmla="val 10765999"/>
                <a:gd name="adj2" fmla="val 0"/>
              </a:avLst>
            </a:prstGeom>
            <a:ln w="38100">
              <a:solidFill>
                <a:srgbClr val="00B0F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graphicFrame>
          <p:nvGraphicFramePr>
            <p:cNvPr id="9" name="Объект 8"/>
            <p:cNvGraphicFramePr>
              <a:graphicFrameLocks noChangeAspect="1"/>
            </p:cNvGraphicFramePr>
            <p:nvPr>
              <p:extLst/>
            </p:nvPr>
          </p:nvGraphicFramePr>
          <p:xfrm>
            <a:off x="2340442" y="2924944"/>
            <a:ext cx="846043" cy="470024"/>
          </p:xfrm>
          <a:graphic>
            <a:graphicData uri="http://schemas.openxmlformats.org/presentationml/2006/ole">
              <mc:AlternateContent xmlns:mc="http://schemas.openxmlformats.org/markup-compatibility/2006">
                <mc:Choice xmlns:v="urn:schemas-microsoft-com:vml" Requires="v">
                  <p:oleObj spid="_x0000_s166172" name="Формула" r:id="rId7" imgW="457200" imgH="253800" progId="Equation.3">
                    <p:embed/>
                  </p:oleObj>
                </mc:Choice>
                <mc:Fallback>
                  <p:oleObj name="Формула" r:id="rId7" imgW="457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40442" y="2924944"/>
                          <a:ext cx="846043" cy="470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5"/>
            <p:cNvGraphicFramePr>
              <a:graphicFrameLocks noChangeAspect="1"/>
            </p:cNvGraphicFramePr>
            <p:nvPr>
              <p:extLst/>
            </p:nvPr>
          </p:nvGraphicFramePr>
          <p:xfrm>
            <a:off x="6138813" y="3008313"/>
            <a:ext cx="846137" cy="447675"/>
          </p:xfrm>
          <a:graphic>
            <a:graphicData uri="http://schemas.openxmlformats.org/presentationml/2006/ole">
              <mc:AlternateContent xmlns:mc="http://schemas.openxmlformats.org/markup-compatibility/2006">
                <mc:Choice xmlns:v="urn:schemas-microsoft-com:vml" Requires="v">
                  <p:oleObj spid="_x0000_s166173" name="Формула" r:id="rId9" imgW="457200" imgH="241200" progId="Equation.3">
                    <p:embed/>
                  </p:oleObj>
                </mc:Choice>
                <mc:Fallback>
                  <p:oleObj name="Формула" r:id="rId9" imgW="45720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38813" y="3008313"/>
                          <a:ext cx="846137"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Стрелка вверх 10"/>
            <p:cNvSpPr/>
            <p:nvPr/>
          </p:nvSpPr>
          <p:spPr>
            <a:xfrm>
              <a:off x="4499992" y="2780928"/>
              <a:ext cx="144016" cy="288032"/>
            </a:xfrm>
            <a:prstGeom prs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верх 11"/>
            <p:cNvSpPr/>
            <p:nvPr/>
          </p:nvSpPr>
          <p:spPr>
            <a:xfrm flipV="1">
              <a:off x="4644008" y="3501008"/>
              <a:ext cx="135632" cy="279648"/>
            </a:xfrm>
            <a:prstGeom prs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aphicFrame>
        <p:nvGraphicFramePr>
          <p:cNvPr id="13" name="Объект 12"/>
          <p:cNvGraphicFramePr>
            <a:graphicFrameLocks noChangeAspect="1"/>
          </p:cNvGraphicFramePr>
          <p:nvPr>
            <p:extLst/>
          </p:nvPr>
        </p:nvGraphicFramePr>
        <p:xfrm>
          <a:off x="118302" y="3480073"/>
          <a:ext cx="4392488" cy="916305"/>
        </p:xfrm>
        <a:graphic>
          <a:graphicData uri="http://schemas.openxmlformats.org/presentationml/2006/ole">
            <mc:AlternateContent xmlns:mc="http://schemas.openxmlformats.org/markup-compatibility/2006">
              <mc:Choice xmlns:v="urn:schemas-microsoft-com:vml" Requires="v">
                <p:oleObj spid="_x0000_s166174" name="Формула" r:id="rId11" imgW="2374560" imgH="495000" progId="Equation.3">
                  <p:embed/>
                </p:oleObj>
              </mc:Choice>
              <mc:Fallback>
                <p:oleObj name="Формула" r:id="rId11" imgW="2374560" imgH="4950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8302" y="3480073"/>
                        <a:ext cx="4392488" cy="9163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Box 14"/>
          <p:cNvSpPr txBox="1"/>
          <p:nvPr/>
        </p:nvSpPr>
        <p:spPr>
          <a:xfrm>
            <a:off x="118301" y="4869160"/>
            <a:ext cx="3528393" cy="461665"/>
          </a:xfrm>
          <a:prstGeom prst="rect">
            <a:avLst/>
          </a:prstGeom>
          <a:noFill/>
        </p:spPr>
        <p:txBody>
          <a:bodyPr wrap="square" rtlCol="0">
            <a:spAutoFit/>
          </a:bodyPr>
          <a:lstStyle/>
          <a:p>
            <a:r>
              <a:rPr lang="en-US" sz="2400" b="1" dirty="0" smtClean="0">
                <a:solidFill>
                  <a:srgbClr val="C00000"/>
                </a:solidFill>
                <a:latin typeface="Comic Sans MS" panose="030F0702030302020204" pitchFamily="66" charset="0"/>
              </a:rPr>
              <a:t>Features of chirality: </a:t>
            </a:r>
            <a:endParaRPr lang="ru-RU" sz="2400" b="1" dirty="0">
              <a:solidFill>
                <a:srgbClr val="C00000"/>
              </a:solidFill>
              <a:latin typeface="Comic Sans MS" panose="030F0702030302020204" pitchFamily="66" charset="0"/>
            </a:endParaRPr>
          </a:p>
        </p:txBody>
      </p:sp>
      <p:sp>
        <p:nvSpPr>
          <p:cNvPr id="16" name="TextBox 15"/>
          <p:cNvSpPr txBox="1"/>
          <p:nvPr/>
        </p:nvSpPr>
        <p:spPr>
          <a:xfrm>
            <a:off x="-36512" y="5445224"/>
            <a:ext cx="3733618" cy="461665"/>
          </a:xfrm>
          <a:prstGeom prst="rect">
            <a:avLst/>
          </a:prstGeom>
          <a:noFill/>
        </p:spPr>
        <p:txBody>
          <a:bodyPr wrap="square" rtlCol="0">
            <a:spAutoFit/>
          </a:bodyPr>
          <a:lstStyle/>
          <a:p>
            <a:r>
              <a:rPr lang="en-US" sz="2400" dirty="0" smtClean="0">
                <a:solidFill>
                  <a:srgbClr val="00B050"/>
                </a:solidFill>
                <a:latin typeface="Comic Sans MS" panose="030F0702030302020204" pitchFamily="66" charset="0"/>
              </a:rPr>
              <a:t>1. </a:t>
            </a:r>
            <a:r>
              <a:rPr lang="en-US" sz="2400" b="1" dirty="0" smtClean="0">
                <a:solidFill>
                  <a:srgbClr val="00B050"/>
                </a:solidFill>
                <a:latin typeface="Comic Sans MS" panose="030F0702030302020204" pitchFamily="66" charset="0"/>
              </a:rPr>
              <a:t>No      interaction </a:t>
            </a:r>
            <a:endParaRPr lang="ru-RU" sz="2400" b="1" dirty="0">
              <a:solidFill>
                <a:srgbClr val="00B050"/>
              </a:solidFill>
              <a:latin typeface="Comic Sans MS" panose="030F0702030302020204" pitchFamily="66" charset="0"/>
            </a:endParaRPr>
          </a:p>
        </p:txBody>
      </p:sp>
      <p:graphicFrame>
        <p:nvGraphicFramePr>
          <p:cNvPr id="17" name="Объект 16"/>
          <p:cNvGraphicFramePr>
            <a:graphicFrameLocks noChangeAspect="1"/>
          </p:cNvGraphicFramePr>
          <p:nvPr>
            <p:extLst>
              <p:ext uri="{D42A27DB-BD31-4B8C-83A1-F6EECF244321}">
                <p14:modId xmlns:p14="http://schemas.microsoft.com/office/powerpoint/2010/main" val="1267808937"/>
              </p:ext>
            </p:extLst>
          </p:nvPr>
        </p:nvGraphicFramePr>
        <p:xfrm>
          <a:off x="827584" y="5445224"/>
          <a:ext cx="648072" cy="498517"/>
        </p:xfrm>
        <a:graphic>
          <a:graphicData uri="http://schemas.openxmlformats.org/presentationml/2006/ole">
            <mc:AlternateContent xmlns:mc="http://schemas.openxmlformats.org/markup-compatibility/2006">
              <mc:Choice xmlns:v="urn:schemas-microsoft-com:vml" Requires="v">
                <p:oleObj spid="_x0000_s166175" name="Формула" r:id="rId13" imgW="330120" imgH="253800" progId="Equation.3">
                  <p:embed/>
                </p:oleObj>
              </mc:Choice>
              <mc:Fallback>
                <p:oleObj name="Формула" r:id="rId13" imgW="33012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7584" y="5445224"/>
                        <a:ext cx="648072" cy="4985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36512" y="6165304"/>
            <a:ext cx="8424936" cy="461665"/>
          </a:xfrm>
          <a:prstGeom prst="rect">
            <a:avLst/>
          </a:prstGeom>
          <a:noFill/>
        </p:spPr>
        <p:txBody>
          <a:bodyPr wrap="square" rtlCol="0">
            <a:spAutoFit/>
          </a:bodyPr>
          <a:lstStyle/>
          <a:p>
            <a:r>
              <a:rPr lang="en-US" sz="2400" b="1" dirty="0" smtClean="0">
                <a:solidFill>
                  <a:srgbClr val="00B050"/>
                </a:solidFill>
                <a:latin typeface="Comic Sans MS" panose="030F0702030302020204" pitchFamily="66" charset="0"/>
              </a:rPr>
              <a:t>2.Factorization                          </a:t>
            </a:r>
            <a:r>
              <a:rPr lang="en-US" sz="2400" b="1" dirty="0" smtClean="0">
                <a:solidFill>
                  <a:srgbClr val="C00000"/>
                </a:solidFill>
                <a:latin typeface="Comic Sans MS" panose="030F0702030302020204" pitchFamily="66" charset="0"/>
              </a:rPr>
              <a:t>instead of   </a:t>
            </a:r>
            <a:endParaRPr lang="ru-RU" sz="2400" b="1" dirty="0">
              <a:solidFill>
                <a:srgbClr val="C00000"/>
              </a:solidFill>
              <a:latin typeface="Comic Sans MS" panose="030F0702030302020204" pitchFamily="66" charset="0"/>
            </a:endParaRPr>
          </a:p>
        </p:txBody>
      </p:sp>
      <p:graphicFrame>
        <p:nvGraphicFramePr>
          <p:cNvPr id="2056" name="Object 8"/>
          <p:cNvGraphicFramePr>
            <a:graphicFrameLocks noChangeAspect="1"/>
          </p:cNvGraphicFramePr>
          <p:nvPr>
            <p:extLst>
              <p:ext uri="{D42A27DB-BD31-4B8C-83A1-F6EECF244321}">
                <p14:modId xmlns:p14="http://schemas.microsoft.com/office/powerpoint/2010/main" val="1950323159"/>
              </p:ext>
            </p:extLst>
          </p:nvPr>
        </p:nvGraphicFramePr>
        <p:xfrm>
          <a:off x="2339752" y="6093296"/>
          <a:ext cx="3456384" cy="499090"/>
        </p:xfrm>
        <a:graphic>
          <a:graphicData uri="http://schemas.openxmlformats.org/presentationml/2006/ole">
            <mc:AlternateContent xmlns:mc="http://schemas.openxmlformats.org/markup-compatibility/2006">
              <mc:Choice xmlns:v="urn:schemas-microsoft-com:vml" Requires="v">
                <p:oleObj spid="_x0000_s166176" name="Equation" r:id="rId15" imgW="1498320" imgH="215640" progId="Equation.DSMT4">
                  <p:embed/>
                </p:oleObj>
              </mc:Choice>
              <mc:Fallback>
                <p:oleObj name="Equation" r:id="rId15" imgW="1498320" imgH="215640" progId="Equation.DSMT4">
                  <p:embed/>
                  <p:pic>
                    <p:nvPicPr>
                      <p:cNvPr id="0" name=""/>
                      <p:cNvPicPr>
                        <a:picLocks noChangeAspect="1" noChangeArrowheads="1"/>
                      </p:cNvPicPr>
                      <p:nvPr/>
                    </p:nvPicPr>
                    <p:blipFill>
                      <a:blip r:embed="rId16"/>
                      <a:srcRect/>
                      <a:stretch>
                        <a:fillRect/>
                      </a:stretch>
                    </p:blipFill>
                    <p:spPr bwMode="auto">
                      <a:xfrm>
                        <a:off x="2339752" y="6093296"/>
                        <a:ext cx="3456384" cy="499090"/>
                      </a:xfrm>
                      <a:prstGeom prst="rect">
                        <a:avLst/>
                      </a:prstGeom>
                      <a:noFill/>
                      <a:extLst/>
                    </p:spPr>
                  </p:pic>
                </p:oleObj>
              </mc:Fallback>
            </mc:AlternateContent>
          </a:graphicData>
        </a:graphic>
      </p:graphicFrame>
      <p:graphicFrame>
        <p:nvGraphicFramePr>
          <p:cNvPr id="2057" name="Object 9"/>
          <p:cNvGraphicFramePr>
            <a:graphicFrameLocks noChangeAspect="1"/>
          </p:cNvGraphicFramePr>
          <p:nvPr>
            <p:extLst>
              <p:ext uri="{D42A27DB-BD31-4B8C-83A1-F6EECF244321}">
                <p14:modId xmlns:p14="http://schemas.microsoft.com/office/powerpoint/2010/main" val="3270137189"/>
              </p:ext>
            </p:extLst>
          </p:nvPr>
        </p:nvGraphicFramePr>
        <p:xfrm>
          <a:off x="7226858" y="6237313"/>
          <a:ext cx="1881646" cy="435236"/>
        </p:xfrm>
        <a:graphic>
          <a:graphicData uri="http://schemas.openxmlformats.org/presentationml/2006/ole">
            <mc:AlternateContent xmlns:mc="http://schemas.openxmlformats.org/markup-compatibility/2006">
              <mc:Choice xmlns:v="urn:schemas-microsoft-com:vml" Requires="v">
                <p:oleObj spid="_x0000_s166177" name="Формула" r:id="rId17" imgW="1104840" imgH="241200" progId="Equation.3">
                  <p:embed/>
                </p:oleObj>
              </mc:Choice>
              <mc:Fallback>
                <p:oleObj name="Формула" r:id="rId17" imgW="1104840" imgH="241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226858" y="6237313"/>
                        <a:ext cx="1881646" cy="435236"/>
                      </a:xfrm>
                      <a:prstGeom prst="rect">
                        <a:avLst/>
                      </a:prstGeom>
                      <a:noFill/>
                      <a:extLst/>
                    </p:spPr>
                  </p:pic>
                </p:oleObj>
              </mc:Fallback>
            </mc:AlternateContent>
          </a:graphicData>
        </a:graphic>
      </p:graphicFrame>
      <p:sp>
        <p:nvSpPr>
          <p:cNvPr id="29" name="TextBox 28"/>
          <p:cNvSpPr txBox="1"/>
          <p:nvPr/>
        </p:nvSpPr>
        <p:spPr>
          <a:xfrm>
            <a:off x="4561892" y="5127575"/>
            <a:ext cx="3322476" cy="461665"/>
          </a:xfrm>
          <a:prstGeom prst="rect">
            <a:avLst/>
          </a:prstGeom>
          <a:noFill/>
        </p:spPr>
        <p:txBody>
          <a:bodyPr wrap="square" rtlCol="0">
            <a:spAutoFit/>
          </a:bodyPr>
          <a:lstStyle/>
          <a:p>
            <a:r>
              <a:rPr lang="en-US" sz="2400" b="1" dirty="0" smtClean="0">
                <a:solidFill>
                  <a:schemeClr val="accent2">
                    <a:lumMod val="75000"/>
                  </a:schemeClr>
                </a:solidFill>
                <a:latin typeface="Comic Sans MS" panose="030F0702030302020204" pitchFamily="66" charset="0"/>
              </a:rPr>
              <a:t>Can be removed by </a:t>
            </a:r>
            <a:endParaRPr lang="ru-RU" sz="2400" b="1" dirty="0">
              <a:solidFill>
                <a:schemeClr val="accent2">
                  <a:lumMod val="75000"/>
                </a:schemeClr>
              </a:solidFill>
              <a:latin typeface="Comic Sans MS" panose="030F0702030302020204" pitchFamily="66" charset="0"/>
            </a:endParaRPr>
          </a:p>
        </p:txBody>
      </p:sp>
      <p:graphicFrame>
        <p:nvGraphicFramePr>
          <p:cNvPr id="30" name="Объект 29"/>
          <p:cNvGraphicFramePr>
            <a:graphicFrameLocks noChangeAspect="1"/>
          </p:cNvGraphicFramePr>
          <p:nvPr>
            <p:extLst>
              <p:ext uri="{D42A27DB-BD31-4B8C-83A1-F6EECF244321}">
                <p14:modId xmlns:p14="http://schemas.microsoft.com/office/powerpoint/2010/main" val="2348619075"/>
              </p:ext>
            </p:extLst>
          </p:nvPr>
        </p:nvGraphicFramePr>
        <p:xfrm>
          <a:off x="4882121" y="5610696"/>
          <a:ext cx="2344737" cy="482600"/>
        </p:xfrm>
        <a:graphic>
          <a:graphicData uri="http://schemas.openxmlformats.org/presentationml/2006/ole">
            <mc:AlternateContent xmlns:mc="http://schemas.openxmlformats.org/markup-compatibility/2006">
              <mc:Choice xmlns:v="urn:schemas-microsoft-com:vml" Requires="v">
                <p:oleObj spid="_x0000_s166178" name="Equation" r:id="rId19" imgW="1295280" imgH="266400" progId="Equation.DSMT4">
                  <p:embed/>
                </p:oleObj>
              </mc:Choice>
              <mc:Fallback>
                <p:oleObj name="Equation" r:id="rId19" imgW="1295280" imgH="266400" progId="Equation.DSMT4">
                  <p:embed/>
                  <p:pic>
                    <p:nvPicPr>
                      <p:cNvPr id="0" name=""/>
                      <p:cNvPicPr>
                        <a:picLocks noChangeAspect="1" noChangeArrowheads="1"/>
                      </p:cNvPicPr>
                      <p:nvPr/>
                    </p:nvPicPr>
                    <p:blipFill>
                      <a:blip r:embed="rId20"/>
                      <a:srcRect/>
                      <a:stretch>
                        <a:fillRect/>
                      </a:stretch>
                    </p:blipFill>
                    <p:spPr bwMode="auto">
                      <a:xfrm>
                        <a:off x="4882121" y="5610696"/>
                        <a:ext cx="2344737"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107504" y="2996952"/>
            <a:ext cx="3888432" cy="461665"/>
          </a:xfrm>
          <a:prstGeom prst="rect">
            <a:avLst/>
          </a:prstGeom>
          <a:noFill/>
        </p:spPr>
        <p:txBody>
          <a:bodyPr wrap="square" rtlCol="0">
            <a:spAutoFit/>
          </a:bodyPr>
          <a:lstStyle/>
          <a:p>
            <a:r>
              <a:rPr lang="en-US" sz="2400" b="1" dirty="0" smtClean="0">
                <a:solidFill>
                  <a:srgbClr val="C00000"/>
                </a:solidFill>
                <a:latin typeface="Comic Sans MS" panose="030F0702030302020204" pitchFamily="66" charset="0"/>
              </a:rPr>
              <a:t>Helical (chiral) electrons</a:t>
            </a:r>
            <a:endParaRPr lang="ru-RU" sz="2400" b="1" dirty="0">
              <a:solidFill>
                <a:srgbClr val="C00000"/>
              </a:solidFill>
              <a:latin typeface="Comic Sans MS" panose="030F0702030302020204" pitchFamily="66" charset="0"/>
            </a:endParaRPr>
          </a:p>
        </p:txBody>
      </p:sp>
      <p:graphicFrame>
        <p:nvGraphicFramePr>
          <p:cNvPr id="2059" name="Object 11"/>
          <p:cNvGraphicFramePr>
            <a:graphicFrameLocks noChangeAspect="1"/>
          </p:cNvGraphicFramePr>
          <p:nvPr>
            <p:extLst/>
          </p:nvPr>
        </p:nvGraphicFramePr>
        <p:xfrm>
          <a:off x="4942838" y="3552081"/>
          <a:ext cx="3977458" cy="844297"/>
        </p:xfrm>
        <a:graphic>
          <a:graphicData uri="http://schemas.openxmlformats.org/presentationml/2006/ole">
            <mc:AlternateContent xmlns:mc="http://schemas.openxmlformats.org/markup-compatibility/2006">
              <mc:Choice xmlns:v="urn:schemas-microsoft-com:vml" Requires="v">
                <p:oleObj spid="_x0000_s166179" name="Формула" r:id="rId21" imgW="2273040" imgH="482400" progId="Equation.3">
                  <p:embed/>
                </p:oleObj>
              </mc:Choice>
              <mc:Fallback>
                <p:oleObj name="Формула" r:id="rId21" imgW="2273040" imgH="4824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942838" y="3552081"/>
                        <a:ext cx="3977458" cy="844297"/>
                      </a:xfrm>
                      <a:prstGeom prst="rect">
                        <a:avLst/>
                      </a:prstGeom>
                      <a:noFill/>
                      <a:extLst/>
                    </p:spPr>
                  </p:pic>
                </p:oleObj>
              </mc:Fallback>
            </mc:AlternateContent>
          </a:graphicData>
        </a:graphic>
      </p:graphicFrame>
      <p:sp>
        <p:nvSpPr>
          <p:cNvPr id="26" name="TextBox 25"/>
          <p:cNvSpPr txBox="1"/>
          <p:nvPr/>
        </p:nvSpPr>
        <p:spPr>
          <a:xfrm>
            <a:off x="4654806" y="2996952"/>
            <a:ext cx="4366741" cy="461665"/>
          </a:xfrm>
          <a:prstGeom prst="rect">
            <a:avLst/>
          </a:prstGeom>
          <a:noFill/>
        </p:spPr>
        <p:txBody>
          <a:bodyPr wrap="square" rtlCol="0">
            <a:spAutoFit/>
          </a:bodyPr>
          <a:lstStyle/>
          <a:p>
            <a:r>
              <a:rPr lang="en-US" sz="2400" b="1" dirty="0" smtClean="0">
                <a:solidFill>
                  <a:srgbClr val="00B050"/>
                </a:solidFill>
                <a:latin typeface="Comic Sans MS" panose="030F0702030302020204" pitchFamily="66" charset="0"/>
              </a:rPr>
              <a:t>Usual (non-chiral) electrons</a:t>
            </a:r>
            <a:endParaRPr lang="ru-RU" sz="2400" b="1" dirty="0">
              <a:solidFill>
                <a:srgbClr val="00B050"/>
              </a:solidFill>
              <a:latin typeface="Comic Sans MS" panose="030F0702030302020204" pitchFamily="66" charset="0"/>
            </a:endParaRPr>
          </a:p>
        </p:txBody>
      </p:sp>
      <p:sp>
        <p:nvSpPr>
          <p:cNvPr id="6" name="Rectangle 5"/>
          <p:cNvSpPr/>
          <p:nvPr/>
        </p:nvSpPr>
        <p:spPr>
          <a:xfrm>
            <a:off x="118302" y="2996952"/>
            <a:ext cx="4562251" cy="158417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654806" y="2996952"/>
            <a:ext cx="4346227" cy="158417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ular Callout 6"/>
          <p:cNvSpPr/>
          <p:nvPr/>
        </p:nvSpPr>
        <p:spPr>
          <a:xfrm>
            <a:off x="4561201" y="5131855"/>
            <a:ext cx="3050773" cy="961442"/>
          </a:xfrm>
          <a:prstGeom prst="wedgeRoundRectCallout">
            <a:avLst>
              <a:gd name="adj1" fmla="val -99291"/>
              <a:gd name="adj2" fmla="val 54108"/>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266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p:cNvGrpSpPr/>
          <p:nvPr/>
        </p:nvGrpSpPr>
        <p:grpSpPr>
          <a:xfrm>
            <a:off x="1691680" y="1124744"/>
            <a:ext cx="6264697" cy="1880919"/>
            <a:chOff x="2555776" y="260648"/>
            <a:chExt cx="6264697" cy="1880919"/>
          </a:xfrm>
        </p:grpSpPr>
        <p:sp>
          <p:nvSpPr>
            <p:cNvPr id="3" name="Cube 1"/>
            <p:cNvSpPr/>
            <p:nvPr/>
          </p:nvSpPr>
          <p:spPr>
            <a:xfrm>
              <a:off x="2555776" y="412019"/>
              <a:ext cx="6264697" cy="1656660"/>
            </a:xfrm>
            <a:prstGeom prst="cube">
              <a:avLst>
                <a:gd name="adj" fmla="val 63272"/>
              </a:avLst>
            </a:prstGeom>
            <a:solidFill>
              <a:schemeClr val="bg1">
                <a:lumMod val="75000"/>
                <a:alpha val="58824"/>
              </a:schemeClr>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p:cNvCxnSpPr/>
            <p:nvPr/>
          </p:nvCxnSpPr>
          <p:spPr>
            <a:xfrm>
              <a:off x="2669679" y="1644454"/>
              <a:ext cx="4666396" cy="20121"/>
            </a:xfrm>
            <a:prstGeom prst="line">
              <a:avLst/>
            </a:prstGeom>
            <a:ln w="76200">
              <a:solidFill>
                <a:srgbClr val="0070C0"/>
              </a:solidFill>
              <a:headEnd type="stealth"/>
            </a:ln>
          </p:spPr>
          <p:style>
            <a:lnRef idx="1">
              <a:schemeClr val="accent1"/>
            </a:lnRef>
            <a:fillRef idx="0">
              <a:schemeClr val="accent1"/>
            </a:fillRef>
            <a:effectRef idx="0">
              <a:schemeClr val="accent1"/>
            </a:effectRef>
            <a:fontRef idx="minor">
              <a:schemeClr val="tx1"/>
            </a:fontRef>
          </p:style>
        </p:cxnSp>
        <p:cxnSp>
          <p:nvCxnSpPr>
            <p:cNvPr id="5" name="Straight Connector 5"/>
            <p:cNvCxnSpPr/>
            <p:nvPr/>
          </p:nvCxnSpPr>
          <p:spPr>
            <a:xfrm flipH="1">
              <a:off x="2669679" y="1481653"/>
              <a:ext cx="4666396" cy="20121"/>
            </a:xfrm>
            <a:prstGeom prst="line">
              <a:avLst/>
            </a:prstGeom>
            <a:ln w="76200">
              <a:solidFill>
                <a:srgbClr val="00B050"/>
              </a:solidFill>
              <a:headEnd type="stealth"/>
            </a:ln>
          </p:spPr>
          <p:style>
            <a:lnRef idx="1">
              <a:schemeClr val="accent1"/>
            </a:lnRef>
            <a:fillRef idx="0">
              <a:schemeClr val="accent1"/>
            </a:fillRef>
            <a:effectRef idx="0">
              <a:schemeClr val="accent1"/>
            </a:effectRef>
            <a:fontRef idx="minor">
              <a:schemeClr val="tx1"/>
            </a:fontRef>
          </p:style>
        </p:cxnSp>
        <p:cxnSp>
          <p:nvCxnSpPr>
            <p:cNvPr id="6" name="Straight Connector 6"/>
            <p:cNvCxnSpPr/>
            <p:nvPr/>
          </p:nvCxnSpPr>
          <p:spPr>
            <a:xfrm flipH="1">
              <a:off x="3784623" y="488730"/>
              <a:ext cx="4666396" cy="20121"/>
            </a:xfrm>
            <a:prstGeom prst="line">
              <a:avLst/>
            </a:prstGeom>
            <a:ln w="76200">
              <a:solidFill>
                <a:srgbClr val="0070C0"/>
              </a:solidFill>
              <a:headEnd type="stealth"/>
            </a:ln>
          </p:spPr>
          <p:style>
            <a:lnRef idx="1">
              <a:schemeClr val="accent1"/>
            </a:lnRef>
            <a:fillRef idx="0">
              <a:schemeClr val="accent1"/>
            </a:fillRef>
            <a:effectRef idx="0">
              <a:schemeClr val="accent1"/>
            </a:effectRef>
            <a:fontRef idx="minor">
              <a:schemeClr val="tx1"/>
            </a:fontRef>
          </p:style>
        </p:cxnSp>
        <p:cxnSp>
          <p:nvCxnSpPr>
            <p:cNvPr id="7" name="Straight Connector 7"/>
            <p:cNvCxnSpPr/>
            <p:nvPr/>
          </p:nvCxnSpPr>
          <p:spPr>
            <a:xfrm flipV="1">
              <a:off x="3779912" y="548680"/>
              <a:ext cx="4719939" cy="6709"/>
            </a:xfrm>
            <a:prstGeom prst="line">
              <a:avLst/>
            </a:prstGeom>
            <a:ln w="76200">
              <a:solidFill>
                <a:srgbClr val="00B050"/>
              </a:solidFill>
              <a:headEnd type="stealth"/>
            </a:ln>
          </p:spPr>
          <p:style>
            <a:lnRef idx="1">
              <a:schemeClr val="accent1"/>
            </a:lnRef>
            <a:fillRef idx="0">
              <a:schemeClr val="accent1"/>
            </a:fillRef>
            <a:effectRef idx="0">
              <a:schemeClr val="accent1"/>
            </a:effectRef>
            <a:fontRef idx="minor">
              <a:schemeClr val="tx1"/>
            </a:fontRef>
          </p:style>
        </p:cxnSp>
        <p:sp>
          <p:nvSpPr>
            <p:cNvPr id="8" name="Up Arrow 10"/>
            <p:cNvSpPr/>
            <p:nvPr/>
          </p:nvSpPr>
          <p:spPr>
            <a:xfrm>
              <a:off x="6827160" y="1318853"/>
              <a:ext cx="151263" cy="237544"/>
            </a:xfrm>
            <a:prstGeom prst="upArrow">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Up Arrow 13"/>
            <p:cNvSpPr/>
            <p:nvPr/>
          </p:nvSpPr>
          <p:spPr>
            <a:xfrm flipV="1">
              <a:off x="4467312" y="260648"/>
              <a:ext cx="139521" cy="266929"/>
            </a:xfrm>
            <a:prstGeom prst="up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Up Arrow 14"/>
            <p:cNvSpPr/>
            <p:nvPr/>
          </p:nvSpPr>
          <p:spPr>
            <a:xfrm>
              <a:off x="5092442" y="495999"/>
              <a:ext cx="151263" cy="237544"/>
            </a:xfrm>
            <a:prstGeom prst="upArrow">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6"/>
            <p:cNvCxnSpPr/>
            <p:nvPr/>
          </p:nvCxnSpPr>
          <p:spPr>
            <a:xfrm flipV="1">
              <a:off x="4073760" y="1069454"/>
              <a:ext cx="456466" cy="17215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7"/>
            <p:cNvCxnSpPr/>
            <p:nvPr/>
          </p:nvCxnSpPr>
          <p:spPr>
            <a:xfrm flipH="1" flipV="1">
              <a:off x="3250514" y="1013564"/>
              <a:ext cx="151264" cy="32417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24"/>
            <p:cNvCxnSpPr/>
            <p:nvPr/>
          </p:nvCxnSpPr>
          <p:spPr>
            <a:xfrm>
              <a:off x="7381467" y="1142116"/>
              <a:ext cx="456466" cy="17215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25"/>
            <p:cNvCxnSpPr/>
            <p:nvPr/>
          </p:nvCxnSpPr>
          <p:spPr>
            <a:xfrm rot="3600000" flipH="1">
              <a:off x="6570695" y="993852"/>
              <a:ext cx="126318" cy="38819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26"/>
            <p:cNvCxnSpPr/>
            <p:nvPr/>
          </p:nvCxnSpPr>
          <p:spPr>
            <a:xfrm rot="1800000" flipV="1">
              <a:off x="5583713" y="1035921"/>
              <a:ext cx="456466" cy="17215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27"/>
            <p:cNvCxnSpPr/>
            <p:nvPr/>
          </p:nvCxnSpPr>
          <p:spPr>
            <a:xfrm rot="1800000" flipH="1" flipV="1">
              <a:off x="4760467" y="919665"/>
              <a:ext cx="151264" cy="32417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Oval 30"/>
            <p:cNvSpPr/>
            <p:nvPr/>
          </p:nvSpPr>
          <p:spPr>
            <a:xfrm>
              <a:off x="7267683" y="1058280"/>
              <a:ext cx="289140" cy="14979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34"/>
            <p:cNvSpPr/>
            <p:nvPr/>
          </p:nvSpPr>
          <p:spPr>
            <a:xfrm>
              <a:off x="4672116" y="1191302"/>
              <a:ext cx="289140" cy="14979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36"/>
            <p:cNvCxnSpPr/>
            <p:nvPr/>
          </p:nvCxnSpPr>
          <p:spPr>
            <a:xfrm flipH="1">
              <a:off x="2851608" y="1269551"/>
              <a:ext cx="591664" cy="555575"/>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37"/>
            <p:cNvCxnSpPr/>
            <p:nvPr/>
          </p:nvCxnSpPr>
          <p:spPr>
            <a:xfrm flipH="1">
              <a:off x="3404454" y="1261727"/>
              <a:ext cx="591664" cy="555575"/>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Oval 31"/>
            <p:cNvSpPr/>
            <p:nvPr/>
          </p:nvSpPr>
          <p:spPr>
            <a:xfrm>
              <a:off x="3854226" y="1158885"/>
              <a:ext cx="289140" cy="14979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Arrow Connector 39"/>
            <p:cNvCxnSpPr/>
            <p:nvPr/>
          </p:nvCxnSpPr>
          <p:spPr>
            <a:xfrm>
              <a:off x="3005547" y="1690984"/>
              <a:ext cx="514028" cy="13415"/>
            </a:xfrm>
            <a:prstGeom prst="straightConnector1">
              <a:avLst/>
            </a:prstGeom>
            <a:ln w="38100">
              <a:solidFill>
                <a:schemeClr val="tx1"/>
              </a:solidFill>
              <a:headEnd type="stealth" w="med" len="med"/>
              <a:tailEnd type="stealth" w="med" len="med"/>
            </a:ln>
          </p:spPr>
          <p:style>
            <a:lnRef idx="1">
              <a:schemeClr val="accent1"/>
            </a:lnRef>
            <a:fillRef idx="0">
              <a:schemeClr val="accent1"/>
            </a:fillRef>
            <a:effectRef idx="0">
              <a:schemeClr val="accent1"/>
            </a:effectRef>
            <a:fontRef idx="minor">
              <a:schemeClr val="tx1"/>
            </a:fontRef>
          </p:style>
        </p:cxnSp>
        <p:sp>
          <p:nvSpPr>
            <p:cNvPr id="23" name="TextBox 22"/>
            <p:cNvSpPr txBox="1">
              <a:spLocks noRot="1" noChangeAspect="1" noMove="1" noResize="1" noEditPoints="1" noAdjustHandles="1" noChangeArrowheads="1" noChangeShapeType="1" noTextEdit="1"/>
            </p:cNvSpPr>
            <p:nvPr/>
          </p:nvSpPr>
          <p:spPr>
            <a:xfrm>
              <a:off x="2855624" y="1650741"/>
              <a:ext cx="555521" cy="264132"/>
            </a:xfrm>
            <a:prstGeom prst="rect">
              <a:avLst/>
            </a:prstGeom>
            <a:blipFill rotWithShape="0">
              <a:blip r:embed="rId3" cstate="print"/>
              <a:stretch>
                <a:fillRect/>
              </a:stretch>
            </a:blipFill>
          </p:spPr>
          <p:txBody>
            <a:bodyPr/>
            <a:lstStyle/>
            <a:p>
              <a:r>
                <a:rPr lang="en-US" dirty="0">
                  <a:noFill/>
                </a:rPr>
                <a:t> </a:t>
              </a:r>
            </a:p>
          </p:txBody>
        </p:sp>
        <p:sp>
          <p:nvSpPr>
            <p:cNvPr id="24" name="TextBox 23"/>
            <p:cNvSpPr txBox="1"/>
            <p:nvPr/>
          </p:nvSpPr>
          <p:spPr>
            <a:xfrm>
              <a:off x="6061139" y="324965"/>
              <a:ext cx="1290069" cy="190762"/>
            </a:xfrm>
            <a:prstGeom prst="rect">
              <a:avLst/>
            </a:prstGeom>
            <a:noFill/>
          </p:spPr>
          <p:txBody>
            <a:bodyPr wrap="none" rtlCol="0">
              <a:spAutoFit/>
            </a:bodyPr>
            <a:lstStyle/>
            <a:p>
              <a:r>
                <a:rPr lang="en-US" sz="2000" b="1" dirty="0" smtClean="0">
                  <a:latin typeface="Comic Sans MS" panose="030F0702030302020204" pitchFamily="66" charset="0"/>
                </a:rPr>
                <a:t>Helical edge</a:t>
              </a:r>
              <a:endParaRPr lang="en-US" sz="2000" b="1" dirty="0">
                <a:latin typeface="Comic Sans MS" panose="030F0702030302020204" pitchFamily="66" charset="0"/>
              </a:endParaRPr>
            </a:p>
          </p:txBody>
        </p:sp>
        <p:sp>
          <p:nvSpPr>
            <p:cNvPr id="25" name="TextBox 24"/>
            <p:cNvSpPr txBox="1"/>
            <p:nvPr/>
          </p:nvSpPr>
          <p:spPr>
            <a:xfrm>
              <a:off x="5118606" y="1440953"/>
              <a:ext cx="1290069" cy="190762"/>
            </a:xfrm>
            <a:prstGeom prst="rect">
              <a:avLst/>
            </a:prstGeom>
            <a:noFill/>
          </p:spPr>
          <p:txBody>
            <a:bodyPr wrap="none" rtlCol="0">
              <a:spAutoFit/>
            </a:bodyPr>
            <a:lstStyle/>
            <a:p>
              <a:r>
                <a:rPr lang="en-US" sz="2000" b="1" dirty="0" smtClean="0">
                  <a:latin typeface="Comic Sans MS" panose="030F0702030302020204" pitchFamily="66" charset="0"/>
                </a:rPr>
                <a:t>Helical edge</a:t>
              </a:r>
              <a:endParaRPr lang="en-US" sz="2000" b="1" dirty="0">
                <a:latin typeface="Comic Sans MS" panose="030F0702030302020204" pitchFamily="66" charset="0"/>
              </a:endParaRPr>
            </a:p>
          </p:txBody>
        </p:sp>
        <p:sp>
          <p:nvSpPr>
            <p:cNvPr id="26" name="TextBox 25"/>
            <p:cNvSpPr txBox="1"/>
            <p:nvPr/>
          </p:nvSpPr>
          <p:spPr>
            <a:xfrm>
              <a:off x="5071908" y="1155529"/>
              <a:ext cx="1532903" cy="190762"/>
            </a:xfrm>
            <a:prstGeom prst="rect">
              <a:avLst/>
            </a:prstGeom>
            <a:noFill/>
          </p:spPr>
          <p:txBody>
            <a:bodyPr wrap="none" rtlCol="0">
              <a:spAutoFit/>
            </a:bodyPr>
            <a:lstStyle/>
            <a:p>
              <a:r>
                <a:rPr lang="en-US" sz="2000" b="1" dirty="0" smtClean="0">
                  <a:latin typeface="Comic Sans MS" panose="030F0702030302020204" pitchFamily="66" charset="0"/>
                </a:rPr>
                <a:t>Localized spins</a:t>
              </a:r>
              <a:endParaRPr lang="en-US" sz="2000" b="1" dirty="0">
                <a:latin typeface="Comic Sans MS" panose="030F0702030302020204" pitchFamily="66" charset="0"/>
              </a:endParaRPr>
            </a:p>
          </p:txBody>
        </p:sp>
        <p:sp>
          <p:nvSpPr>
            <p:cNvPr id="27" name="TextBox 26"/>
            <p:cNvSpPr txBox="1"/>
            <p:nvPr/>
          </p:nvSpPr>
          <p:spPr>
            <a:xfrm>
              <a:off x="3972791" y="586249"/>
              <a:ext cx="1520700" cy="190763"/>
            </a:xfrm>
            <a:prstGeom prst="rect">
              <a:avLst/>
            </a:prstGeom>
            <a:noFill/>
          </p:spPr>
          <p:txBody>
            <a:bodyPr wrap="none" rtlCol="0">
              <a:spAutoFit/>
            </a:bodyPr>
            <a:lstStyle/>
            <a:p>
              <a:r>
                <a:rPr lang="en-US" sz="2000" b="1" dirty="0" smtClean="0">
                  <a:latin typeface="Comic Sans MS" panose="030F0702030302020204" pitchFamily="66" charset="0"/>
                </a:rPr>
                <a:t>Insulating bulk</a:t>
              </a:r>
              <a:endParaRPr lang="en-US" sz="2000" b="1" dirty="0">
                <a:latin typeface="Comic Sans MS" panose="030F0702030302020204" pitchFamily="66" charset="0"/>
              </a:endParaRPr>
            </a:p>
          </p:txBody>
        </p:sp>
        <p:cxnSp>
          <p:nvCxnSpPr>
            <p:cNvPr id="28" name="Straight Connector 48"/>
            <p:cNvCxnSpPr/>
            <p:nvPr/>
          </p:nvCxnSpPr>
          <p:spPr>
            <a:xfrm>
              <a:off x="7740352" y="2060848"/>
              <a:ext cx="484578" cy="0"/>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9" name="Straight Connector 50"/>
            <p:cNvCxnSpPr/>
            <p:nvPr/>
          </p:nvCxnSpPr>
          <p:spPr>
            <a:xfrm flipV="1">
              <a:off x="7740352" y="1772816"/>
              <a:ext cx="281110" cy="251376"/>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0" name="Straight Connector 53"/>
            <p:cNvCxnSpPr/>
            <p:nvPr/>
          </p:nvCxnSpPr>
          <p:spPr>
            <a:xfrm flipV="1">
              <a:off x="7740352" y="1772816"/>
              <a:ext cx="0" cy="284901"/>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009274" y="1854050"/>
              <a:ext cx="279686" cy="278806"/>
            </a:xfrm>
            <a:prstGeom prst="rect">
              <a:avLst/>
            </a:prstGeom>
            <a:noFill/>
          </p:spPr>
          <p:txBody>
            <a:bodyPr wrap="none" rtlCol="0">
              <a:spAutoFit/>
            </a:bodyPr>
            <a:lstStyle/>
            <a:p>
              <a:r>
                <a:rPr lang="en-US" sz="3200" i="1" dirty="0" smtClean="0">
                  <a:latin typeface="Times New Roman" panose="02020603050405020304" pitchFamily="18" charset="0"/>
                  <a:cs typeface="Times New Roman" panose="02020603050405020304" pitchFamily="18" charset="0"/>
                </a:rPr>
                <a:t>x</a:t>
              </a:r>
              <a:endParaRPr lang="en-US" sz="3200" i="1" dirty="0">
                <a:latin typeface="Times New Roman" panose="02020603050405020304" pitchFamily="18" charset="0"/>
                <a:cs typeface="Times New Roman" panose="02020603050405020304" pitchFamily="18" charset="0"/>
              </a:endParaRPr>
            </a:p>
          </p:txBody>
        </p:sp>
        <p:sp>
          <p:nvSpPr>
            <p:cNvPr id="32" name="TextBox 31"/>
            <p:cNvSpPr txBox="1"/>
            <p:nvPr/>
          </p:nvSpPr>
          <p:spPr>
            <a:xfrm>
              <a:off x="8028384" y="1412776"/>
              <a:ext cx="773209" cy="584775"/>
            </a:xfrm>
            <a:prstGeom prst="rect">
              <a:avLst/>
            </a:prstGeom>
            <a:noFill/>
          </p:spPr>
          <p:txBody>
            <a:bodyPr wrap="square" rtlCol="0">
              <a:spAutoFit/>
            </a:bodyPr>
            <a:lstStyle/>
            <a:p>
              <a:r>
                <a:rPr lang="en-US" sz="3200" i="1" dirty="0" smtClean="0">
                  <a:latin typeface="Times New Roman" panose="02020603050405020304" pitchFamily="18" charset="0"/>
                  <a:cs typeface="Times New Roman" panose="02020603050405020304" pitchFamily="18" charset="0"/>
                </a:rPr>
                <a:t>y</a:t>
              </a:r>
              <a:endParaRPr lang="en-US" sz="3200" i="1"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7308304" y="1556792"/>
              <a:ext cx="432047" cy="584775"/>
            </a:xfrm>
            <a:prstGeom prst="rect">
              <a:avLst/>
            </a:prstGeom>
            <a:noFill/>
          </p:spPr>
          <p:txBody>
            <a:bodyPr wrap="square" rtlCol="0">
              <a:spAutoFit/>
            </a:bodyPr>
            <a:lstStyle/>
            <a:p>
              <a:r>
                <a:rPr lang="en-US" sz="3200" i="1" dirty="0" smtClean="0">
                  <a:latin typeface="Times New Roman" panose="02020603050405020304" pitchFamily="18" charset="0"/>
                  <a:cs typeface="Times New Roman" panose="02020603050405020304" pitchFamily="18" charset="0"/>
                </a:rPr>
                <a:t>z</a:t>
              </a:r>
              <a:endParaRPr lang="en-US" sz="3200" i="1" dirty="0">
                <a:latin typeface="Times New Roman" panose="02020603050405020304" pitchFamily="18" charset="0"/>
                <a:cs typeface="Times New Roman" panose="02020603050405020304" pitchFamily="18" charset="0"/>
              </a:endParaRPr>
            </a:p>
          </p:txBody>
        </p:sp>
        <p:sp>
          <p:nvSpPr>
            <p:cNvPr id="34" name="TextBox 33"/>
            <p:cNvSpPr txBox="1"/>
            <p:nvPr/>
          </p:nvSpPr>
          <p:spPr>
            <a:xfrm>
              <a:off x="4427877" y="1363447"/>
              <a:ext cx="146105" cy="226149"/>
            </a:xfrm>
            <a:prstGeom prst="rect">
              <a:avLst/>
            </a:prstGeom>
            <a:noFill/>
          </p:spPr>
          <p:txBody>
            <a:bodyPr wrap="none" rtlCol="0">
              <a:spAutoFit/>
            </a:bodyPr>
            <a:lstStyle/>
            <a:p>
              <a:pPr algn="ctr"/>
              <a:endParaRPr lang="en-US" sz="2000" b="1" dirty="0">
                <a:latin typeface="Comic Sans MS" panose="030F0702030302020204" pitchFamily="66" charset="0"/>
              </a:endParaRPr>
            </a:p>
          </p:txBody>
        </p:sp>
        <p:sp>
          <p:nvSpPr>
            <p:cNvPr id="35" name="TextBox 34"/>
            <p:cNvSpPr txBox="1"/>
            <p:nvPr/>
          </p:nvSpPr>
          <p:spPr>
            <a:xfrm>
              <a:off x="6651310" y="1221482"/>
              <a:ext cx="146105" cy="226149"/>
            </a:xfrm>
            <a:prstGeom prst="rect">
              <a:avLst/>
            </a:prstGeom>
            <a:noFill/>
          </p:spPr>
          <p:txBody>
            <a:bodyPr wrap="none" rtlCol="0">
              <a:spAutoFit/>
            </a:bodyPr>
            <a:lstStyle/>
            <a:p>
              <a:pPr algn="ctr"/>
              <a:endParaRPr lang="en-US" sz="2000" b="1" dirty="0">
                <a:latin typeface="Comic Sans MS" panose="030F0702030302020204" pitchFamily="66" charset="0"/>
              </a:endParaRPr>
            </a:p>
          </p:txBody>
        </p:sp>
        <p:sp>
          <p:nvSpPr>
            <p:cNvPr id="36" name="Up Arrow 62"/>
            <p:cNvSpPr/>
            <p:nvPr/>
          </p:nvSpPr>
          <p:spPr>
            <a:xfrm flipV="1">
              <a:off x="3922618" y="1522353"/>
              <a:ext cx="139522" cy="266929"/>
            </a:xfrm>
            <a:prstGeom prst="up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3"/>
            <p:cNvSpPr/>
            <p:nvPr/>
          </p:nvSpPr>
          <p:spPr>
            <a:xfrm>
              <a:off x="3258545" y="1211424"/>
              <a:ext cx="289140" cy="14979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Arrow Connector 66"/>
            <p:cNvCxnSpPr/>
            <p:nvPr/>
          </p:nvCxnSpPr>
          <p:spPr>
            <a:xfrm flipV="1">
              <a:off x="3459337" y="978911"/>
              <a:ext cx="223329" cy="232513"/>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68"/>
            <p:cNvCxnSpPr/>
            <p:nvPr/>
          </p:nvCxnSpPr>
          <p:spPr>
            <a:xfrm flipV="1">
              <a:off x="4036277" y="944257"/>
              <a:ext cx="223329" cy="232513"/>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69"/>
            <p:cNvCxnSpPr/>
            <p:nvPr/>
          </p:nvCxnSpPr>
          <p:spPr>
            <a:xfrm flipV="1">
              <a:off x="4886295" y="983381"/>
              <a:ext cx="223329" cy="232513"/>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70"/>
            <p:cNvCxnSpPr/>
            <p:nvPr/>
          </p:nvCxnSpPr>
          <p:spPr>
            <a:xfrm flipV="1">
              <a:off x="5607806" y="821292"/>
              <a:ext cx="223329" cy="232513"/>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2" name="Oval 28"/>
            <p:cNvSpPr/>
            <p:nvPr/>
          </p:nvSpPr>
          <p:spPr>
            <a:xfrm>
              <a:off x="5407015" y="1013564"/>
              <a:ext cx="289140" cy="14979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3" name="Straight Arrow Connector 71"/>
            <p:cNvCxnSpPr/>
            <p:nvPr/>
          </p:nvCxnSpPr>
          <p:spPr>
            <a:xfrm flipV="1">
              <a:off x="6947755" y="880538"/>
              <a:ext cx="223329" cy="232513"/>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72"/>
            <p:cNvCxnSpPr/>
            <p:nvPr/>
          </p:nvCxnSpPr>
          <p:spPr>
            <a:xfrm flipV="1">
              <a:off x="7452411" y="839177"/>
              <a:ext cx="223329" cy="232513"/>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Oval 29"/>
            <p:cNvSpPr/>
            <p:nvPr/>
          </p:nvSpPr>
          <p:spPr>
            <a:xfrm>
              <a:off x="6754996" y="1086225"/>
              <a:ext cx="289140" cy="14979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72707" name="Object 3"/>
          <p:cNvGraphicFramePr>
            <a:graphicFrameLocks noChangeAspect="1"/>
          </p:cNvGraphicFramePr>
          <p:nvPr/>
        </p:nvGraphicFramePr>
        <p:xfrm>
          <a:off x="2915816" y="3717032"/>
          <a:ext cx="2826496" cy="770632"/>
        </p:xfrm>
        <a:graphic>
          <a:graphicData uri="http://schemas.openxmlformats.org/presentationml/2006/ole">
            <mc:AlternateContent xmlns:mc="http://schemas.openxmlformats.org/markup-compatibility/2006">
              <mc:Choice xmlns:v="urn:schemas-microsoft-com:vml" Requires="v">
                <p:oleObj spid="_x0000_s166941" name="Формула" r:id="rId4" imgW="977760" imgH="266400" progId="Equation.3">
                  <p:embed/>
                </p:oleObj>
              </mc:Choice>
              <mc:Fallback>
                <p:oleObj name="Формула" r:id="rId4" imgW="977760" imgH="266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6" y="3717032"/>
                        <a:ext cx="2826496" cy="7706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TextBox 49"/>
          <p:cNvSpPr txBox="1"/>
          <p:nvPr/>
        </p:nvSpPr>
        <p:spPr>
          <a:xfrm>
            <a:off x="2627784" y="4509120"/>
            <a:ext cx="1008112" cy="523220"/>
          </a:xfrm>
          <a:prstGeom prst="rect">
            <a:avLst/>
          </a:prstGeom>
          <a:noFill/>
        </p:spPr>
        <p:txBody>
          <a:bodyPr wrap="square" rtlCol="0">
            <a:spAutoFit/>
          </a:bodyPr>
          <a:lstStyle/>
          <a:p>
            <a:r>
              <a:rPr lang="en-US" sz="2800" dirty="0" smtClean="0"/>
              <a:t>black</a:t>
            </a:r>
            <a:endParaRPr lang="ru-RU" sz="2800" dirty="0"/>
          </a:p>
        </p:txBody>
      </p:sp>
      <p:sp>
        <p:nvSpPr>
          <p:cNvPr id="51" name="TextBox 50"/>
          <p:cNvSpPr txBox="1"/>
          <p:nvPr/>
        </p:nvSpPr>
        <p:spPr>
          <a:xfrm>
            <a:off x="3923928" y="4509120"/>
            <a:ext cx="1008112" cy="523220"/>
          </a:xfrm>
          <a:prstGeom prst="rect">
            <a:avLst/>
          </a:prstGeom>
          <a:noFill/>
        </p:spPr>
        <p:txBody>
          <a:bodyPr wrap="square" rtlCol="0">
            <a:spAutoFit/>
          </a:bodyPr>
          <a:lstStyle/>
          <a:p>
            <a:r>
              <a:rPr lang="en-US" sz="2800" dirty="0" smtClean="0">
                <a:solidFill>
                  <a:srgbClr val="FF0000"/>
                </a:solidFill>
              </a:rPr>
              <a:t>red</a:t>
            </a:r>
            <a:endParaRPr lang="ru-RU" sz="2800" dirty="0">
              <a:solidFill>
                <a:srgbClr val="FF0000"/>
              </a:solidFill>
            </a:endParaRPr>
          </a:p>
        </p:txBody>
      </p:sp>
    </p:spTree>
    <p:extLst>
      <p:ext uri="{BB962C8B-B14F-4D97-AF65-F5344CB8AC3E}">
        <p14:creationId xmlns:p14="http://schemas.microsoft.com/office/powerpoint/2010/main" val="8483845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e 1"/>
          <p:cNvSpPr/>
          <p:nvPr/>
        </p:nvSpPr>
        <p:spPr>
          <a:xfrm>
            <a:off x="516989" y="3939280"/>
            <a:ext cx="8229600" cy="2606041"/>
          </a:xfrm>
          <a:prstGeom prst="cube">
            <a:avLst>
              <a:gd name="adj" fmla="val 63272"/>
            </a:avLst>
          </a:prstGeom>
          <a:solidFill>
            <a:schemeClr val="bg1">
              <a:lumMod val="75000"/>
              <a:alpha val="58824"/>
            </a:schemeClr>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4" name="Straight Connector 3"/>
          <p:cNvCxnSpPr/>
          <p:nvPr/>
        </p:nvCxnSpPr>
        <p:spPr>
          <a:xfrm>
            <a:off x="854613" y="5697964"/>
            <a:ext cx="6129997" cy="31652"/>
          </a:xfrm>
          <a:prstGeom prst="line">
            <a:avLst/>
          </a:prstGeom>
          <a:ln w="76200">
            <a:solidFill>
              <a:srgbClr val="0070C0"/>
            </a:solidFill>
            <a:headEnd type="stealt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042770" y="5474639"/>
            <a:ext cx="6129997" cy="31652"/>
          </a:xfrm>
          <a:prstGeom prst="line">
            <a:avLst/>
          </a:prstGeom>
          <a:ln w="76200">
            <a:solidFill>
              <a:srgbClr val="00B050"/>
            </a:solidFill>
            <a:headEnd type="stealt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131260" y="4059952"/>
            <a:ext cx="6129997" cy="31652"/>
          </a:xfrm>
          <a:prstGeom prst="line">
            <a:avLst/>
          </a:prstGeom>
          <a:ln w="76200">
            <a:solidFill>
              <a:srgbClr val="0070C0"/>
            </a:solidFill>
            <a:headEnd type="stealt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2131260" y="4181288"/>
            <a:ext cx="6200334" cy="10553"/>
          </a:xfrm>
          <a:prstGeom prst="line">
            <a:avLst/>
          </a:prstGeom>
          <a:ln w="76200">
            <a:solidFill>
              <a:srgbClr val="00B050"/>
            </a:solidFill>
            <a:headEnd type="stealth"/>
          </a:ln>
        </p:spPr>
        <p:style>
          <a:lnRef idx="1">
            <a:schemeClr val="accent1"/>
          </a:lnRef>
          <a:fillRef idx="0">
            <a:schemeClr val="accent1"/>
          </a:fillRef>
          <a:effectRef idx="0">
            <a:schemeClr val="accent1"/>
          </a:effectRef>
          <a:fontRef idx="minor">
            <a:schemeClr val="tx1"/>
          </a:fontRef>
        </p:style>
      </p:cxnSp>
      <p:sp>
        <p:nvSpPr>
          <p:cNvPr id="11" name="Up Arrow 10"/>
          <p:cNvSpPr/>
          <p:nvPr/>
        </p:nvSpPr>
        <p:spPr>
          <a:xfrm>
            <a:off x="6523294" y="5296410"/>
            <a:ext cx="198706" cy="373673"/>
          </a:xfrm>
          <a:prstGeom prst="upArrow">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Up Arrow 13"/>
          <p:cNvSpPr/>
          <p:nvPr/>
        </p:nvSpPr>
        <p:spPr>
          <a:xfrm flipV="1">
            <a:off x="3028072" y="3701163"/>
            <a:ext cx="183281" cy="419897"/>
          </a:xfrm>
          <a:prstGeom prst="up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Up Arrow 14"/>
          <p:cNvSpPr/>
          <p:nvPr/>
        </p:nvSpPr>
        <p:spPr>
          <a:xfrm>
            <a:off x="3849273" y="4071386"/>
            <a:ext cx="198706" cy="373673"/>
          </a:xfrm>
          <a:prstGeom prst="upArrow">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7" name="Straight Arrow Connector 16"/>
          <p:cNvCxnSpPr/>
          <p:nvPr/>
        </p:nvCxnSpPr>
        <p:spPr>
          <a:xfrm flipV="1">
            <a:off x="2511084" y="4973471"/>
            <a:ext cx="599635" cy="2708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1429630" y="4885552"/>
            <a:ext cx="198707" cy="5099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856243" y="5087774"/>
            <a:ext cx="599635" cy="2708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3600000" flipH="1">
            <a:off x="5774789" y="4904896"/>
            <a:ext cx="198707" cy="5099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800000" flipV="1">
            <a:off x="4494629" y="4920720"/>
            <a:ext cx="599635" cy="2708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800000" flipH="1" flipV="1">
            <a:off x="3413175" y="4737843"/>
            <a:ext cx="198707" cy="5099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706771" y="4955894"/>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5" name="Oval 34"/>
          <p:cNvSpPr/>
          <p:nvPr/>
        </p:nvSpPr>
        <p:spPr>
          <a:xfrm>
            <a:off x="3297113" y="5165147"/>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37" name="Straight Connector 36"/>
          <p:cNvCxnSpPr/>
          <p:nvPr/>
        </p:nvCxnSpPr>
        <p:spPr>
          <a:xfrm flipH="1">
            <a:off x="905609" y="5288238"/>
            <a:ext cx="777237" cy="873959"/>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1631852" y="5275930"/>
            <a:ext cx="777237" cy="873959"/>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2222694" y="5114153"/>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40" name="Straight Arrow Connector 39"/>
          <p:cNvCxnSpPr/>
          <p:nvPr/>
        </p:nvCxnSpPr>
        <p:spPr>
          <a:xfrm>
            <a:off x="1107829" y="5951181"/>
            <a:ext cx="675251" cy="21102"/>
          </a:xfrm>
          <a:prstGeom prst="straightConnector1">
            <a:avLst/>
          </a:prstGeom>
          <a:ln w="38100">
            <a:solidFill>
              <a:schemeClr val="tx1"/>
            </a:solidFill>
            <a:headEnd type="stealth" w="med" len="med"/>
            <a:tailEnd type="stealth"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3" name="TextBox 42"/>
              <p:cNvSpPr txBox="1"/>
              <p:nvPr/>
            </p:nvSpPr>
            <p:spPr>
              <a:xfrm>
                <a:off x="910884" y="5887876"/>
                <a:ext cx="729758" cy="4154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700" i="1">
                          <a:latin typeface="Cambria Math" panose="02040503050406030204" pitchFamily="18" charset="0"/>
                          <a:ea typeface="Cambria Math" panose="02040503050406030204" pitchFamily="18" charset="0"/>
                        </a:rPr>
                        <m:t>~</m:t>
                      </m:r>
                      <m:r>
                        <a:rPr lang="en-US" sz="2700" i="1">
                          <a:latin typeface="Cambria Math" panose="02040503050406030204" pitchFamily="18" charset="0"/>
                          <a:ea typeface="Cambria Math" panose="02040503050406030204" pitchFamily="18" charset="0"/>
                        </a:rPr>
                        <m:t>𝑎</m:t>
                      </m:r>
                    </m:oMath>
                  </m:oMathPara>
                </a14:m>
                <a:endParaRPr lang="en-US" sz="2700" dirty="0"/>
              </a:p>
            </p:txBody>
          </p:sp>
        </mc:Choice>
        <mc:Fallback xmlns="">
          <p:sp>
            <p:nvSpPr>
              <p:cNvPr id="43" name="TextBox 42"/>
              <p:cNvSpPr txBox="1">
                <a:spLocks noRot="1" noChangeAspect="1" noMove="1" noResize="1" noEditPoints="1" noAdjustHandles="1" noChangeArrowheads="1" noChangeShapeType="1" noTextEdit="1"/>
              </p:cNvSpPr>
              <p:nvPr/>
            </p:nvSpPr>
            <p:spPr>
              <a:xfrm>
                <a:off x="910884" y="5887876"/>
                <a:ext cx="729758" cy="415498"/>
              </a:xfrm>
              <a:prstGeom prst="rect">
                <a:avLst/>
              </a:prstGeom>
              <a:blipFill rotWithShape="0">
                <a:blip r:embed="rId3"/>
                <a:stretch>
                  <a:fillRect/>
                </a:stretch>
              </a:blipFill>
            </p:spPr>
            <p:txBody>
              <a:bodyPr/>
              <a:lstStyle/>
              <a:p>
                <a:r>
                  <a:rPr lang="en-US">
                    <a:noFill/>
                  </a:rPr>
                  <a:t> </a:t>
                </a:r>
              </a:p>
            </p:txBody>
          </p:sp>
        </mc:Fallback>
      </mc:AlternateContent>
      <p:sp>
        <p:nvSpPr>
          <p:cNvPr id="44" name="TextBox 43"/>
          <p:cNvSpPr txBox="1"/>
          <p:nvPr/>
        </p:nvSpPr>
        <p:spPr>
          <a:xfrm>
            <a:off x="5121798" y="3802338"/>
            <a:ext cx="1319592" cy="323165"/>
          </a:xfrm>
          <a:prstGeom prst="rect">
            <a:avLst/>
          </a:prstGeom>
          <a:noFill/>
        </p:spPr>
        <p:txBody>
          <a:bodyPr wrap="none" rtlCol="0">
            <a:spAutoFit/>
          </a:bodyPr>
          <a:lstStyle/>
          <a:p>
            <a:r>
              <a:rPr lang="en-US" sz="1500" b="1" dirty="0">
                <a:latin typeface="Comic Sans MS" panose="030F0702030302020204" pitchFamily="66" charset="0"/>
              </a:rPr>
              <a:t>Helical edge</a:t>
            </a:r>
          </a:p>
        </p:txBody>
      </p:sp>
      <p:sp>
        <p:nvSpPr>
          <p:cNvPr id="45" name="TextBox 44"/>
          <p:cNvSpPr txBox="1"/>
          <p:nvPr/>
        </p:nvSpPr>
        <p:spPr>
          <a:xfrm>
            <a:off x="3875050" y="5457051"/>
            <a:ext cx="1319592" cy="323165"/>
          </a:xfrm>
          <a:prstGeom prst="rect">
            <a:avLst/>
          </a:prstGeom>
          <a:noFill/>
        </p:spPr>
        <p:txBody>
          <a:bodyPr wrap="none" rtlCol="0">
            <a:spAutoFit/>
          </a:bodyPr>
          <a:lstStyle/>
          <a:p>
            <a:r>
              <a:rPr lang="en-US" sz="1500" b="1" dirty="0">
                <a:latin typeface="Comic Sans MS" panose="030F0702030302020204" pitchFamily="66" charset="0"/>
              </a:rPr>
              <a:t>Helical edge</a:t>
            </a:r>
          </a:p>
        </p:txBody>
      </p:sp>
      <p:sp>
        <p:nvSpPr>
          <p:cNvPr id="46" name="TextBox 45"/>
          <p:cNvSpPr txBox="1"/>
          <p:nvPr/>
        </p:nvSpPr>
        <p:spPr>
          <a:xfrm>
            <a:off x="3822298" y="5108874"/>
            <a:ext cx="1556836" cy="323165"/>
          </a:xfrm>
          <a:prstGeom prst="rect">
            <a:avLst/>
          </a:prstGeom>
          <a:noFill/>
        </p:spPr>
        <p:txBody>
          <a:bodyPr wrap="none" rtlCol="0">
            <a:spAutoFit/>
          </a:bodyPr>
          <a:lstStyle/>
          <a:p>
            <a:r>
              <a:rPr lang="en-US" sz="1500" b="1" dirty="0">
                <a:latin typeface="Comic Sans MS" panose="030F0702030302020204" pitchFamily="66" charset="0"/>
              </a:rPr>
              <a:t>Localized spins</a:t>
            </a:r>
          </a:p>
        </p:txBody>
      </p:sp>
      <p:sp>
        <p:nvSpPr>
          <p:cNvPr id="47" name="TextBox 46"/>
          <p:cNvSpPr txBox="1"/>
          <p:nvPr/>
        </p:nvSpPr>
        <p:spPr>
          <a:xfrm>
            <a:off x="2303929" y="4497547"/>
            <a:ext cx="1547218" cy="323165"/>
          </a:xfrm>
          <a:prstGeom prst="rect">
            <a:avLst/>
          </a:prstGeom>
          <a:noFill/>
        </p:spPr>
        <p:txBody>
          <a:bodyPr wrap="none" rtlCol="0">
            <a:spAutoFit/>
          </a:bodyPr>
          <a:lstStyle/>
          <a:p>
            <a:r>
              <a:rPr lang="en-US" sz="1500" b="1" dirty="0">
                <a:latin typeface="Comic Sans MS" panose="030F0702030302020204" pitchFamily="66" charset="0"/>
              </a:rPr>
              <a:t>Insulating bulk</a:t>
            </a:r>
          </a:p>
        </p:txBody>
      </p:sp>
      <p:cxnSp>
        <p:nvCxnSpPr>
          <p:cNvPr id="49" name="Straight Connector 48"/>
          <p:cNvCxnSpPr/>
          <p:nvPr/>
        </p:nvCxnSpPr>
        <p:spPr>
          <a:xfrm>
            <a:off x="7086599" y="6545321"/>
            <a:ext cx="636565" cy="0"/>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086599" y="6149889"/>
            <a:ext cx="369279" cy="395432"/>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endCxn id="2" idx="4"/>
          </p:cNvCxnSpPr>
          <p:nvPr/>
        </p:nvCxnSpPr>
        <p:spPr>
          <a:xfrm flipV="1">
            <a:off x="7086599" y="6066747"/>
            <a:ext cx="11096" cy="478574"/>
          </a:xfrm>
          <a:prstGeom prst="line">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7680959" y="6207695"/>
            <a:ext cx="320922" cy="461665"/>
          </a:xfrm>
          <a:prstGeom prst="rect">
            <a:avLst/>
          </a:prstGeom>
          <a:noFill/>
        </p:spPr>
        <p:txBody>
          <a:bodyPr wrap="none" rtlCol="0">
            <a:spAutoFit/>
          </a:bodyPr>
          <a:lstStyle/>
          <a:p>
            <a:r>
              <a:rPr lang="en-US" sz="2400" i="1" dirty="0">
                <a:latin typeface="Times New Roman" panose="02020603050405020304" pitchFamily="18" charset="0"/>
                <a:cs typeface="Times New Roman" panose="02020603050405020304" pitchFamily="18" charset="0"/>
              </a:rPr>
              <a:t>x</a:t>
            </a:r>
          </a:p>
        </p:txBody>
      </p:sp>
      <p:sp>
        <p:nvSpPr>
          <p:cNvPr id="57" name="TextBox 56"/>
          <p:cNvSpPr txBox="1"/>
          <p:nvPr/>
        </p:nvSpPr>
        <p:spPr>
          <a:xfrm>
            <a:off x="7447084" y="5942163"/>
            <a:ext cx="320922" cy="461665"/>
          </a:xfrm>
          <a:prstGeom prst="rect">
            <a:avLst/>
          </a:prstGeom>
          <a:noFill/>
        </p:spPr>
        <p:txBody>
          <a:bodyPr wrap="none" rtlCol="0">
            <a:spAutoFit/>
          </a:bodyPr>
          <a:lstStyle/>
          <a:p>
            <a:r>
              <a:rPr lang="en-US" sz="2400" i="1" dirty="0">
                <a:latin typeface="Times New Roman" panose="02020603050405020304" pitchFamily="18" charset="0"/>
                <a:cs typeface="Times New Roman" panose="02020603050405020304" pitchFamily="18" charset="0"/>
              </a:rPr>
              <a:t>y</a:t>
            </a:r>
          </a:p>
        </p:txBody>
      </p:sp>
      <p:sp>
        <p:nvSpPr>
          <p:cNvPr id="58" name="TextBox 57"/>
          <p:cNvSpPr txBox="1"/>
          <p:nvPr/>
        </p:nvSpPr>
        <p:spPr>
          <a:xfrm>
            <a:off x="6867305" y="5857983"/>
            <a:ext cx="304892" cy="461665"/>
          </a:xfrm>
          <a:prstGeom prst="rect">
            <a:avLst/>
          </a:prstGeom>
          <a:noFill/>
        </p:spPr>
        <p:txBody>
          <a:bodyPr wrap="none" rtlCol="0">
            <a:spAutoFit/>
          </a:bodyPr>
          <a:lstStyle/>
          <a:p>
            <a:r>
              <a:rPr lang="en-US" sz="2400" i="1" dirty="0">
                <a:latin typeface="Times New Roman" panose="02020603050405020304" pitchFamily="18" charset="0"/>
                <a:cs typeface="Times New Roman" panose="02020603050405020304" pitchFamily="18" charset="0"/>
              </a:rPr>
              <a:t>z</a:t>
            </a:r>
          </a:p>
        </p:txBody>
      </p:sp>
      <p:sp>
        <p:nvSpPr>
          <p:cNvPr id="61" name="TextBox 60"/>
          <p:cNvSpPr txBox="1"/>
          <p:nvPr/>
        </p:nvSpPr>
        <p:spPr>
          <a:xfrm>
            <a:off x="2465336" y="5435942"/>
            <a:ext cx="1213794" cy="553998"/>
          </a:xfrm>
          <a:prstGeom prst="rect">
            <a:avLst/>
          </a:prstGeom>
          <a:noFill/>
        </p:spPr>
        <p:txBody>
          <a:bodyPr wrap="none" rtlCol="0">
            <a:spAutoFit/>
          </a:bodyPr>
          <a:lstStyle/>
          <a:p>
            <a:pPr algn="ctr"/>
            <a:r>
              <a:rPr lang="en-US" sz="1500" b="1" dirty="0">
                <a:latin typeface="Comic Sans MS" panose="030F0702030302020204" pitchFamily="66" charset="0"/>
              </a:rPr>
              <a:t>Left mover</a:t>
            </a:r>
          </a:p>
          <a:p>
            <a:pPr algn="ctr"/>
            <a:r>
              <a:rPr lang="en-US" sz="1500" b="1" dirty="0">
                <a:latin typeface="Comic Sans MS" panose="030F0702030302020204" pitchFamily="66" charset="0"/>
              </a:rPr>
              <a:t>Spin down</a:t>
            </a:r>
          </a:p>
        </p:txBody>
      </p:sp>
      <p:sp>
        <p:nvSpPr>
          <p:cNvPr id="62" name="TextBox 61"/>
          <p:cNvSpPr txBox="1"/>
          <p:nvPr/>
        </p:nvSpPr>
        <p:spPr>
          <a:xfrm>
            <a:off x="5346067" y="5212621"/>
            <a:ext cx="1293944" cy="553998"/>
          </a:xfrm>
          <a:prstGeom prst="rect">
            <a:avLst/>
          </a:prstGeom>
          <a:noFill/>
        </p:spPr>
        <p:txBody>
          <a:bodyPr wrap="none" rtlCol="0">
            <a:spAutoFit/>
          </a:bodyPr>
          <a:lstStyle/>
          <a:p>
            <a:pPr algn="ctr"/>
            <a:r>
              <a:rPr lang="en-US" sz="1500" b="1" dirty="0">
                <a:latin typeface="Comic Sans MS" panose="030F0702030302020204" pitchFamily="66" charset="0"/>
              </a:rPr>
              <a:t>Right mover</a:t>
            </a:r>
          </a:p>
          <a:p>
            <a:pPr algn="ctr"/>
            <a:r>
              <a:rPr lang="en-US" sz="1500" b="1" dirty="0">
                <a:latin typeface="Comic Sans MS" panose="030F0702030302020204" pitchFamily="66" charset="0"/>
              </a:rPr>
              <a:t>Spin up</a:t>
            </a:r>
          </a:p>
        </p:txBody>
      </p:sp>
      <p:sp>
        <p:nvSpPr>
          <p:cNvPr id="63" name="Up Arrow 62"/>
          <p:cNvSpPr/>
          <p:nvPr/>
        </p:nvSpPr>
        <p:spPr>
          <a:xfrm flipV="1">
            <a:off x="2297810" y="5579455"/>
            <a:ext cx="183281" cy="419897"/>
          </a:xfrm>
          <a:prstGeom prst="up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Oval 33"/>
          <p:cNvSpPr/>
          <p:nvPr/>
        </p:nvSpPr>
        <p:spPr>
          <a:xfrm>
            <a:off x="1440179" y="5196800"/>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67" name="Straight Arrow Connector 66"/>
          <p:cNvCxnSpPr/>
          <p:nvPr/>
        </p:nvCxnSpPr>
        <p:spPr>
          <a:xfrm flipV="1">
            <a:off x="1703949" y="4831041"/>
            <a:ext cx="293376" cy="365759"/>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2461844" y="4776528"/>
            <a:ext cx="293376" cy="365759"/>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3578468" y="4838073"/>
            <a:ext cx="293376" cy="365759"/>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4526279" y="4583095"/>
            <a:ext cx="293376" cy="365759"/>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4262511" y="4885553"/>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72" name="Straight Arrow Connector 71"/>
          <p:cNvCxnSpPr/>
          <p:nvPr/>
        </p:nvCxnSpPr>
        <p:spPr>
          <a:xfrm flipV="1">
            <a:off x="6286499" y="4676293"/>
            <a:ext cx="293376" cy="365759"/>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6949438" y="4611229"/>
            <a:ext cx="293376" cy="365759"/>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6033282" y="4999853"/>
            <a:ext cx="379828" cy="235632"/>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aphicFrame>
        <p:nvGraphicFramePr>
          <p:cNvPr id="48" name="Объект 29"/>
          <p:cNvGraphicFramePr>
            <a:graphicFrameLocks noChangeAspect="1"/>
          </p:cNvGraphicFramePr>
          <p:nvPr>
            <p:extLst>
              <p:ext uri="{D42A27DB-BD31-4B8C-83A1-F6EECF244321}">
                <p14:modId xmlns:p14="http://schemas.microsoft.com/office/powerpoint/2010/main" val="738385921"/>
              </p:ext>
            </p:extLst>
          </p:nvPr>
        </p:nvGraphicFramePr>
        <p:xfrm>
          <a:off x="48667" y="58415"/>
          <a:ext cx="3299197" cy="962505"/>
        </p:xfrm>
        <a:graphic>
          <a:graphicData uri="http://schemas.openxmlformats.org/presentationml/2006/ole">
            <mc:AlternateContent xmlns:mc="http://schemas.openxmlformats.org/markup-compatibility/2006">
              <mc:Choice xmlns:v="urn:schemas-microsoft-com:vml" Requires="v">
                <p:oleObj spid="_x0000_s140457" name="Equation" r:id="rId4" imgW="914400" imgH="266400" progId="Equation.DSMT4">
                  <p:embed/>
                </p:oleObj>
              </mc:Choice>
              <mc:Fallback>
                <p:oleObj name="Equation" r:id="rId4" imgW="914400" imgH="266400" progId="Equation.DSMT4">
                  <p:embed/>
                  <p:pic>
                    <p:nvPicPr>
                      <p:cNvPr id="0" name=""/>
                      <p:cNvPicPr>
                        <a:picLocks noChangeAspect="1" noChangeArrowheads="1"/>
                      </p:cNvPicPr>
                      <p:nvPr/>
                    </p:nvPicPr>
                    <p:blipFill>
                      <a:blip r:embed="rId5"/>
                      <a:srcRect/>
                      <a:stretch>
                        <a:fillRect/>
                      </a:stretch>
                    </p:blipFill>
                    <p:spPr bwMode="auto">
                      <a:xfrm>
                        <a:off x="48667" y="58415"/>
                        <a:ext cx="3299197" cy="962505"/>
                      </a:xfrm>
                      <a:prstGeom prst="rect">
                        <a:avLst/>
                      </a:prstGeom>
                      <a:solidFill>
                        <a:srgbClr val="FFFF00"/>
                      </a:solidFill>
                      <a:extLst/>
                    </p:spPr>
                  </p:pic>
                </p:oleObj>
              </mc:Fallback>
            </mc:AlternateContent>
          </a:graphicData>
        </a:graphic>
      </p:graphicFrame>
      <p:sp>
        <p:nvSpPr>
          <p:cNvPr id="3" name="TextBox 2"/>
          <p:cNvSpPr txBox="1"/>
          <p:nvPr/>
        </p:nvSpPr>
        <p:spPr>
          <a:xfrm>
            <a:off x="5163500" y="231529"/>
            <a:ext cx="4017393" cy="1508105"/>
          </a:xfrm>
          <a:prstGeom prst="rect">
            <a:avLst/>
          </a:prstGeom>
          <a:noFill/>
        </p:spPr>
        <p:txBody>
          <a:bodyPr wrap="square" rtlCol="0">
            <a:spAutoFit/>
          </a:bodyPr>
          <a:lstStyle/>
          <a:p>
            <a:r>
              <a:rPr lang="en-US" sz="2400" b="1" dirty="0" smtClean="0">
                <a:solidFill>
                  <a:srgbClr val="C00000"/>
                </a:solidFill>
                <a:effectLst>
                  <a:outerShdw blurRad="38100" dist="38100" dir="2700000" algn="tl">
                    <a:srgbClr val="000000">
                      <a:alpha val="43137"/>
                    </a:srgbClr>
                  </a:outerShdw>
                </a:effectLst>
                <a:latin typeface="Comic Sans MS" panose="030F0702030302020204" pitchFamily="66" charset="0"/>
              </a:rPr>
              <a:t>Ferromagnet (</a:t>
            </a:r>
            <a:r>
              <a:rPr lang="en-US" sz="2400" b="1" dirty="0" smtClean="0">
                <a:solidFill>
                  <a:srgbClr val="002060"/>
                </a:solidFill>
                <a:effectLst>
                  <a:outerShdw blurRad="38100" dist="38100" dir="2700000" algn="tl">
                    <a:srgbClr val="000000">
                      <a:alpha val="43137"/>
                    </a:srgbClr>
                  </a:outerShdw>
                </a:effectLst>
                <a:latin typeface="Comic Sans MS" panose="030F0702030302020204" pitchFamily="66" charset="0"/>
              </a:rPr>
              <a:t>rather than </a:t>
            </a:r>
          </a:p>
          <a:p>
            <a:r>
              <a:rPr lang="en-US" sz="2400" b="1" dirty="0" smtClean="0">
                <a:solidFill>
                  <a:srgbClr val="C00000"/>
                </a:solidFill>
                <a:effectLst>
                  <a:outerShdw blurRad="38100" dist="38100" dir="2700000" algn="tl">
                    <a:srgbClr val="000000">
                      <a:alpha val="43137"/>
                    </a:srgbClr>
                  </a:outerShdw>
                </a:effectLst>
                <a:latin typeface="Comic Sans MS" panose="030F0702030302020204" pitchFamily="66" charset="0"/>
              </a:rPr>
              <a:t>Spin Glass) </a:t>
            </a:r>
            <a:r>
              <a:rPr lang="en-US" sz="2400" b="1" dirty="0" smtClean="0">
                <a:solidFill>
                  <a:srgbClr val="002060"/>
                </a:solidFill>
                <a:effectLst>
                  <a:outerShdw blurRad="38100" dist="38100" dir="2700000" algn="tl">
                    <a:srgbClr val="000000">
                      <a:alpha val="43137"/>
                    </a:srgbClr>
                  </a:outerShdw>
                </a:effectLst>
                <a:latin typeface="Comic Sans MS" panose="030F0702030302020204" pitchFamily="66" charset="0"/>
              </a:rPr>
              <a:t>without mean magnetization</a:t>
            </a:r>
          </a:p>
          <a:p>
            <a:r>
              <a:rPr lang="en-US" sz="2000" b="1" dirty="0" smtClean="0">
                <a:solidFill>
                  <a:srgbClr val="002060"/>
                </a:solidFill>
                <a:effectLst>
                  <a:outerShdw blurRad="38100" dist="38100" dir="2700000" algn="tl">
                    <a:srgbClr val="000000">
                      <a:alpha val="43137"/>
                    </a:srgbClr>
                  </a:outerShdw>
                </a:effectLst>
                <a:latin typeface="Comic Sans MS" panose="030F0702030302020204" pitchFamily="66" charset="0"/>
              </a:rPr>
              <a:t>(</a:t>
            </a:r>
            <a:r>
              <a:rPr lang="en-US" sz="2000" b="1" dirty="0" err="1"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Mattis</a:t>
            </a:r>
            <a:r>
              <a:rPr lang="en-US"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model of spin glass</a:t>
            </a:r>
            <a:r>
              <a:rPr lang="en-US" sz="2000" b="1" dirty="0" smtClean="0">
                <a:solidFill>
                  <a:srgbClr val="002060"/>
                </a:solidFill>
                <a:effectLst>
                  <a:outerShdw blurRad="38100" dist="38100" dir="2700000" algn="tl">
                    <a:srgbClr val="000000">
                      <a:alpha val="43137"/>
                    </a:srgbClr>
                  </a:outerShdw>
                </a:effectLst>
                <a:latin typeface="Comic Sans MS" panose="030F0702030302020204" pitchFamily="66" charset="0"/>
              </a:rPr>
              <a:t>) </a:t>
            </a:r>
          </a:p>
        </p:txBody>
      </p:sp>
      <p:sp>
        <p:nvSpPr>
          <p:cNvPr id="50" name="TextBox 49"/>
          <p:cNvSpPr txBox="1"/>
          <p:nvPr/>
        </p:nvSpPr>
        <p:spPr>
          <a:xfrm>
            <a:off x="-36512" y="1126427"/>
            <a:ext cx="3328483" cy="1006429"/>
          </a:xfrm>
          <a:prstGeom prst="rect">
            <a:avLst/>
          </a:prstGeom>
          <a:noFill/>
        </p:spPr>
        <p:txBody>
          <a:bodyPr wrap="square" rtlCol="0">
            <a:spAutoFit/>
          </a:bodyPr>
          <a:lstStyle/>
          <a:p>
            <a:pPr algn="ctr">
              <a:lnSpc>
                <a:spcPct val="90000"/>
              </a:lnSpc>
            </a:pPr>
            <a:r>
              <a:rPr lang="en-US" sz="2200" b="1" dirty="0" smtClean="0">
                <a:solidFill>
                  <a:srgbClr val="002060"/>
                </a:solidFill>
                <a:latin typeface="Comic Sans MS" panose="030F0702030302020204" pitchFamily="66" charset="0"/>
              </a:rPr>
              <a:t>Effective spins with </a:t>
            </a:r>
            <a:r>
              <a:rPr lang="en-US" sz="2200" b="1" dirty="0" smtClean="0">
                <a:solidFill>
                  <a:srgbClr val="FF0000"/>
                </a:solidFill>
                <a:latin typeface="Comic Sans MS" panose="030F0702030302020204" pitchFamily="66" charset="0"/>
              </a:rPr>
              <a:t>ferromagnetic</a:t>
            </a:r>
            <a:r>
              <a:rPr lang="en-US" sz="2200" b="1" dirty="0" smtClean="0">
                <a:solidFill>
                  <a:srgbClr val="002060"/>
                </a:solidFill>
                <a:latin typeface="Comic Sans MS" panose="030F0702030302020204" pitchFamily="66" charset="0"/>
              </a:rPr>
              <a:t> exchange interaction</a:t>
            </a:r>
            <a:endParaRPr lang="en-US" sz="2200" b="1" dirty="0">
              <a:solidFill>
                <a:srgbClr val="002060"/>
              </a:solidFill>
              <a:latin typeface="Comic Sans MS" panose="030F0702030302020204" pitchFamily="66" charset="0"/>
            </a:endParaRPr>
          </a:p>
        </p:txBody>
      </p:sp>
      <p:cxnSp>
        <p:nvCxnSpPr>
          <p:cNvPr id="9" name="Straight Arrow Connector 8"/>
          <p:cNvCxnSpPr/>
          <p:nvPr/>
        </p:nvCxnSpPr>
        <p:spPr>
          <a:xfrm flipV="1">
            <a:off x="3418625" y="188640"/>
            <a:ext cx="1093596" cy="64807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3600000" flipV="1">
            <a:off x="3437264" y="821327"/>
            <a:ext cx="1093596" cy="64807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a:off x="3745997" y="484778"/>
            <a:ext cx="430827" cy="711974"/>
          </a:xfrm>
          <a:prstGeom prst="arc">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flipV="1">
            <a:off x="3745997" y="476672"/>
            <a:ext cx="430827" cy="711974"/>
          </a:xfrm>
          <a:prstGeom prst="arc">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55" name="Объект 29"/>
          <p:cNvGraphicFramePr>
            <a:graphicFrameLocks noChangeAspect="1"/>
          </p:cNvGraphicFramePr>
          <p:nvPr>
            <p:extLst>
              <p:ext uri="{D42A27DB-BD31-4B8C-83A1-F6EECF244321}">
                <p14:modId xmlns:p14="http://schemas.microsoft.com/office/powerpoint/2010/main" val="1168669123"/>
              </p:ext>
            </p:extLst>
          </p:nvPr>
        </p:nvGraphicFramePr>
        <p:xfrm>
          <a:off x="4191496" y="600333"/>
          <a:ext cx="1028576" cy="746641"/>
        </p:xfrm>
        <a:graphic>
          <a:graphicData uri="http://schemas.openxmlformats.org/presentationml/2006/ole">
            <mc:AlternateContent xmlns:mc="http://schemas.openxmlformats.org/markup-compatibility/2006">
              <mc:Choice xmlns:v="urn:schemas-microsoft-com:vml" Requires="v">
                <p:oleObj spid="_x0000_s140458" name="Equation" r:id="rId6" imgW="279360" imgH="203040" progId="Equation.DSMT4">
                  <p:embed/>
                </p:oleObj>
              </mc:Choice>
              <mc:Fallback>
                <p:oleObj name="Equation" r:id="rId6" imgW="279360" imgH="203040" progId="Equation.DSMT4">
                  <p:embed/>
                  <p:pic>
                    <p:nvPicPr>
                      <p:cNvPr id="0" name=""/>
                      <p:cNvPicPr>
                        <a:picLocks noChangeAspect="1" noChangeArrowheads="1"/>
                      </p:cNvPicPr>
                      <p:nvPr/>
                    </p:nvPicPr>
                    <p:blipFill>
                      <a:blip r:embed="rId7"/>
                      <a:srcRect/>
                      <a:stretch>
                        <a:fillRect/>
                      </a:stretch>
                    </p:blipFill>
                    <p:spPr bwMode="auto">
                      <a:xfrm>
                        <a:off x="4191496" y="600333"/>
                        <a:ext cx="1028576" cy="746641"/>
                      </a:xfrm>
                      <a:prstGeom prst="rect">
                        <a:avLst/>
                      </a:prstGeom>
                      <a:noFill/>
                      <a:extLst/>
                    </p:spPr>
                  </p:pic>
                </p:oleObj>
              </mc:Fallback>
            </mc:AlternateContent>
          </a:graphicData>
        </a:graphic>
      </p:graphicFrame>
      <p:graphicFrame>
        <p:nvGraphicFramePr>
          <p:cNvPr id="59" name="Object 2"/>
          <p:cNvGraphicFramePr>
            <a:graphicFrameLocks noChangeAspect="1"/>
          </p:cNvGraphicFramePr>
          <p:nvPr>
            <p:extLst>
              <p:ext uri="{D42A27DB-BD31-4B8C-83A1-F6EECF244321}">
                <p14:modId xmlns:p14="http://schemas.microsoft.com/office/powerpoint/2010/main" val="3846233335"/>
              </p:ext>
            </p:extLst>
          </p:nvPr>
        </p:nvGraphicFramePr>
        <p:xfrm>
          <a:off x="2268538" y="2260600"/>
          <a:ext cx="4837112" cy="1293813"/>
        </p:xfrm>
        <a:graphic>
          <a:graphicData uri="http://schemas.openxmlformats.org/presentationml/2006/ole">
            <mc:AlternateContent xmlns:mc="http://schemas.openxmlformats.org/markup-compatibility/2006">
              <mc:Choice xmlns:v="urn:schemas-microsoft-com:vml" Requires="v">
                <p:oleObj spid="_x0000_s140459" name="Equation" r:id="rId8" imgW="1854000" imgH="495000" progId="Equation.DSMT4">
                  <p:embed/>
                </p:oleObj>
              </mc:Choice>
              <mc:Fallback>
                <p:oleObj name="Equation" r:id="rId8" imgW="1854000" imgH="495000" progId="Equation.DSMT4">
                  <p:embed/>
                  <p:pic>
                    <p:nvPicPr>
                      <p:cNvPr id="0" name=""/>
                      <p:cNvPicPr>
                        <a:picLocks noChangeAspect="1" noChangeArrowheads="1"/>
                      </p:cNvPicPr>
                      <p:nvPr/>
                    </p:nvPicPr>
                    <p:blipFill>
                      <a:blip r:embed="rId9"/>
                      <a:srcRect/>
                      <a:stretch>
                        <a:fillRect/>
                      </a:stretch>
                    </p:blipFill>
                    <p:spPr bwMode="auto">
                      <a:xfrm>
                        <a:off x="2268538" y="2260600"/>
                        <a:ext cx="4837112" cy="1293813"/>
                      </a:xfrm>
                      <a:prstGeom prst="rect">
                        <a:avLst/>
                      </a:prstGeom>
                      <a:solidFill>
                        <a:srgbClr val="FFFF00"/>
                      </a:solidFill>
                      <a:extLst/>
                    </p:spPr>
                  </p:pic>
                </p:oleObj>
              </mc:Fallback>
            </mc:AlternateContent>
          </a:graphicData>
        </a:graphic>
      </p:graphicFrame>
    </p:spTree>
    <p:extLst>
      <p:ext uri="{BB962C8B-B14F-4D97-AF65-F5344CB8AC3E}">
        <p14:creationId xmlns:p14="http://schemas.microsoft.com/office/powerpoint/2010/main" val="33186473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lowchart: Data 66"/>
          <p:cNvSpPr/>
          <p:nvPr/>
        </p:nvSpPr>
        <p:spPr>
          <a:xfrm>
            <a:off x="5026126" y="3782161"/>
            <a:ext cx="3290290" cy="726959"/>
          </a:xfrm>
          <a:prstGeom prst="flowChartInputOutpu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lowchart: Data 54"/>
          <p:cNvSpPr/>
          <p:nvPr/>
        </p:nvSpPr>
        <p:spPr>
          <a:xfrm>
            <a:off x="5519144" y="3298246"/>
            <a:ext cx="3290290" cy="726959"/>
          </a:xfrm>
          <a:prstGeom prst="flowChartInputOutpu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 y="-27384"/>
            <a:ext cx="4971640" cy="1077218"/>
          </a:xfrm>
          <a:prstGeom prst="rect">
            <a:avLst/>
          </a:prstGeom>
          <a:solidFill>
            <a:schemeClr val="accent1"/>
          </a:solidFill>
        </p:spPr>
        <p:txBody>
          <a:bodyPr wrap="square" rtlCol="0">
            <a:spAutoFit/>
          </a:bodyPr>
          <a:lstStyle/>
          <a:p>
            <a:r>
              <a:rPr lang="en-US" sz="3200" b="1" dirty="0">
                <a:solidFill>
                  <a:schemeClr val="bg1"/>
                </a:solidFill>
                <a:latin typeface="Comic Sans MS" panose="030F0702030302020204" pitchFamily="66" charset="0"/>
                <a:cs typeface="Arial" panose="020B0604020202020204" pitchFamily="34" charset="0"/>
              </a:rPr>
              <a:t>C</a:t>
            </a:r>
            <a:r>
              <a:rPr lang="en-US" sz="3200" b="1" dirty="0" smtClean="0">
                <a:solidFill>
                  <a:schemeClr val="bg1"/>
                </a:solidFill>
                <a:latin typeface="Comic Sans MS" panose="030F0702030302020204" pitchFamily="66" charset="0"/>
                <a:cs typeface="Arial" panose="020B0604020202020204" pitchFamily="34" charset="0"/>
              </a:rPr>
              <a:t>oherent representation of the spins:</a:t>
            </a:r>
          </a:p>
        </p:txBody>
      </p:sp>
      <p:graphicFrame>
        <p:nvGraphicFramePr>
          <p:cNvPr id="15" name="Object 5"/>
          <p:cNvGraphicFramePr>
            <a:graphicFrameLocks noChangeAspect="1"/>
          </p:cNvGraphicFramePr>
          <p:nvPr>
            <p:extLst>
              <p:ext uri="{D42A27DB-BD31-4B8C-83A1-F6EECF244321}">
                <p14:modId xmlns:p14="http://schemas.microsoft.com/office/powerpoint/2010/main" val="3905949253"/>
              </p:ext>
            </p:extLst>
          </p:nvPr>
        </p:nvGraphicFramePr>
        <p:xfrm>
          <a:off x="46038" y="2136775"/>
          <a:ext cx="4995862" cy="1206500"/>
        </p:xfrm>
        <a:graphic>
          <a:graphicData uri="http://schemas.openxmlformats.org/presentationml/2006/ole">
            <mc:AlternateContent xmlns:mc="http://schemas.openxmlformats.org/markup-compatibility/2006">
              <mc:Choice xmlns:v="urn:schemas-microsoft-com:vml" Requires="v">
                <p:oleObj spid="_x0000_s146114" name="Equation" r:id="rId3" imgW="2349360" imgH="393480" progId="Equation.DSMT4">
                  <p:embed/>
                </p:oleObj>
              </mc:Choice>
              <mc:Fallback>
                <p:oleObj name="Equation" r:id="rId3" imgW="2349360" imgH="393480" progId="Equation.DSMT4">
                  <p:embed/>
                  <p:pic>
                    <p:nvPicPr>
                      <p:cNvPr id="0" name=""/>
                      <p:cNvPicPr>
                        <a:picLocks noChangeAspect="1" noChangeArrowheads="1"/>
                      </p:cNvPicPr>
                      <p:nvPr/>
                    </p:nvPicPr>
                    <p:blipFill>
                      <a:blip r:embed="rId4"/>
                      <a:srcRect/>
                      <a:stretch>
                        <a:fillRect/>
                      </a:stretch>
                    </p:blipFill>
                    <p:spPr bwMode="auto">
                      <a:xfrm>
                        <a:off x="46038" y="2136775"/>
                        <a:ext cx="4995862" cy="1206500"/>
                      </a:xfrm>
                      <a:prstGeom prst="rect">
                        <a:avLst/>
                      </a:prstGeom>
                      <a:solidFill>
                        <a:srgbClr val="FFFF00"/>
                      </a:solidFill>
                      <a:extLst/>
                    </p:spPr>
                  </p:pic>
                </p:oleObj>
              </mc:Fallback>
            </mc:AlternateContent>
          </a:graphicData>
        </a:graphic>
      </p:graphicFrame>
      <p:graphicFrame>
        <p:nvGraphicFramePr>
          <p:cNvPr id="17" name="Object 4"/>
          <p:cNvGraphicFramePr>
            <a:graphicFrameLocks noChangeAspect="1"/>
          </p:cNvGraphicFramePr>
          <p:nvPr>
            <p:extLst>
              <p:ext uri="{D42A27DB-BD31-4B8C-83A1-F6EECF244321}">
                <p14:modId xmlns:p14="http://schemas.microsoft.com/office/powerpoint/2010/main" val="4240840505"/>
              </p:ext>
            </p:extLst>
          </p:nvPr>
        </p:nvGraphicFramePr>
        <p:xfrm>
          <a:off x="6108327" y="57225"/>
          <a:ext cx="2735941" cy="992607"/>
        </p:xfrm>
        <a:graphic>
          <a:graphicData uri="http://schemas.openxmlformats.org/presentationml/2006/ole">
            <mc:AlternateContent xmlns:mc="http://schemas.openxmlformats.org/markup-compatibility/2006">
              <mc:Choice xmlns:v="urn:schemas-microsoft-com:vml" Requires="v">
                <p:oleObj spid="_x0000_s146115" name="Equation" r:id="rId5" imgW="1460160" imgH="393480" progId="Equation.DSMT4">
                  <p:embed/>
                </p:oleObj>
              </mc:Choice>
              <mc:Fallback>
                <p:oleObj name="Equation" r:id="rId5" imgW="1460160" imgH="393480" progId="Equation.DSMT4">
                  <p:embed/>
                  <p:pic>
                    <p:nvPicPr>
                      <p:cNvPr id="0" name=""/>
                      <p:cNvPicPr>
                        <a:picLocks noChangeAspect="1" noChangeArrowheads="1"/>
                      </p:cNvPicPr>
                      <p:nvPr/>
                    </p:nvPicPr>
                    <p:blipFill>
                      <a:blip r:embed="rId6"/>
                      <a:srcRect/>
                      <a:stretch>
                        <a:fillRect/>
                      </a:stretch>
                    </p:blipFill>
                    <p:spPr bwMode="auto">
                      <a:xfrm>
                        <a:off x="6108327" y="57225"/>
                        <a:ext cx="2735941" cy="992607"/>
                      </a:xfrm>
                      <a:prstGeom prst="rect">
                        <a:avLst/>
                      </a:prstGeom>
                      <a:noFill/>
                      <a:extLst/>
                    </p:spPr>
                  </p:pic>
                </p:oleObj>
              </mc:Fallback>
            </mc:AlternateContent>
          </a:graphicData>
        </a:graphic>
      </p:graphicFrame>
      <p:cxnSp>
        <p:nvCxnSpPr>
          <p:cNvPr id="3" name="Straight Arrow Connector 2"/>
          <p:cNvCxnSpPr/>
          <p:nvPr/>
        </p:nvCxnSpPr>
        <p:spPr>
          <a:xfrm flipV="1">
            <a:off x="6217145" y="1268760"/>
            <a:ext cx="0" cy="201622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217145" y="3284984"/>
            <a:ext cx="259228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5000273" y="3284984"/>
            <a:ext cx="1216662" cy="12241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6217005" y="2132856"/>
            <a:ext cx="1368292" cy="11521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6224478" y="2708920"/>
            <a:ext cx="676673" cy="576066"/>
          </a:xfrm>
          <a:prstGeom prst="straightConnector1">
            <a:avLst/>
          </a:prstGeom>
          <a:ln w="1270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217005" y="2132856"/>
            <a:ext cx="1368292"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7585297" y="2132858"/>
            <a:ext cx="0" cy="180019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224478" y="3284984"/>
            <a:ext cx="1360819" cy="717177"/>
          </a:xfrm>
          <a:prstGeom prst="straightConnector1">
            <a:avLst/>
          </a:prstGeom>
          <a:ln w="76200">
            <a:prstDash val="sysDot"/>
            <a:tailEnd type="triangle"/>
          </a:ln>
        </p:spPr>
        <p:style>
          <a:lnRef idx="1">
            <a:schemeClr val="accent1"/>
          </a:lnRef>
          <a:fillRef idx="0">
            <a:schemeClr val="accent1"/>
          </a:fillRef>
          <a:effectRef idx="0">
            <a:schemeClr val="accent1"/>
          </a:effectRef>
          <a:fontRef idx="minor">
            <a:schemeClr val="tx1"/>
          </a:fontRef>
        </p:style>
      </p:cxnSp>
      <p:graphicFrame>
        <p:nvGraphicFramePr>
          <p:cNvPr id="39" name="Object 4"/>
          <p:cNvGraphicFramePr>
            <a:graphicFrameLocks noChangeAspect="1"/>
          </p:cNvGraphicFramePr>
          <p:nvPr>
            <p:extLst>
              <p:ext uri="{D42A27DB-BD31-4B8C-83A1-F6EECF244321}">
                <p14:modId xmlns:p14="http://schemas.microsoft.com/office/powerpoint/2010/main" val="1561040702"/>
              </p:ext>
            </p:extLst>
          </p:nvPr>
        </p:nvGraphicFramePr>
        <p:xfrm>
          <a:off x="7585297" y="1767409"/>
          <a:ext cx="438150" cy="725487"/>
        </p:xfrm>
        <a:graphic>
          <a:graphicData uri="http://schemas.openxmlformats.org/presentationml/2006/ole">
            <mc:AlternateContent xmlns:mc="http://schemas.openxmlformats.org/markup-compatibility/2006">
              <mc:Choice xmlns:v="urn:schemas-microsoft-com:vml" Requires="v">
                <p:oleObj spid="_x0000_s146116" name="Equation" r:id="rId7" imgW="164880" imgH="203040" progId="Equation.DSMT4">
                  <p:embed/>
                </p:oleObj>
              </mc:Choice>
              <mc:Fallback>
                <p:oleObj name="Equation" r:id="rId7" imgW="164880" imgH="203040" progId="Equation.DSMT4">
                  <p:embed/>
                  <p:pic>
                    <p:nvPicPr>
                      <p:cNvPr id="0" name=""/>
                      <p:cNvPicPr>
                        <a:picLocks noChangeAspect="1" noChangeArrowheads="1"/>
                      </p:cNvPicPr>
                      <p:nvPr/>
                    </p:nvPicPr>
                    <p:blipFill>
                      <a:blip r:embed="rId8"/>
                      <a:srcRect/>
                      <a:stretch>
                        <a:fillRect/>
                      </a:stretch>
                    </p:blipFill>
                    <p:spPr bwMode="auto">
                      <a:xfrm>
                        <a:off x="7585297" y="1767409"/>
                        <a:ext cx="438150" cy="725487"/>
                      </a:xfrm>
                      <a:prstGeom prst="rect">
                        <a:avLst/>
                      </a:prstGeom>
                      <a:noFill/>
                      <a:extLst/>
                    </p:spPr>
                  </p:pic>
                </p:oleObj>
              </mc:Fallback>
            </mc:AlternateContent>
          </a:graphicData>
        </a:graphic>
      </p:graphicFrame>
      <p:graphicFrame>
        <p:nvGraphicFramePr>
          <p:cNvPr id="40" name="Object 4"/>
          <p:cNvGraphicFramePr>
            <a:graphicFrameLocks noChangeAspect="1"/>
          </p:cNvGraphicFramePr>
          <p:nvPr>
            <p:extLst>
              <p:ext uri="{D42A27DB-BD31-4B8C-83A1-F6EECF244321}">
                <p14:modId xmlns:p14="http://schemas.microsoft.com/office/powerpoint/2010/main" val="193319198"/>
              </p:ext>
            </p:extLst>
          </p:nvPr>
        </p:nvGraphicFramePr>
        <p:xfrm>
          <a:off x="6467598" y="2201960"/>
          <a:ext cx="319819" cy="664239"/>
        </p:xfrm>
        <a:graphic>
          <a:graphicData uri="http://schemas.openxmlformats.org/presentationml/2006/ole">
            <mc:AlternateContent xmlns:mc="http://schemas.openxmlformats.org/markup-compatibility/2006">
              <mc:Choice xmlns:v="urn:schemas-microsoft-com:vml" Requires="v">
                <p:oleObj spid="_x0000_s146117" name="Equation" r:id="rId9" imgW="139680" imgH="215640" progId="Equation.DSMT4">
                  <p:embed/>
                </p:oleObj>
              </mc:Choice>
              <mc:Fallback>
                <p:oleObj name="Equation" r:id="rId9" imgW="139680" imgH="215640" progId="Equation.DSMT4">
                  <p:embed/>
                  <p:pic>
                    <p:nvPicPr>
                      <p:cNvPr id="0" name=""/>
                      <p:cNvPicPr>
                        <a:picLocks noChangeAspect="1" noChangeArrowheads="1"/>
                      </p:cNvPicPr>
                      <p:nvPr/>
                    </p:nvPicPr>
                    <p:blipFill>
                      <a:blip r:embed="rId10"/>
                      <a:srcRect/>
                      <a:stretch>
                        <a:fillRect/>
                      </a:stretch>
                    </p:blipFill>
                    <p:spPr bwMode="auto">
                      <a:xfrm>
                        <a:off x="6467598" y="2201960"/>
                        <a:ext cx="319819" cy="664239"/>
                      </a:xfrm>
                      <a:prstGeom prst="rect">
                        <a:avLst/>
                      </a:prstGeom>
                      <a:noFill/>
                      <a:extLst/>
                    </p:spPr>
                  </p:pic>
                </p:oleObj>
              </mc:Fallback>
            </mc:AlternateContent>
          </a:graphicData>
        </a:graphic>
      </p:graphicFrame>
      <p:graphicFrame>
        <p:nvGraphicFramePr>
          <p:cNvPr id="41" name="Object 4"/>
          <p:cNvGraphicFramePr>
            <a:graphicFrameLocks noChangeAspect="1"/>
          </p:cNvGraphicFramePr>
          <p:nvPr>
            <p:extLst>
              <p:ext uri="{D42A27DB-BD31-4B8C-83A1-F6EECF244321}">
                <p14:modId xmlns:p14="http://schemas.microsoft.com/office/powerpoint/2010/main" val="3358592529"/>
              </p:ext>
            </p:extLst>
          </p:nvPr>
        </p:nvGraphicFramePr>
        <p:xfrm>
          <a:off x="5601146" y="1728788"/>
          <a:ext cx="506412" cy="815975"/>
        </p:xfrm>
        <a:graphic>
          <a:graphicData uri="http://schemas.openxmlformats.org/presentationml/2006/ole">
            <mc:AlternateContent xmlns:mc="http://schemas.openxmlformats.org/markup-compatibility/2006">
              <mc:Choice xmlns:v="urn:schemas-microsoft-com:vml" Requires="v">
                <p:oleObj spid="_x0000_s146118" name="Equation" r:id="rId11" imgW="190440" imgH="228600" progId="Equation.DSMT4">
                  <p:embed/>
                </p:oleObj>
              </mc:Choice>
              <mc:Fallback>
                <p:oleObj name="Equation" r:id="rId11" imgW="190440" imgH="228600" progId="Equation.DSMT4">
                  <p:embed/>
                  <p:pic>
                    <p:nvPicPr>
                      <p:cNvPr id="0" name=""/>
                      <p:cNvPicPr>
                        <a:picLocks noChangeAspect="1" noChangeArrowheads="1"/>
                      </p:cNvPicPr>
                      <p:nvPr/>
                    </p:nvPicPr>
                    <p:blipFill>
                      <a:blip r:embed="rId12"/>
                      <a:srcRect/>
                      <a:stretch>
                        <a:fillRect/>
                      </a:stretch>
                    </p:blipFill>
                    <p:spPr bwMode="auto">
                      <a:xfrm>
                        <a:off x="5601146" y="1728788"/>
                        <a:ext cx="506412" cy="815975"/>
                      </a:xfrm>
                      <a:prstGeom prst="rect">
                        <a:avLst/>
                      </a:prstGeom>
                      <a:noFill/>
                      <a:extLst/>
                    </p:spPr>
                  </p:pic>
                </p:oleObj>
              </mc:Fallback>
            </mc:AlternateContent>
          </a:graphicData>
        </a:graphic>
      </p:graphicFrame>
      <p:sp>
        <p:nvSpPr>
          <p:cNvPr id="37" name="Arc 36"/>
          <p:cNvSpPr/>
          <p:nvPr/>
        </p:nvSpPr>
        <p:spPr>
          <a:xfrm rot="5400000">
            <a:off x="6038576" y="2746376"/>
            <a:ext cx="1368152" cy="1005209"/>
          </a:xfrm>
          <a:prstGeom prst="arc">
            <a:avLst>
              <a:gd name="adj1" fmla="val 16200000"/>
              <a:gd name="adj2" fmla="val 19381905"/>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44" name="Object 5"/>
          <p:cNvGraphicFramePr>
            <a:graphicFrameLocks noChangeAspect="1"/>
          </p:cNvGraphicFramePr>
          <p:nvPr>
            <p:extLst>
              <p:ext uri="{D42A27DB-BD31-4B8C-83A1-F6EECF244321}">
                <p14:modId xmlns:p14="http://schemas.microsoft.com/office/powerpoint/2010/main" val="3112648347"/>
              </p:ext>
            </p:extLst>
          </p:nvPr>
        </p:nvGraphicFramePr>
        <p:xfrm>
          <a:off x="4238178" y="3502967"/>
          <a:ext cx="1258887" cy="646113"/>
        </p:xfrm>
        <a:graphic>
          <a:graphicData uri="http://schemas.openxmlformats.org/presentationml/2006/ole">
            <mc:AlternateContent xmlns:mc="http://schemas.openxmlformats.org/markup-compatibility/2006">
              <mc:Choice xmlns:v="urn:schemas-microsoft-com:vml" Requires="v">
                <p:oleObj spid="_x0000_s146119" name="Equation" r:id="rId13" imgW="799920" imgH="304560" progId="Equation.DSMT4">
                  <p:embed/>
                </p:oleObj>
              </mc:Choice>
              <mc:Fallback>
                <p:oleObj name="Equation" r:id="rId13" imgW="799920" imgH="304560" progId="Equation.DSMT4">
                  <p:embed/>
                  <p:pic>
                    <p:nvPicPr>
                      <p:cNvPr id="0" name=""/>
                      <p:cNvPicPr>
                        <a:picLocks noChangeAspect="1" noChangeArrowheads="1"/>
                      </p:cNvPicPr>
                      <p:nvPr/>
                    </p:nvPicPr>
                    <p:blipFill>
                      <a:blip r:embed="rId14"/>
                      <a:srcRect/>
                      <a:stretch>
                        <a:fillRect/>
                      </a:stretch>
                    </p:blipFill>
                    <p:spPr bwMode="auto">
                      <a:xfrm>
                        <a:off x="4238178" y="3502967"/>
                        <a:ext cx="1258887" cy="646113"/>
                      </a:xfrm>
                      <a:prstGeom prst="rect">
                        <a:avLst/>
                      </a:prstGeom>
                      <a:noFill/>
                      <a:extLst/>
                    </p:spPr>
                  </p:pic>
                </p:oleObj>
              </mc:Fallback>
            </mc:AlternateContent>
          </a:graphicData>
        </a:graphic>
      </p:graphicFrame>
      <p:graphicFrame>
        <p:nvGraphicFramePr>
          <p:cNvPr id="45" name="Object 4"/>
          <p:cNvGraphicFramePr>
            <a:graphicFrameLocks noChangeAspect="1"/>
          </p:cNvGraphicFramePr>
          <p:nvPr>
            <p:extLst>
              <p:ext uri="{D42A27DB-BD31-4B8C-83A1-F6EECF244321}">
                <p14:modId xmlns:p14="http://schemas.microsoft.com/office/powerpoint/2010/main" val="107863887"/>
              </p:ext>
            </p:extLst>
          </p:nvPr>
        </p:nvGraphicFramePr>
        <p:xfrm>
          <a:off x="7180485" y="3356992"/>
          <a:ext cx="349752" cy="432047"/>
        </p:xfrm>
        <a:graphic>
          <a:graphicData uri="http://schemas.openxmlformats.org/presentationml/2006/ole">
            <mc:AlternateContent xmlns:mc="http://schemas.openxmlformats.org/markup-compatibility/2006">
              <mc:Choice xmlns:v="urn:schemas-microsoft-com:vml" Requires="v">
                <p:oleObj spid="_x0000_s146120" name="Equation" r:id="rId15" imgW="152280" imgH="139680" progId="Equation.DSMT4">
                  <p:embed/>
                </p:oleObj>
              </mc:Choice>
              <mc:Fallback>
                <p:oleObj name="Equation" r:id="rId15" imgW="152280" imgH="139680" progId="Equation.DSMT4">
                  <p:embed/>
                  <p:pic>
                    <p:nvPicPr>
                      <p:cNvPr id="0" name=""/>
                      <p:cNvPicPr>
                        <a:picLocks noChangeAspect="1" noChangeArrowheads="1"/>
                      </p:cNvPicPr>
                      <p:nvPr/>
                    </p:nvPicPr>
                    <p:blipFill>
                      <a:blip r:embed="rId16"/>
                      <a:srcRect/>
                      <a:stretch>
                        <a:fillRect/>
                      </a:stretch>
                    </p:blipFill>
                    <p:spPr bwMode="auto">
                      <a:xfrm>
                        <a:off x="7180485" y="3356992"/>
                        <a:ext cx="349752" cy="432047"/>
                      </a:xfrm>
                      <a:prstGeom prst="rect">
                        <a:avLst/>
                      </a:prstGeom>
                      <a:noFill/>
                      <a:extLst/>
                    </p:spPr>
                  </p:pic>
                </p:oleObj>
              </mc:Fallback>
            </mc:AlternateContent>
          </a:graphicData>
        </a:graphic>
      </p:graphicFrame>
      <p:cxnSp>
        <p:nvCxnSpPr>
          <p:cNvPr id="46" name="Straight Connector 45"/>
          <p:cNvCxnSpPr/>
          <p:nvPr/>
        </p:nvCxnSpPr>
        <p:spPr>
          <a:xfrm>
            <a:off x="5628511" y="3933056"/>
            <a:ext cx="1668754" cy="7200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7530237" y="3304983"/>
            <a:ext cx="651027" cy="70008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7" name="Object 5"/>
          <p:cNvGraphicFramePr>
            <a:graphicFrameLocks noChangeAspect="1"/>
          </p:cNvGraphicFramePr>
          <p:nvPr>
            <p:extLst>
              <p:ext uri="{D42A27DB-BD31-4B8C-83A1-F6EECF244321}">
                <p14:modId xmlns:p14="http://schemas.microsoft.com/office/powerpoint/2010/main" val="72785289"/>
              </p:ext>
            </p:extLst>
          </p:nvPr>
        </p:nvGraphicFramePr>
        <p:xfrm>
          <a:off x="7756971" y="2711450"/>
          <a:ext cx="1279525" cy="646113"/>
        </p:xfrm>
        <a:graphic>
          <a:graphicData uri="http://schemas.openxmlformats.org/presentationml/2006/ole">
            <mc:AlternateContent xmlns:mc="http://schemas.openxmlformats.org/markup-compatibility/2006">
              <mc:Choice xmlns:v="urn:schemas-microsoft-com:vml" Requires="v">
                <p:oleObj spid="_x0000_s146121" name="Equation" r:id="rId17" imgW="812520" imgH="304560" progId="Equation.DSMT4">
                  <p:embed/>
                </p:oleObj>
              </mc:Choice>
              <mc:Fallback>
                <p:oleObj name="Equation" r:id="rId17" imgW="812520" imgH="304560" progId="Equation.DSMT4">
                  <p:embed/>
                  <p:pic>
                    <p:nvPicPr>
                      <p:cNvPr id="0" name=""/>
                      <p:cNvPicPr>
                        <a:picLocks noChangeAspect="1" noChangeArrowheads="1"/>
                      </p:cNvPicPr>
                      <p:nvPr/>
                    </p:nvPicPr>
                    <p:blipFill>
                      <a:blip r:embed="rId18"/>
                      <a:srcRect/>
                      <a:stretch>
                        <a:fillRect/>
                      </a:stretch>
                    </p:blipFill>
                    <p:spPr bwMode="auto">
                      <a:xfrm>
                        <a:off x="7756971" y="2711450"/>
                        <a:ext cx="1279525" cy="646113"/>
                      </a:xfrm>
                      <a:prstGeom prst="rect">
                        <a:avLst/>
                      </a:prstGeom>
                      <a:noFill/>
                      <a:extLst/>
                    </p:spPr>
                  </p:pic>
                </p:oleObj>
              </mc:Fallback>
            </mc:AlternateContent>
          </a:graphicData>
        </a:graphic>
      </p:graphicFrame>
      <p:graphicFrame>
        <p:nvGraphicFramePr>
          <p:cNvPr id="58" name="Object 4"/>
          <p:cNvGraphicFramePr>
            <a:graphicFrameLocks noChangeAspect="1"/>
          </p:cNvGraphicFramePr>
          <p:nvPr>
            <p:extLst>
              <p:ext uri="{D42A27DB-BD31-4B8C-83A1-F6EECF244321}">
                <p14:modId xmlns:p14="http://schemas.microsoft.com/office/powerpoint/2010/main" val="2766891804"/>
              </p:ext>
            </p:extLst>
          </p:nvPr>
        </p:nvGraphicFramePr>
        <p:xfrm>
          <a:off x="35496" y="1052736"/>
          <a:ext cx="864096" cy="904635"/>
        </p:xfrm>
        <a:graphic>
          <a:graphicData uri="http://schemas.openxmlformats.org/presentationml/2006/ole">
            <mc:AlternateContent xmlns:mc="http://schemas.openxmlformats.org/markup-compatibility/2006">
              <mc:Choice xmlns:v="urn:schemas-microsoft-com:vml" Requires="v">
                <p:oleObj spid="_x0000_s146122" name="Equation" r:id="rId19" imgW="342720" imgH="266400" progId="Equation.DSMT4">
                  <p:embed/>
                </p:oleObj>
              </mc:Choice>
              <mc:Fallback>
                <p:oleObj name="Equation" r:id="rId19" imgW="342720" imgH="266400" progId="Equation.DSMT4">
                  <p:embed/>
                  <p:pic>
                    <p:nvPicPr>
                      <p:cNvPr id="0" name=""/>
                      <p:cNvPicPr>
                        <a:picLocks noChangeAspect="1" noChangeArrowheads="1"/>
                      </p:cNvPicPr>
                      <p:nvPr/>
                    </p:nvPicPr>
                    <p:blipFill>
                      <a:blip r:embed="rId20"/>
                      <a:srcRect/>
                      <a:stretch>
                        <a:fillRect/>
                      </a:stretch>
                    </p:blipFill>
                    <p:spPr bwMode="auto">
                      <a:xfrm>
                        <a:off x="35496" y="1052736"/>
                        <a:ext cx="864096" cy="904635"/>
                      </a:xfrm>
                      <a:prstGeom prst="rect">
                        <a:avLst/>
                      </a:prstGeom>
                      <a:noFill/>
                      <a:extLst/>
                    </p:spPr>
                  </p:pic>
                </p:oleObj>
              </mc:Fallback>
            </mc:AlternateContent>
          </a:graphicData>
        </a:graphic>
      </p:graphicFrame>
      <p:sp>
        <p:nvSpPr>
          <p:cNvPr id="59" name="TextBox 58"/>
          <p:cNvSpPr txBox="1"/>
          <p:nvPr/>
        </p:nvSpPr>
        <p:spPr>
          <a:xfrm>
            <a:off x="467543" y="1311151"/>
            <a:ext cx="4058419" cy="461665"/>
          </a:xfrm>
          <a:prstGeom prst="rect">
            <a:avLst/>
          </a:prstGeom>
          <a:noFill/>
        </p:spPr>
        <p:txBody>
          <a:bodyPr wrap="square" rtlCol="0">
            <a:spAutoFit/>
          </a:bodyPr>
          <a:lstStyle/>
          <a:p>
            <a:r>
              <a:rPr lang="en-US" sz="2400" b="1" dirty="0">
                <a:solidFill>
                  <a:srgbClr val="002060"/>
                </a:solidFill>
                <a:latin typeface="Comic Sans MS" panose="030F0702030302020204" pitchFamily="66" charset="0"/>
                <a:cs typeface="Arial" panose="020B0604020202020204" pitchFamily="34" charset="0"/>
              </a:rPr>
              <a:t>i</a:t>
            </a:r>
            <a:r>
              <a:rPr lang="en-US" sz="2400" b="1" dirty="0" smtClean="0">
                <a:solidFill>
                  <a:srgbClr val="002060"/>
                </a:solidFill>
                <a:latin typeface="Comic Sans MS" panose="030F0702030302020204" pitchFamily="66" charset="0"/>
                <a:cs typeface="Arial" panose="020B0604020202020204" pitchFamily="34" charset="0"/>
              </a:rPr>
              <a:t>s parametrized by    and </a:t>
            </a:r>
          </a:p>
        </p:txBody>
      </p:sp>
      <p:graphicFrame>
        <p:nvGraphicFramePr>
          <p:cNvPr id="60" name="Object 4"/>
          <p:cNvGraphicFramePr>
            <a:graphicFrameLocks noChangeAspect="1"/>
          </p:cNvGraphicFramePr>
          <p:nvPr>
            <p:extLst>
              <p:ext uri="{D42A27DB-BD31-4B8C-83A1-F6EECF244321}">
                <p14:modId xmlns:p14="http://schemas.microsoft.com/office/powerpoint/2010/main" val="1877903305"/>
              </p:ext>
            </p:extLst>
          </p:nvPr>
        </p:nvGraphicFramePr>
        <p:xfrm>
          <a:off x="3338654" y="1176733"/>
          <a:ext cx="479425" cy="819150"/>
        </p:xfrm>
        <a:graphic>
          <a:graphicData uri="http://schemas.openxmlformats.org/presentationml/2006/ole">
            <mc:AlternateContent xmlns:mc="http://schemas.openxmlformats.org/markup-compatibility/2006">
              <mc:Choice xmlns:v="urn:schemas-microsoft-com:vml" Requires="v">
                <p:oleObj spid="_x0000_s146123" name="Equation" r:id="rId21" imgW="190440" imgH="241200" progId="Equation.DSMT4">
                  <p:embed/>
                </p:oleObj>
              </mc:Choice>
              <mc:Fallback>
                <p:oleObj name="Equation" r:id="rId21" imgW="190440" imgH="241200" progId="Equation.DSMT4">
                  <p:embed/>
                  <p:pic>
                    <p:nvPicPr>
                      <p:cNvPr id="0" name=""/>
                      <p:cNvPicPr>
                        <a:picLocks noChangeAspect="1" noChangeArrowheads="1"/>
                      </p:cNvPicPr>
                      <p:nvPr/>
                    </p:nvPicPr>
                    <p:blipFill>
                      <a:blip r:embed="rId22"/>
                      <a:srcRect/>
                      <a:stretch>
                        <a:fillRect/>
                      </a:stretch>
                    </p:blipFill>
                    <p:spPr bwMode="auto">
                      <a:xfrm>
                        <a:off x="3338654" y="1176733"/>
                        <a:ext cx="479425" cy="819150"/>
                      </a:xfrm>
                      <a:prstGeom prst="rect">
                        <a:avLst/>
                      </a:prstGeom>
                      <a:noFill/>
                      <a:extLst/>
                    </p:spPr>
                  </p:pic>
                </p:oleObj>
              </mc:Fallback>
            </mc:AlternateContent>
          </a:graphicData>
        </a:graphic>
      </p:graphicFrame>
      <p:graphicFrame>
        <p:nvGraphicFramePr>
          <p:cNvPr id="61" name="Object 4"/>
          <p:cNvGraphicFramePr>
            <a:graphicFrameLocks noChangeAspect="1"/>
          </p:cNvGraphicFramePr>
          <p:nvPr>
            <p:extLst>
              <p:ext uri="{D42A27DB-BD31-4B8C-83A1-F6EECF244321}">
                <p14:modId xmlns:p14="http://schemas.microsoft.com/office/powerpoint/2010/main" val="3271486226"/>
              </p:ext>
            </p:extLst>
          </p:nvPr>
        </p:nvGraphicFramePr>
        <p:xfrm>
          <a:off x="4427984" y="1169988"/>
          <a:ext cx="608012" cy="819150"/>
        </p:xfrm>
        <a:graphic>
          <a:graphicData uri="http://schemas.openxmlformats.org/presentationml/2006/ole">
            <mc:AlternateContent xmlns:mc="http://schemas.openxmlformats.org/markup-compatibility/2006">
              <mc:Choice xmlns:v="urn:schemas-microsoft-com:vml" Requires="v">
                <p:oleObj spid="_x0000_s146124" name="Equation" r:id="rId23" imgW="241200" imgH="241200" progId="Equation.DSMT4">
                  <p:embed/>
                </p:oleObj>
              </mc:Choice>
              <mc:Fallback>
                <p:oleObj name="Equation" r:id="rId23" imgW="241200" imgH="241200" progId="Equation.DSMT4">
                  <p:embed/>
                  <p:pic>
                    <p:nvPicPr>
                      <p:cNvPr id="0" name=""/>
                      <p:cNvPicPr>
                        <a:picLocks noChangeAspect="1" noChangeArrowheads="1"/>
                      </p:cNvPicPr>
                      <p:nvPr/>
                    </p:nvPicPr>
                    <p:blipFill>
                      <a:blip r:embed="rId24"/>
                      <a:srcRect/>
                      <a:stretch>
                        <a:fillRect/>
                      </a:stretch>
                    </p:blipFill>
                    <p:spPr bwMode="auto">
                      <a:xfrm>
                        <a:off x="4427984" y="1169988"/>
                        <a:ext cx="608012" cy="819150"/>
                      </a:xfrm>
                      <a:prstGeom prst="rect">
                        <a:avLst/>
                      </a:prstGeom>
                      <a:noFill/>
                      <a:extLst/>
                    </p:spPr>
                  </p:pic>
                </p:oleObj>
              </mc:Fallback>
            </mc:AlternateContent>
          </a:graphicData>
        </a:graphic>
      </p:graphicFrame>
      <p:graphicFrame>
        <p:nvGraphicFramePr>
          <p:cNvPr id="63" name="Object 4"/>
          <p:cNvGraphicFramePr>
            <a:graphicFrameLocks noChangeAspect="1"/>
          </p:cNvGraphicFramePr>
          <p:nvPr>
            <p:extLst>
              <p:ext uri="{D42A27DB-BD31-4B8C-83A1-F6EECF244321}">
                <p14:modId xmlns:p14="http://schemas.microsoft.com/office/powerpoint/2010/main" val="3735478620"/>
              </p:ext>
            </p:extLst>
          </p:nvPr>
        </p:nvGraphicFramePr>
        <p:xfrm>
          <a:off x="4930775" y="4468813"/>
          <a:ext cx="236538" cy="354012"/>
        </p:xfrm>
        <a:graphic>
          <a:graphicData uri="http://schemas.openxmlformats.org/presentationml/2006/ole">
            <mc:AlternateContent xmlns:mc="http://schemas.openxmlformats.org/markup-compatibility/2006">
              <mc:Choice xmlns:v="urn:schemas-microsoft-com:vml" Requires="v">
                <p:oleObj spid="_x0000_s146125" name="Equation" r:id="rId25" imgW="126720" imgH="139680" progId="Equation.DSMT4">
                  <p:embed/>
                </p:oleObj>
              </mc:Choice>
              <mc:Fallback>
                <p:oleObj name="Equation" r:id="rId25" imgW="126720" imgH="139680" progId="Equation.DSMT4">
                  <p:embed/>
                  <p:pic>
                    <p:nvPicPr>
                      <p:cNvPr id="0" name=""/>
                      <p:cNvPicPr>
                        <a:picLocks noChangeAspect="1" noChangeArrowheads="1"/>
                      </p:cNvPicPr>
                      <p:nvPr/>
                    </p:nvPicPr>
                    <p:blipFill>
                      <a:blip r:embed="rId26"/>
                      <a:srcRect/>
                      <a:stretch>
                        <a:fillRect/>
                      </a:stretch>
                    </p:blipFill>
                    <p:spPr bwMode="auto">
                      <a:xfrm>
                        <a:off x="4930775" y="4468813"/>
                        <a:ext cx="236538" cy="354012"/>
                      </a:xfrm>
                      <a:prstGeom prst="rect">
                        <a:avLst/>
                      </a:prstGeom>
                      <a:noFill/>
                      <a:extLst/>
                    </p:spPr>
                  </p:pic>
                </p:oleObj>
              </mc:Fallback>
            </mc:AlternateContent>
          </a:graphicData>
        </a:graphic>
      </p:graphicFrame>
      <p:graphicFrame>
        <p:nvGraphicFramePr>
          <p:cNvPr id="64" name="Object 4"/>
          <p:cNvGraphicFramePr>
            <a:graphicFrameLocks noChangeAspect="1"/>
          </p:cNvGraphicFramePr>
          <p:nvPr>
            <p:extLst>
              <p:ext uri="{D42A27DB-BD31-4B8C-83A1-F6EECF244321}">
                <p14:modId xmlns:p14="http://schemas.microsoft.com/office/powerpoint/2010/main" val="1067134829"/>
              </p:ext>
            </p:extLst>
          </p:nvPr>
        </p:nvGraphicFramePr>
        <p:xfrm>
          <a:off x="8716963" y="3325813"/>
          <a:ext cx="260350" cy="417512"/>
        </p:xfrm>
        <a:graphic>
          <a:graphicData uri="http://schemas.openxmlformats.org/presentationml/2006/ole">
            <mc:AlternateContent xmlns:mc="http://schemas.openxmlformats.org/markup-compatibility/2006">
              <mc:Choice xmlns:v="urn:schemas-microsoft-com:vml" Requires="v">
                <p:oleObj spid="_x0000_s146126" name="Equation" r:id="rId27" imgW="139680" imgH="164880" progId="Equation.DSMT4">
                  <p:embed/>
                </p:oleObj>
              </mc:Choice>
              <mc:Fallback>
                <p:oleObj name="Equation" r:id="rId27" imgW="139680" imgH="164880" progId="Equation.DSMT4">
                  <p:embed/>
                  <p:pic>
                    <p:nvPicPr>
                      <p:cNvPr id="0" name=""/>
                      <p:cNvPicPr>
                        <a:picLocks noChangeAspect="1" noChangeArrowheads="1"/>
                      </p:cNvPicPr>
                      <p:nvPr/>
                    </p:nvPicPr>
                    <p:blipFill>
                      <a:blip r:embed="rId28"/>
                      <a:srcRect/>
                      <a:stretch>
                        <a:fillRect/>
                      </a:stretch>
                    </p:blipFill>
                    <p:spPr bwMode="auto">
                      <a:xfrm>
                        <a:off x="8716963" y="3325813"/>
                        <a:ext cx="260350" cy="417512"/>
                      </a:xfrm>
                      <a:prstGeom prst="rect">
                        <a:avLst/>
                      </a:prstGeom>
                      <a:noFill/>
                      <a:extLst/>
                    </p:spPr>
                  </p:pic>
                </p:oleObj>
              </mc:Fallback>
            </mc:AlternateContent>
          </a:graphicData>
        </a:graphic>
      </p:graphicFrame>
      <p:graphicFrame>
        <p:nvGraphicFramePr>
          <p:cNvPr id="65" name="Object 4"/>
          <p:cNvGraphicFramePr>
            <a:graphicFrameLocks noChangeAspect="1"/>
          </p:cNvGraphicFramePr>
          <p:nvPr>
            <p:extLst>
              <p:ext uri="{D42A27DB-BD31-4B8C-83A1-F6EECF244321}">
                <p14:modId xmlns:p14="http://schemas.microsoft.com/office/powerpoint/2010/main" val="3332920810"/>
              </p:ext>
            </p:extLst>
          </p:nvPr>
        </p:nvGraphicFramePr>
        <p:xfrm>
          <a:off x="6383338" y="1244600"/>
          <a:ext cx="236537" cy="320675"/>
        </p:xfrm>
        <a:graphic>
          <a:graphicData uri="http://schemas.openxmlformats.org/presentationml/2006/ole">
            <mc:AlternateContent xmlns:mc="http://schemas.openxmlformats.org/markup-compatibility/2006">
              <mc:Choice xmlns:v="urn:schemas-microsoft-com:vml" Requires="v">
                <p:oleObj spid="_x0000_s146127" name="Equation" r:id="rId29" imgW="126720" imgH="126720" progId="Equation.DSMT4">
                  <p:embed/>
                </p:oleObj>
              </mc:Choice>
              <mc:Fallback>
                <p:oleObj name="Equation" r:id="rId29" imgW="126720" imgH="126720" progId="Equation.DSMT4">
                  <p:embed/>
                  <p:pic>
                    <p:nvPicPr>
                      <p:cNvPr id="0" name=""/>
                      <p:cNvPicPr>
                        <a:picLocks noChangeAspect="1" noChangeArrowheads="1"/>
                      </p:cNvPicPr>
                      <p:nvPr/>
                    </p:nvPicPr>
                    <p:blipFill>
                      <a:blip r:embed="rId30"/>
                      <a:srcRect/>
                      <a:stretch>
                        <a:fillRect/>
                      </a:stretch>
                    </p:blipFill>
                    <p:spPr bwMode="auto">
                      <a:xfrm>
                        <a:off x="6383338" y="1244600"/>
                        <a:ext cx="236537" cy="320675"/>
                      </a:xfrm>
                      <a:prstGeom prst="rect">
                        <a:avLst/>
                      </a:prstGeom>
                      <a:noFill/>
                      <a:extLst/>
                    </p:spPr>
                  </p:pic>
                </p:oleObj>
              </mc:Fallback>
            </mc:AlternateContent>
          </a:graphicData>
        </a:graphic>
      </p:graphicFrame>
      <p:sp>
        <p:nvSpPr>
          <p:cNvPr id="32" name="Rectangle 31"/>
          <p:cNvSpPr/>
          <p:nvPr/>
        </p:nvSpPr>
        <p:spPr>
          <a:xfrm>
            <a:off x="179512" y="5478323"/>
            <a:ext cx="3340210" cy="830997"/>
          </a:xfrm>
          <a:prstGeom prst="rect">
            <a:avLst/>
          </a:prstGeom>
        </p:spPr>
        <p:txBody>
          <a:bodyPr wrap="none">
            <a:spAutoFit/>
          </a:bodyPr>
          <a:lstStyle/>
          <a:p>
            <a:r>
              <a:rPr lang="de-DE" sz="1350" dirty="0">
                <a:solidFill>
                  <a:srgbClr val="252525"/>
                </a:solidFill>
                <a:latin typeface="Arial" panose="020B0604020202020204" pitchFamily="34" charset="0"/>
              </a:rPr>
              <a:t> </a:t>
            </a:r>
            <a:r>
              <a:rPr lang="de-DE" sz="2400" dirty="0">
                <a:solidFill>
                  <a:srgbClr val="252525"/>
                </a:solidFill>
                <a:latin typeface="Arial" panose="020B0604020202020204" pitchFamily="34" charset="0"/>
                <a:cs typeface="Arial" panose="020B0604020202020204" pitchFamily="34" charset="0"/>
              </a:rPr>
              <a:t>Wess, </a:t>
            </a:r>
            <a:r>
              <a:rPr lang="de-DE" sz="2400" dirty="0" smtClean="0">
                <a:solidFill>
                  <a:srgbClr val="252525"/>
                </a:solidFill>
                <a:latin typeface="Arial" panose="020B0604020202020204" pitchFamily="34" charset="0"/>
                <a:cs typeface="Arial" panose="020B0604020202020204" pitchFamily="34" charset="0"/>
              </a:rPr>
              <a:t>Zumino. </a:t>
            </a:r>
            <a:r>
              <a:rPr lang="de-DE" sz="2400" dirty="0">
                <a:solidFill>
                  <a:srgbClr val="252525"/>
                </a:solidFill>
                <a:latin typeface="Arial" panose="020B0604020202020204" pitchFamily="34" charset="0"/>
                <a:cs typeface="Arial" panose="020B0604020202020204" pitchFamily="34" charset="0"/>
              </a:rPr>
              <a:t>(1971).</a:t>
            </a:r>
            <a:endParaRPr lang="en-US" sz="2400" dirty="0">
              <a:solidFill>
                <a:srgbClr val="252525"/>
              </a:solidFill>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Witten. </a:t>
            </a:r>
            <a:r>
              <a:rPr lang="en-US" sz="2400" dirty="0">
                <a:latin typeface="Arial" panose="020B0604020202020204" pitchFamily="34" charset="0"/>
                <a:cs typeface="Arial" panose="020B0604020202020204" pitchFamily="34" charset="0"/>
              </a:rPr>
              <a:t>(1983)</a:t>
            </a:r>
          </a:p>
        </p:txBody>
      </p:sp>
    </p:spTree>
    <p:extLst>
      <p:ext uri="{BB962C8B-B14F-4D97-AF65-F5344CB8AC3E}">
        <p14:creationId xmlns:p14="http://schemas.microsoft.com/office/powerpoint/2010/main" val="38778762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444208" y="5256584"/>
            <a:ext cx="2087512" cy="1628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5496" y="3789040"/>
            <a:ext cx="1616025" cy="523220"/>
          </a:xfrm>
          <a:prstGeom prst="rect">
            <a:avLst/>
          </a:prstGeom>
          <a:solidFill>
            <a:schemeClr val="tx2"/>
          </a:solid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Need to</a:t>
            </a:r>
            <a:endParaRPr lang="ru-RU"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22" name="TextBox 21"/>
          <p:cNvSpPr txBox="1"/>
          <p:nvPr/>
        </p:nvSpPr>
        <p:spPr>
          <a:xfrm>
            <a:off x="1731839" y="3789040"/>
            <a:ext cx="7088633" cy="1386342"/>
          </a:xfrm>
          <a:prstGeom prst="rect">
            <a:avLst/>
          </a:prstGeom>
          <a:noFill/>
        </p:spPr>
        <p:txBody>
          <a:bodyPr wrap="square" rtlCol="0">
            <a:spAutoFit/>
          </a:bodyPr>
          <a:lstStyle/>
          <a:p>
            <a:pPr marL="514350" indent="-514350">
              <a:lnSpc>
                <a:spcPct val="110000"/>
              </a:lnSpc>
              <a:buFont typeface="+mj-lt"/>
              <a:buAutoNum type="arabicPeriod"/>
            </a:pPr>
            <a:r>
              <a:rPr lang="en-US" sz="2600" b="1" dirty="0" smtClean="0">
                <a:solidFill>
                  <a:srgbClr val="002060"/>
                </a:solidFill>
                <a:latin typeface="Comic Sans MS" panose="030F0702030302020204" pitchFamily="66" charset="0"/>
              </a:rPr>
              <a:t>Integrate over</a:t>
            </a:r>
          </a:p>
          <a:p>
            <a:pPr marL="514350" indent="-514350">
              <a:lnSpc>
                <a:spcPct val="110000"/>
              </a:lnSpc>
              <a:buFont typeface="+mj-lt"/>
              <a:buAutoNum type="arabicPeriod"/>
            </a:pPr>
            <a:r>
              <a:rPr lang="en-US" sz="2600" b="1" dirty="0" smtClean="0">
                <a:solidFill>
                  <a:srgbClr val="002060"/>
                </a:solidFill>
                <a:latin typeface="Comic Sans MS" panose="030F0702030302020204" pitchFamily="66" charset="0"/>
              </a:rPr>
              <a:t>Integrate over</a:t>
            </a:r>
          </a:p>
          <a:p>
            <a:pPr marL="514350" indent="-514350">
              <a:lnSpc>
                <a:spcPct val="110000"/>
              </a:lnSpc>
              <a:buFont typeface="+mj-lt"/>
              <a:buAutoNum type="arabicPeriod"/>
            </a:pPr>
            <a:r>
              <a:rPr lang="en-US" sz="2600" b="1" dirty="0" smtClean="0">
                <a:solidFill>
                  <a:srgbClr val="002060"/>
                </a:solidFill>
                <a:latin typeface="Comic Sans MS" panose="030F0702030302020204" pitchFamily="66" charset="0"/>
              </a:rPr>
              <a:t>Take into account the chiral anomaly </a:t>
            </a:r>
            <a:endParaRPr lang="ru-RU" sz="2600" b="1" dirty="0">
              <a:solidFill>
                <a:srgbClr val="002060"/>
              </a:solidFill>
              <a:latin typeface="Comic Sans MS" panose="030F0702030302020204" pitchFamily="66" charset="0"/>
            </a:endParaRPr>
          </a:p>
        </p:txBody>
      </p:sp>
      <p:graphicFrame>
        <p:nvGraphicFramePr>
          <p:cNvPr id="23" name="Объект 20"/>
          <p:cNvGraphicFramePr>
            <a:graphicFrameLocks noChangeAspect="1"/>
          </p:cNvGraphicFramePr>
          <p:nvPr>
            <p:extLst/>
          </p:nvPr>
        </p:nvGraphicFramePr>
        <p:xfrm>
          <a:off x="4860032" y="4131051"/>
          <a:ext cx="856060" cy="578714"/>
        </p:xfrm>
        <a:graphic>
          <a:graphicData uri="http://schemas.openxmlformats.org/presentationml/2006/ole">
            <mc:AlternateContent xmlns:mc="http://schemas.openxmlformats.org/markup-compatibility/2006">
              <mc:Choice xmlns:v="urn:schemas-microsoft-com:vml" Requires="v">
                <p:oleObj spid="_x0000_s184504" name="Equation" r:id="rId4" imgW="355320" imgH="241200" progId="Equation.DSMT4">
                  <p:embed/>
                </p:oleObj>
              </mc:Choice>
              <mc:Fallback>
                <p:oleObj name="Equation" r:id="rId4" imgW="355320" imgH="241200" progId="Equation.DSMT4">
                  <p:embed/>
                  <p:pic>
                    <p:nvPicPr>
                      <p:cNvPr id="0" name=""/>
                      <p:cNvPicPr>
                        <a:picLocks noChangeAspect="1" noChangeArrowheads="1"/>
                      </p:cNvPicPr>
                      <p:nvPr/>
                    </p:nvPicPr>
                    <p:blipFill>
                      <a:blip r:embed="rId5"/>
                      <a:srcRect/>
                      <a:stretch>
                        <a:fillRect/>
                      </a:stretch>
                    </p:blipFill>
                    <p:spPr bwMode="auto">
                      <a:xfrm>
                        <a:off x="4860032" y="4131051"/>
                        <a:ext cx="856060" cy="578714"/>
                      </a:xfrm>
                      <a:prstGeom prst="rect">
                        <a:avLst/>
                      </a:prstGeom>
                      <a:noFill/>
                      <a:extLst/>
                    </p:spPr>
                  </p:pic>
                </p:oleObj>
              </mc:Fallback>
            </mc:AlternateContent>
          </a:graphicData>
        </a:graphic>
      </p:graphicFrame>
      <p:graphicFrame>
        <p:nvGraphicFramePr>
          <p:cNvPr id="24" name="Объект 20"/>
          <p:cNvGraphicFramePr>
            <a:graphicFrameLocks noChangeAspect="1"/>
          </p:cNvGraphicFramePr>
          <p:nvPr>
            <p:extLst/>
          </p:nvPr>
        </p:nvGraphicFramePr>
        <p:xfrm>
          <a:off x="4932040" y="3717032"/>
          <a:ext cx="398463" cy="547688"/>
        </p:xfrm>
        <a:graphic>
          <a:graphicData uri="http://schemas.openxmlformats.org/presentationml/2006/ole">
            <mc:AlternateContent xmlns:mc="http://schemas.openxmlformats.org/markup-compatibility/2006">
              <mc:Choice xmlns:v="urn:schemas-microsoft-com:vml" Requires="v">
                <p:oleObj spid="_x0000_s184505" name="Equation" r:id="rId6" imgW="164880" imgH="228600" progId="Equation.DSMT4">
                  <p:embed/>
                </p:oleObj>
              </mc:Choice>
              <mc:Fallback>
                <p:oleObj name="Equation" r:id="rId6" imgW="164880" imgH="228600" progId="Equation.DSMT4">
                  <p:embed/>
                  <p:pic>
                    <p:nvPicPr>
                      <p:cNvPr id="0" name=""/>
                      <p:cNvPicPr>
                        <a:picLocks noChangeAspect="1" noChangeArrowheads="1"/>
                      </p:cNvPicPr>
                      <p:nvPr/>
                    </p:nvPicPr>
                    <p:blipFill>
                      <a:blip r:embed="rId7"/>
                      <a:srcRect/>
                      <a:stretch>
                        <a:fillRect/>
                      </a:stretch>
                    </p:blipFill>
                    <p:spPr bwMode="auto">
                      <a:xfrm>
                        <a:off x="4932040" y="3717032"/>
                        <a:ext cx="398463" cy="547688"/>
                      </a:xfrm>
                      <a:prstGeom prst="rect">
                        <a:avLst/>
                      </a:prstGeom>
                      <a:noFill/>
                      <a:extLst/>
                    </p:spPr>
                  </p:pic>
                </p:oleObj>
              </mc:Fallback>
            </mc:AlternateContent>
          </a:graphicData>
        </a:graphic>
      </p:graphicFrame>
      <p:graphicFrame>
        <p:nvGraphicFramePr>
          <p:cNvPr id="25" name="Object 4"/>
          <p:cNvGraphicFramePr>
            <a:graphicFrameLocks noChangeAspect="1"/>
          </p:cNvGraphicFramePr>
          <p:nvPr/>
        </p:nvGraphicFramePr>
        <p:xfrm>
          <a:off x="35496" y="5589240"/>
          <a:ext cx="6256338" cy="952500"/>
        </p:xfrm>
        <a:graphic>
          <a:graphicData uri="http://schemas.openxmlformats.org/presentationml/2006/ole">
            <mc:AlternateContent xmlns:mc="http://schemas.openxmlformats.org/markup-compatibility/2006">
              <mc:Choice xmlns:v="urn:schemas-microsoft-com:vml" Requires="v">
                <p:oleObj spid="_x0000_s184506" name="Equation" r:id="rId8" imgW="3174840" imgH="482400" progId="Equation.DSMT4">
                  <p:embed/>
                </p:oleObj>
              </mc:Choice>
              <mc:Fallback>
                <p:oleObj name="Equation" r:id="rId8" imgW="3174840" imgH="482400" progId="Equation.DSMT4">
                  <p:embed/>
                  <p:pic>
                    <p:nvPicPr>
                      <p:cNvPr id="0" name=""/>
                      <p:cNvPicPr>
                        <a:picLocks noChangeAspect="1" noChangeArrowheads="1"/>
                      </p:cNvPicPr>
                      <p:nvPr/>
                    </p:nvPicPr>
                    <p:blipFill>
                      <a:blip r:embed="rId9"/>
                      <a:srcRect/>
                      <a:stretch>
                        <a:fillRect/>
                      </a:stretch>
                    </p:blipFill>
                    <p:spPr bwMode="auto">
                      <a:xfrm>
                        <a:off x="35496" y="5589240"/>
                        <a:ext cx="6256338" cy="952500"/>
                      </a:xfrm>
                      <a:prstGeom prst="rect">
                        <a:avLst/>
                      </a:prstGeom>
                      <a:solidFill>
                        <a:srgbClr val="FFFF00"/>
                      </a:solidFill>
                      <a:extLst/>
                    </p:spPr>
                  </p:pic>
                </p:oleObj>
              </mc:Fallback>
            </mc:AlternateContent>
          </a:graphicData>
        </a:graphic>
      </p:graphicFrame>
      <p:graphicFrame>
        <p:nvGraphicFramePr>
          <p:cNvPr id="26" name="Объект 8"/>
          <p:cNvGraphicFramePr>
            <a:graphicFrameLocks noChangeAspect="1"/>
          </p:cNvGraphicFramePr>
          <p:nvPr/>
        </p:nvGraphicFramePr>
        <p:xfrm>
          <a:off x="6473825" y="5229200"/>
          <a:ext cx="1955800" cy="1665287"/>
        </p:xfrm>
        <a:graphic>
          <a:graphicData uri="http://schemas.openxmlformats.org/presentationml/2006/ole">
            <mc:AlternateContent xmlns:mc="http://schemas.openxmlformats.org/markup-compatibility/2006">
              <mc:Choice xmlns:v="urn:schemas-microsoft-com:vml" Requires="v">
                <p:oleObj spid="_x0000_s184507" name="Equation" r:id="rId10" imgW="1104840" imgH="939600" progId="Equation.DSMT4">
                  <p:embed/>
                </p:oleObj>
              </mc:Choice>
              <mc:Fallback>
                <p:oleObj name="Equation" r:id="rId10" imgW="1104840" imgH="939600" progId="Equation.DSMT4">
                  <p:embed/>
                  <p:pic>
                    <p:nvPicPr>
                      <p:cNvPr id="0" name=""/>
                      <p:cNvPicPr>
                        <a:picLocks noChangeAspect="1" noChangeArrowheads="1"/>
                      </p:cNvPicPr>
                      <p:nvPr/>
                    </p:nvPicPr>
                    <p:blipFill>
                      <a:blip r:embed="rId11"/>
                      <a:srcRect/>
                      <a:stretch>
                        <a:fillRect/>
                      </a:stretch>
                    </p:blipFill>
                    <p:spPr bwMode="auto">
                      <a:xfrm>
                        <a:off x="6473825" y="5229200"/>
                        <a:ext cx="1955800" cy="1665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Flowchart: Data 15"/>
          <p:cNvSpPr/>
          <p:nvPr/>
        </p:nvSpPr>
        <p:spPr>
          <a:xfrm>
            <a:off x="2911676" y="2584789"/>
            <a:ext cx="3290290" cy="726959"/>
          </a:xfrm>
          <a:prstGeom prst="flowChartInputOutpu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Data 18"/>
          <p:cNvSpPr/>
          <p:nvPr/>
        </p:nvSpPr>
        <p:spPr>
          <a:xfrm>
            <a:off x="3404694" y="2100874"/>
            <a:ext cx="3290290" cy="726959"/>
          </a:xfrm>
          <a:prstGeom prst="flowChartInputOutpu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flipV="1">
            <a:off x="4102695" y="71388"/>
            <a:ext cx="0" cy="201622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102695" y="2087612"/>
            <a:ext cx="259228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2885823" y="2087612"/>
            <a:ext cx="1216662" cy="12241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4102555" y="935484"/>
            <a:ext cx="1368292" cy="11521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4110028" y="1511548"/>
            <a:ext cx="676673" cy="576066"/>
          </a:xfrm>
          <a:prstGeom prst="straightConnector1">
            <a:avLst/>
          </a:prstGeom>
          <a:ln w="1270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102555" y="935484"/>
            <a:ext cx="1368292"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470847" y="935486"/>
            <a:ext cx="0" cy="180019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110028" y="2087612"/>
            <a:ext cx="1360819" cy="717177"/>
          </a:xfrm>
          <a:prstGeom prst="straightConnector1">
            <a:avLst/>
          </a:prstGeom>
          <a:ln w="76200">
            <a:prstDash val="sysDot"/>
            <a:tailEnd type="triangle"/>
          </a:ln>
        </p:spPr>
        <p:style>
          <a:lnRef idx="1">
            <a:schemeClr val="accent1"/>
          </a:lnRef>
          <a:fillRef idx="0">
            <a:schemeClr val="accent1"/>
          </a:fillRef>
          <a:effectRef idx="0">
            <a:schemeClr val="accent1"/>
          </a:effectRef>
          <a:fontRef idx="minor">
            <a:schemeClr val="tx1"/>
          </a:fontRef>
        </p:style>
      </p:cxnSp>
      <p:graphicFrame>
        <p:nvGraphicFramePr>
          <p:cNvPr id="34" name="Object 4"/>
          <p:cNvGraphicFramePr>
            <a:graphicFrameLocks noChangeAspect="1"/>
          </p:cNvGraphicFramePr>
          <p:nvPr>
            <p:extLst>
              <p:ext uri="{D42A27DB-BD31-4B8C-83A1-F6EECF244321}">
                <p14:modId xmlns:p14="http://schemas.microsoft.com/office/powerpoint/2010/main" val="760769705"/>
              </p:ext>
            </p:extLst>
          </p:nvPr>
        </p:nvGraphicFramePr>
        <p:xfrm>
          <a:off x="5470847" y="570037"/>
          <a:ext cx="438150" cy="725487"/>
        </p:xfrm>
        <a:graphic>
          <a:graphicData uri="http://schemas.openxmlformats.org/presentationml/2006/ole">
            <mc:AlternateContent xmlns:mc="http://schemas.openxmlformats.org/markup-compatibility/2006">
              <mc:Choice xmlns:v="urn:schemas-microsoft-com:vml" Requires="v">
                <p:oleObj spid="_x0000_s184508" name="Equation" r:id="rId12" imgW="164880" imgH="203040" progId="Equation.DSMT4">
                  <p:embed/>
                </p:oleObj>
              </mc:Choice>
              <mc:Fallback>
                <p:oleObj name="Equation" r:id="rId12" imgW="164880" imgH="203040" progId="Equation.DSMT4">
                  <p:embed/>
                  <p:pic>
                    <p:nvPicPr>
                      <p:cNvPr id="0" name=""/>
                      <p:cNvPicPr>
                        <a:picLocks noChangeAspect="1" noChangeArrowheads="1"/>
                      </p:cNvPicPr>
                      <p:nvPr/>
                    </p:nvPicPr>
                    <p:blipFill>
                      <a:blip r:embed="rId13"/>
                      <a:srcRect/>
                      <a:stretch>
                        <a:fillRect/>
                      </a:stretch>
                    </p:blipFill>
                    <p:spPr bwMode="auto">
                      <a:xfrm>
                        <a:off x="5470847" y="570037"/>
                        <a:ext cx="438150" cy="725487"/>
                      </a:xfrm>
                      <a:prstGeom prst="rect">
                        <a:avLst/>
                      </a:prstGeom>
                      <a:noFill/>
                      <a:extLst/>
                    </p:spPr>
                  </p:pic>
                </p:oleObj>
              </mc:Fallback>
            </mc:AlternateContent>
          </a:graphicData>
        </a:graphic>
      </p:graphicFrame>
      <p:graphicFrame>
        <p:nvGraphicFramePr>
          <p:cNvPr id="35" name="Object 4"/>
          <p:cNvGraphicFramePr>
            <a:graphicFrameLocks noChangeAspect="1"/>
          </p:cNvGraphicFramePr>
          <p:nvPr>
            <p:extLst>
              <p:ext uri="{D42A27DB-BD31-4B8C-83A1-F6EECF244321}">
                <p14:modId xmlns:p14="http://schemas.microsoft.com/office/powerpoint/2010/main" val="3564185089"/>
              </p:ext>
            </p:extLst>
          </p:nvPr>
        </p:nvGraphicFramePr>
        <p:xfrm>
          <a:off x="4353148" y="1004588"/>
          <a:ext cx="319819" cy="664239"/>
        </p:xfrm>
        <a:graphic>
          <a:graphicData uri="http://schemas.openxmlformats.org/presentationml/2006/ole">
            <mc:AlternateContent xmlns:mc="http://schemas.openxmlformats.org/markup-compatibility/2006">
              <mc:Choice xmlns:v="urn:schemas-microsoft-com:vml" Requires="v">
                <p:oleObj spid="_x0000_s184509" name="Equation" r:id="rId14" imgW="139680" imgH="215640" progId="Equation.DSMT4">
                  <p:embed/>
                </p:oleObj>
              </mc:Choice>
              <mc:Fallback>
                <p:oleObj name="Equation" r:id="rId14" imgW="139680" imgH="215640" progId="Equation.DSMT4">
                  <p:embed/>
                  <p:pic>
                    <p:nvPicPr>
                      <p:cNvPr id="0" name=""/>
                      <p:cNvPicPr>
                        <a:picLocks noChangeAspect="1" noChangeArrowheads="1"/>
                      </p:cNvPicPr>
                      <p:nvPr/>
                    </p:nvPicPr>
                    <p:blipFill>
                      <a:blip r:embed="rId15"/>
                      <a:srcRect/>
                      <a:stretch>
                        <a:fillRect/>
                      </a:stretch>
                    </p:blipFill>
                    <p:spPr bwMode="auto">
                      <a:xfrm>
                        <a:off x="4353148" y="1004588"/>
                        <a:ext cx="319819" cy="664239"/>
                      </a:xfrm>
                      <a:prstGeom prst="rect">
                        <a:avLst/>
                      </a:prstGeom>
                      <a:noFill/>
                      <a:extLst/>
                    </p:spPr>
                  </p:pic>
                </p:oleObj>
              </mc:Fallback>
            </mc:AlternateContent>
          </a:graphicData>
        </a:graphic>
      </p:graphicFrame>
      <p:graphicFrame>
        <p:nvGraphicFramePr>
          <p:cNvPr id="36" name="Object 4"/>
          <p:cNvGraphicFramePr>
            <a:graphicFrameLocks noChangeAspect="1"/>
          </p:cNvGraphicFramePr>
          <p:nvPr>
            <p:extLst>
              <p:ext uri="{D42A27DB-BD31-4B8C-83A1-F6EECF244321}">
                <p14:modId xmlns:p14="http://schemas.microsoft.com/office/powerpoint/2010/main" val="2042711587"/>
              </p:ext>
            </p:extLst>
          </p:nvPr>
        </p:nvGraphicFramePr>
        <p:xfrm>
          <a:off x="3486696" y="531416"/>
          <a:ext cx="506412" cy="815975"/>
        </p:xfrm>
        <a:graphic>
          <a:graphicData uri="http://schemas.openxmlformats.org/presentationml/2006/ole">
            <mc:AlternateContent xmlns:mc="http://schemas.openxmlformats.org/markup-compatibility/2006">
              <mc:Choice xmlns:v="urn:schemas-microsoft-com:vml" Requires="v">
                <p:oleObj spid="_x0000_s184510" name="Equation" r:id="rId16" imgW="190440" imgH="228600" progId="Equation.DSMT4">
                  <p:embed/>
                </p:oleObj>
              </mc:Choice>
              <mc:Fallback>
                <p:oleObj name="Equation" r:id="rId16" imgW="190440" imgH="228600" progId="Equation.DSMT4">
                  <p:embed/>
                  <p:pic>
                    <p:nvPicPr>
                      <p:cNvPr id="0" name=""/>
                      <p:cNvPicPr>
                        <a:picLocks noChangeAspect="1" noChangeArrowheads="1"/>
                      </p:cNvPicPr>
                      <p:nvPr/>
                    </p:nvPicPr>
                    <p:blipFill>
                      <a:blip r:embed="rId17"/>
                      <a:srcRect/>
                      <a:stretch>
                        <a:fillRect/>
                      </a:stretch>
                    </p:blipFill>
                    <p:spPr bwMode="auto">
                      <a:xfrm>
                        <a:off x="3486696" y="531416"/>
                        <a:ext cx="506412" cy="815975"/>
                      </a:xfrm>
                      <a:prstGeom prst="rect">
                        <a:avLst/>
                      </a:prstGeom>
                      <a:noFill/>
                      <a:extLst/>
                    </p:spPr>
                  </p:pic>
                </p:oleObj>
              </mc:Fallback>
            </mc:AlternateContent>
          </a:graphicData>
        </a:graphic>
      </p:graphicFrame>
      <p:sp>
        <p:nvSpPr>
          <p:cNvPr id="37" name="Arc 36"/>
          <p:cNvSpPr/>
          <p:nvPr/>
        </p:nvSpPr>
        <p:spPr>
          <a:xfrm rot="5400000">
            <a:off x="3924126" y="1549004"/>
            <a:ext cx="1368152" cy="1005209"/>
          </a:xfrm>
          <a:prstGeom prst="arc">
            <a:avLst>
              <a:gd name="adj1" fmla="val 16200000"/>
              <a:gd name="adj2" fmla="val 19381905"/>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38" name="Object 5"/>
          <p:cNvGraphicFramePr>
            <a:graphicFrameLocks noChangeAspect="1"/>
          </p:cNvGraphicFramePr>
          <p:nvPr>
            <p:extLst>
              <p:ext uri="{D42A27DB-BD31-4B8C-83A1-F6EECF244321}">
                <p14:modId xmlns:p14="http://schemas.microsoft.com/office/powerpoint/2010/main" val="3809716324"/>
              </p:ext>
            </p:extLst>
          </p:nvPr>
        </p:nvGraphicFramePr>
        <p:xfrm>
          <a:off x="2123728" y="2305595"/>
          <a:ext cx="1258887" cy="646113"/>
        </p:xfrm>
        <a:graphic>
          <a:graphicData uri="http://schemas.openxmlformats.org/presentationml/2006/ole">
            <mc:AlternateContent xmlns:mc="http://schemas.openxmlformats.org/markup-compatibility/2006">
              <mc:Choice xmlns:v="urn:schemas-microsoft-com:vml" Requires="v">
                <p:oleObj spid="_x0000_s184511" name="Equation" r:id="rId18" imgW="799920" imgH="304560" progId="Equation.DSMT4">
                  <p:embed/>
                </p:oleObj>
              </mc:Choice>
              <mc:Fallback>
                <p:oleObj name="Equation" r:id="rId18" imgW="799920" imgH="304560" progId="Equation.DSMT4">
                  <p:embed/>
                  <p:pic>
                    <p:nvPicPr>
                      <p:cNvPr id="0" name=""/>
                      <p:cNvPicPr>
                        <a:picLocks noChangeAspect="1" noChangeArrowheads="1"/>
                      </p:cNvPicPr>
                      <p:nvPr/>
                    </p:nvPicPr>
                    <p:blipFill>
                      <a:blip r:embed="rId19"/>
                      <a:srcRect/>
                      <a:stretch>
                        <a:fillRect/>
                      </a:stretch>
                    </p:blipFill>
                    <p:spPr bwMode="auto">
                      <a:xfrm>
                        <a:off x="2123728" y="2305595"/>
                        <a:ext cx="1258887" cy="646113"/>
                      </a:xfrm>
                      <a:prstGeom prst="rect">
                        <a:avLst/>
                      </a:prstGeom>
                      <a:noFill/>
                      <a:extLst/>
                    </p:spPr>
                  </p:pic>
                </p:oleObj>
              </mc:Fallback>
            </mc:AlternateContent>
          </a:graphicData>
        </a:graphic>
      </p:graphicFrame>
      <p:graphicFrame>
        <p:nvGraphicFramePr>
          <p:cNvPr id="39" name="Object 4"/>
          <p:cNvGraphicFramePr>
            <a:graphicFrameLocks noChangeAspect="1"/>
          </p:cNvGraphicFramePr>
          <p:nvPr>
            <p:extLst>
              <p:ext uri="{D42A27DB-BD31-4B8C-83A1-F6EECF244321}">
                <p14:modId xmlns:p14="http://schemas.microsoft.com/office/powerpoint/2010/main" val="1001426690"/>
              </p:ext>
            </p:extLst>
          </p:nvPr>
        </p:nvGraphicFramePr>
        <p:xfrm>
          <a:off x="5066035" y="2159620"/>
          <a:ext cx="349752" cy="432047"/>
        </p:xfrm>
        <a:graphic>
          <a:graphicData uri="http://schemas.openxmlformats.org/presentationml/2006/ole">
            <mc:AlternateContent xmlns:mc="http://schemas.openxmlformats.org/markup-compatibility/2006">
              <mc:Choice xmlns:v="urn:schemas-microsoft-com:vml" Requires="v">
                <p:oleObj spid="_x0000_s184512" name="Equation" r:id="rId20" imgW="152280" imgH="139680" progId="Equation.DSMT4">
                  <p:embed/>
                </p:oleObj>
              </mc:Choice>
              <mc:Fallback>
                <p:oleObj name="Equation" r:id="rId20" imgW="152280" imgH="139680" progId="Equation.DSMT4">
                  <p:embed/>
                  <p:pic>
                    <p:nvPicPr>
                      <p:cNvPr id="0" name=""/>
                      <p:cNvPicPr>
                        <a:picLocks noChangeAspect="1" noChangeArrowheads="1"/>
                      </p:cNvPicPr>
                      <p:nvPr/>
                    </p:nvPicPr>
                    <p:blipFill>
                      <a:blip r:embed="rId21"/>
                      <a:srcRect/>
                      <a:stretch>
                        <a:fillRect/>
                      </a:stretch>
                    </p:blipFill>
                    <p:spPr bwMode="auto">
                      <a:xfrm>
                        <a:off x="5066035" y="2159620"/>
                        <a:ext cx="349752" cy="432047"/>
                      </a:xfrm>
                      <a:prstGeom prst="rect">
                        <a:avLst/>
                      </a:prstGeom>
                      <a:noFill/>
                      <a:extLst/>
                    </p:spPr>
                  </p:pic>
                </p:oleObj>
              </mc:Fallback>
            </mc:AlternateContent>
          </a:graphicData>
        </a:graphic>
      </p:graphicFrame>
      <p:cxnSp>
        <p:nvCxnSpPr>
          <p:cNvPr id="40" name="Straight Connector 39"/>
          <p:cNvCxnSpPr/>
          <p:nvPr/>
        </p:nvCxnSpPr>
        <p:spPr>
          <a:xfrm>
            <a:off x="3514061" y="2735684"/>
            <a:ext cx="1668754" cy="7200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5415787" y="2107611"/>
            <a:ext cx="651027" cy="70008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2" name="Object 5"/>
          <p:cNvGraphicFramePr>
            <a:graphicFrameLocks noChangeAspect="1"/>
          </p:cNvGraphicFramePr>
          <p:nvPr>
            <p:extLst>
              <p:ext uri="{D42A27DB-BD31-4B8C-83A1-F6EECF244321}">
                <p14:modId xmlns:p14="http://schemas.microsoft.com/office/powerpoint/2010/main" val="3205864454"/>
              </p:ext>
            </p:extLst>
          </p:nvPr>
        </p:nvGraphicFramePr>
        <p:xfrm>
          <a:off x="5642521" y="1514078"/>
          <a:ext cx="1279525" cy="646113"/>
        </p:xfrm>
        <a:graphic>
          <a:graphicData uri="http://schemas.openxmlformats.org/presentationml/2006/ole">
            <mc:AlternateContent xmlns:mc="http://schemas.openxmlformats.org/markup-compatibility/2006">
              <mc:Choice xmlns:v="urn:schemas-microsoft-com:vml" Requires="v">
                <p:oleObj spid="_x0000_s184513" name="Equation" r:id="rId22" imgW="812520" imgH="304560" progId="Equation.DSMT4">
                  <p:embed/>
                </p:oleObj>
              </mc:Choice>
              <mc:Fallback>
                <p:oleObj name="Equation" r:id="rId22" imgW="812520" imgH="304560" progId="Equation.DSMT4">
                  <p:embed/>
                  <p:pic>
                    <p:nvPicPr>
                      <p:cNvPr id="0" name=""/>
                      <p:cNvPicPr>
                        <a:picLocks noChangeAspect="1" noChangeArrowheads="1"/>
                      </p:cNvPicPr>
                      <p:nvPr/>
                    </p:nvPicPr>
                    <p:blipFill>
                      <a:blip r:embed="rId23"/>
                      <a:srcRect/>
                      <a:stretch>
                        <a:fillRect/>
                      </a:stretch>
                    </p:blipFill>
                    <p:spPr bwMode="auto">
                      <a:xfrm>
                        <a:off x="5642521" y="1514078"/>
                        <a:ext cx="1279525" cy="646113"/>
                      </a:xfrm>
                      <a:prstGeom prst="rect">
                        <a:avLst/>
                      </a:prstGeom>
                      <a:noFill/>
                      <a:extLst/>
                    </p:spPr>
                  </p:pic>
                </p:oleObj>
              </mc:Fallback>
            </mc:AlternateContent>
          </a:graphicData>
        </a:graphic>
      </p:graphicFrame>
      <p:graphicFrame>
        <p:nvGraphicFramePr>
          <p:cNvPr id="44" name="Object 4"/>
          <p:cNvGraphicFramePr>
            <a:graphicFrameLocks noChangeAspect="1"/>
          </p:cNvGraphicFramePr>
          <p:nvPr>
            <p:extLst>
              <p:ext uri="{D42A27DB-BD31-4B8C-83A1-F6EECF244321}">
                <p14:modId xmlns:p14="http://schemas.microsoft.com/office/powerpoint/2010/main" val="2806528875"/>
              </p:ext>
            </p:extLst>
          </p:nvPr>
        </p:nvGraphicFramePr>
        <p:xfrm>
          <a:off x="2816325" y="3271441"/>
          <a:ext cx="236538" cy="354012"/>
        </p:xfrm>
        <a:graphic>
          <a:graphicData uri="http://schemas.openxmlformats.org/presentationml/2006/ole">
            <mc:AlternateContent xmlns:mc="http://schemas.openxmlformats.org/markup-compatibility/2006">
              <mc:Choice xmlns:v="urn:schemas-microsoft-com:vml" Requires="v">
                <p:oleObj spid="_x0000_s184514" name="Equation" r:id="rId24" imgW="126720" imgH="139680" progId="Equation.DSMT4">
                  <p:embed/>
                </p:oleObj>
              </mc:Choice>
              <mc:Fallback>
                <p:oleObj name="Equation" r:id="rId24" imgW="126720" imgH="139680" progId="Equation.DSMT4">
                  <p:embed/>
                  <p:pic>
                    <p:nvPicPr>
                      <p:cNvPr id="0" name=""/>
                      <p:cNvPicPr>
                        <a:picLocks noChangeAspect="1" noChangeArrowheads="1"/>
                      </p:cNvPicPr>
                      <p:nvPr/>
                    </p:nvPicPr>
                    <p:blipFill>
                      <a:blip r:embed="rId25"/>
                      <a:srcRect/>
                      <a:stretch>
                        <a:fillRect/>
                      </a:stretch>
                    </p:blipFill>
                    <p:spPr bwMode="auto">
                      <a:xfrm>
                        <a:off x="2816325" y="3271441"/>
                        <a:ext cx="236538" cy="354012"/>
                      </a:xfrm>
                      <a:prstGeom prst="rect">
                        <a:avLst/>
                      </a:prstGeom>
                      <a:noFill/>
                      <a:extLst/>
                    </p:spPr>
                  </p:pic>
                </p:oleObj>
              </mc:Fallback>
            </mc:AlternateContent>
          </a:graphicData>
        </a:graphic>
      </p:graphicFrame>
      <p:graphicFrame>
        <p:nvGraphicFramePr>
          <p:cNvPr id="45" name="Object 4"/>
          <p:cNvGraphicFramePr>
            <a:graphicFrameLocks noChangeAspect="1"/>
          </p:cNvGraphicFramePr>
          <p:nvPr>
            <p:extLst>
              <p:ext uri="{D42A27DB-BD31-4B8C-83A1-F6EECF244321}">
                <p14:modId xmlns:p14="http://schemas.microsoft.com/office/powerpoint/2010/main" val="3080222403"/>
              </p:ext>
            </p:extLst>
          </p:nvPr>
        </p:nvGraphicFramePr>
        <p:xfrm>
          <a:off x="6602513" y="2128441"/>
          <a:ext cx="260350" cy="417512"/>
        </p:xfrm>
        <a:graphic>
          <a:graphicData uri="http://schemas.openxmlformats.org/presentationml/2006/ole">
            <mc:AlternateContent xmlns:mc="http://schemas.openxmlformats.org/markup-compatibility/2006">
              <mc:Choice xmlns:v="urn:schemas-microsoft-com:vml" Requires="v">
                <p:oleObj spid="_x0000_s184515" name="Equation" r:id="rId26" imgW="139680" imgH="164880" progId="Equation.DSMT4">
                  <p:embed/>
                </p:oleObj>
              </mc:Choice>
              <mc:Fallback>
                <p:oleObj name="Equation" r:id="rId26" imgW="139680" imgH="164880" progId="Equation.DSMT4">
                  <p:embed/>
                  <p:pic>
                    <p:nvPicPr>
                      <p:cNvPr id="0" name=""/>
                      <p:cNvPicPr>
                        <a:picLocks noChangeAspect="1" noChangeArrowheads="1"/>
                      </p:cNvPicPr>
                      <p:nvPr/>
                    </p:nvPicPr>
                    <p:blipFill>
                      <a:blip r:embed="rId27"/>
                      <a:srcRect/>
                      <a:stretch>
                        <a:fillRect/>
                      </a:stretch>
                    </p:blipFill>
                    <p:spPr bwMode="auto">
                      <a:xfrm>
                        <a:off x="6602513" y="2128441"/>
                        <a:ext cx="260350" cy="417512"/>
                      </a:xfrm>
                      <a:prstGeom prst="rect">
                        <a:avLst/>
                      </a:prstGeom>
                      <a:noFill/>
                      <a:extLst/>
                    </p:spPr>
                  </p:pic>
                </p:oleObj>
              </mc:Fallback>
            </mc:AlternateContent>
          </a:graphicData>
        </a:graphic>
      </p:graphicFrame>
      <p:graphicFrame>
        <p:nvGraphicFramePr>
          <p:cNvPr id="46" name="Object 4"/>
          <p:cNvGraphicFramePr>
            <a:graphicFrameLocks noChangeAspect="1"/>
          </p:cNvGraphicFramePr>
          <p:nvPr>
            <p:extLst>
              <p:ext uri="{D42A27DB-BD31-4B8C-83A1-F6EECF244321}">
                <p14:modId xmlns:p14="http://schemas.microsoft.com/office/powerpoint/2010/main" val="2081946453"/>
              </p:ext>
            </p:extLst>
          </p:nvPr>
        </p:nvGraphicFramePr>
        <p:xfrm>
          <a:off x="4268888" y="47228"/>
          <a:ext cx="236537" cy="320675"/>
        </p:xfrm>
        <a:graphic>
          <a:graphicData uri="http://schemas.openxmlformats.org/presentationml/2006/ole">
            <mc:AlternateContent xmlns:mc="http://schemas.openxmlformats.org/markup-compatibility/2006">
              <mc:Choice xmlns:v="urn:schemas-microsoft-com:vml" Requires="v">
                <p:oleObj spid="_x0000_s184516" name="Equation" r:id="rId28" imgW="126720" imgH="126720" progId="Equation.DSMT4">
                  <p:embed/>
                </p:oleObj>
              </mc:Choice>
              <mc:Fallback>
                <p:oleObj name="Equation" r:id="rId28" imgW="126720" imgH="126720" progId="Equation.DSMT4">
                  <p:embed/>
                  <p:pic>
                    <p:nvPicPr>
                      <p:cNvPr id="0" name=""/>
                      <p:cNvPicPr>
                        <a:picLocks noChangeAspect="1" noChangeArrowheads="1"/>
                      </p:cNvPicPr>
                      <p:nvPr/>
                    </p:nvPicPr>
                    <p:blipFill>
                      <a:blip r:embed="rId29"/>
                      <a:srcRect/>
                      <a:stretch>
                        <a:fillRect/>
                      </a:stretch>
                    </p:blipFill>
                    <p:spPr bwMode="auto">
                      <a:xfrm>
                        <a:off x="4268888" y="47228"/>
                        <a:ext cx="236537" cy="320675"/>
                      </a:xfrm>
                      <a:prstGeom prst="rect">
                        <a:avLst/>
                      </a:prstGeom>
                      <a:noFill/>
                      <a:extLst/>
                    </p:spPr>
                  </p:pic>
                </p:oleObj>
              </mc:Fallback>
            </mc:AlternateContent>
          </a:graphicData>
        </a:graphic>
      </p:graphicFrame>
    </p:spTree>
    <p:extLst>
      <p:ext uri="{BB962C8B-B14F-4D97-AF65-F5344CB8AC3E}">
        <p14:creationId xmlns:p14="http://schemas.microsoft.com/office/powerpoint/2010/main" val="1746096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860108" y="548680"/>
            <a:ext cx="2816348" cy="267940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647" y="-27384"/>
            <a:ext cx="7219650" cy="523220"/>
          </a:xfrm>
          <a:prstGeom prst="rect">
            <a:avLst/>
          </a:prstGeom>
          <a:solidFill>
            <a:schemeClr val="tx2"/>
          </a:solid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Matsubara Action (</a:t>
            </a:r>
            <a:r>
              <a:rPr lang="en-US" sz="28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en-US" sz="2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symmetric)</a:t>
            </a:r>
            <a:endParaRPr lang="ru-RU"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graphicFrame>
        <p:nvGraphicFramePr>
          <p:cNvPr id="13" name="Объект 20"/>
          <p:cNvGraphicFramePr>
            <a:graphicFrameLocks noChangeAspect="1"/>
          </p:cNvGraphicFramePr>
          <p:nvPr>
            <p:extLst>
              <p:ext uri="{D42A27DB-BD31-4B8C-83A1-F6EECF244321}">
                <p14:modId xmlns:p14="http://schemas.microsoft.com/office/powerpoint/2010/main" val="4024793322"/>
              </p:ext>
            </p:extLst>
          </p:nvPr>
        </p:nvGraphicFramePr>
        <p:xfrm>
          <a:off x="6029274" y="495836"/>
          <a:ext cx="2532063" cy="887412"/>
        </p:xfrm>
        <a:graphic>
          <a:graphicData uri="http://schemas.openxmlformats.org/presentationml/2006/ole">
            <mc:AlternateContent xmlns:mc="http://schemas.openxmlformats.org/markup-compatibility/2006">
              <mc:Choice xmlns:v="urn:schemas-microsoft-com:vml" Requires="v">
                <p:oleObj spid="_x0000_s150881" name="Equation" r:id="rId3" imgW="1447560" imgH="507960" progId="Equation.DSMT4">
                  <p:embed/>
                </p:oleObj>
              </mc:Choice>
              <mc:Fallback>
                <p:oleObj name="Equation" r:id="rId3" imgW="1447560" imgH="507960" progId="Equation.DSMT4">
                  <p:embed/>
                  <p:pic>
                    <p:nvPicPr>
                      <p:cNvPr id="0" name=""/>
                      <p:cNvPicPr>
                        <a:picLocks noChangeAspect="1" noChangeArrowheads="1"/>
                      </p:cNvPicPr>
                      <p:nvPr/>
                    </p:nvPicPr>
                    <p:blipFill>
                      <a:blip r:embed="rId4"/>
                      <a:srcRect/>
                      <a:stretch>
                        <a:fillRect/>
                      </a:stretch>
                    </p:blipFill>
                    <p:spPr bwMode="auto">
                      <a:xfrm>
                        <a:off x="6029274" y="495836"/>
                        <a:ext cx="2532063"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4"/>
          <p:cNvGraphicFramePr>
            <a:graphicFrameLocks noChangeAspect="1"/>
          </p:cNvGraphicFramePr>
          <p:nvPr>
            <p:extLst>
              <p:ext uri="{D42A27DB-BD31-4B8C-83A1-F6EECF244321}">
                <p14:modId xmlns:p14="http://schemas.microsoft.com/office/powerpoint/2010/main" val="1851541091"/>
              </p:ext>
            </p:extLst>
          </p:nvPr>
        </p:nvGraphicFramePr>
        <p:xfrm>
          <a:off x="35496" y="510480"/>
          <a:ext cx="4905375" cy="2630488"/>
        </p:xfrm>
        <a:graphic>
          <a:graphicData uri="http://schemas.openxmlformats.org/presentationml/2006/ole">
            <mc:AlternateContent xmlns:mc="http://schemas.openxmlformats.org/markup-compatibility/2006">
              <mc:Choice xmlns:v="urn:schemas-microsoft-com:vml" Requires="v">
                <p:oleObj spid="_x0000_s150882" name="Equation" r:id="rId5" imgW="2489040" imgH="1333440" progId="Equation.DSMT4">
                  <p:embed/>
                </p:oleObj>
              </mc:Choice>
              <mc:Fallback>
                <p:oleObj name="Equation" r:id="rId5" imgW="2489040" imgH="1333440" progId="Equation.DSMT4">
                  <p:embed/>
                  <p:pic>
                    <p:nvPicPr>
                      <p:cNvPr id="0" name=""/>
                      <p:cNvPicPr>
                        <a:picLocks noChangeAspect="1" noChangeArrowheads="1"/>
                      </p:cNvPicPr>
                      <p:nvPr/>
                    </p:nvPicPr>
                    <p:blipFill>
                      <a:blip r:embed="rId6"/>
                      <a:srcRect/>
                      <a:stretch>
                        <a:fillRect/>
                      </a:stretch>
                    </p:blipFill>
                    <p:spPr bwMode="auto">
                      <a:xfrm>
                        <a:off x="35496" y="510480"/>
                        <a:ext cx="4905375" cy="2630488"/>
                      </a:xfrm>
                      <a:prstGeom prst="rect">
                        <a:avLst/>
                      </a:prstGeom>
                      <a:solidFill>
                        <a:srgbClr val="FFFF00"/>
                      </a:solidFill>
                      <a:extLst/>
                    </p:spPr>
                  </p:pic>
                </p:oleObj>
              </mc:Fallback>
            </mc:AlternateContent>
          </a:graphicData>
        </a:graphic>
      </p:graphicFrame>
      <p:graphicFrame>
        <p:nvGraphicFramePr>
          <p:cNvPr id="17" name="Объект 8"/>
          <p:cNvGraphicFramePr>
            <a:graphicFrameLocks noChangeAspect="1"/>
          </p:cNvGraphicFramePr>
          <p:nvPr>
            <p:extLst>
              <p:ext uri="{D42A27DB-BD31-4B8C-83A1-F6EECF244321}">
                <p14:modId xmlns:p14="http://schemas.microsoft.com/office/powerpoint/2010/main" val="1482363114"/>
              </p:ext>
            </p:extLst>
          </p:nvPr>
        </p:nvGraphicFramePr>
        <p:xfrm>
          <a:off x="6080397" y="1772816"/>
          <a:ext cx="1731963" cy="1125538"/>
        </p:xfrm>
        <a:graphic>
          <a:graphicData uri="http://schemas.openxmlformats.org/presentationml/2006/ole">
            <mc:AlternateContent xmlns:mc="http://schemas.openxmlformats.org/markup-compatibility/2006">
              <mc:Choice xmlns:v="urn:schemas-microsoft-com:vml" Requires="v">
                <p:oleObj spid="_x0000_s150883" name="Equation" r:id="rId7" imgW="977760" imgH="634680" progId="Equation.DSMT4">
                  <p:embed/>
                </p:oleObj>
              </mc:Choice>
              <mc:Fallback>
                <p:oleObj name="Equation" r:id="rId7" imgW="977760" imgH="634680" progId="Equation.DSMT4">
                  <p:embed/>
                  <p:pic>
                    <p:nvPicPr>
                      <p:cNvPr id="0" name=""/>
                      <p:cNvPicPr>
                        <a:picLocks noChangeAspect="1" noChangeArrowheads="1"/>
                      </p:cNvPicPr>
                      <p:nvPr/>
                    </p:nvPicPr>
                    <p:blipFill>
                      <a:blip r:embed="rId8"/>
                      <a:srcRect/>
                      <a:stretch>
                        <a:fillRect/>
                      </a:stretch>
                    </p:blipFill>
                    <p:spPr bwMode="auto">
                      <a:xfrm>
                        <a:off x="6080397" y="1772816"/>
                        <a:ext cx="1731963" cy="1125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8" name="Группа 16"/>
          <p:cNvGrpSpPr/>
          <p:nvPr/>
        </p:nvGrpSpPr>
        <p:grpSpPr>
          <a:xfrm>
            <a:off x="107504" y="3933056"/>
            <a:ext cx="9001001" cy="1606254"/>
            <a:chOff x="395536" y="4165474"/>
            <a:chExt cx="7801399" cy="1775413"/>
          </a:xfrm>
        </p:grpSpPr>
        <p:sp>
          <p:nvSpPr>
            <p:cNvPr id="29" name="TextBox 28"/>
            <p:cNvSpPr txBox="1"/>
            <p:nvPr/>
          </p:nvSpPr>
          <p:spPr>
            <a:xfrm>
              <a:off x="395536" y="4205924"/>
              <a:ext cx="2309214" cy="1734963"/>
            </a:xfrm>
            <a:prstGeom prst="rect">
              <a:avLst/>
            </a:prstGeom>
            <a:noFill/>
          </p:spPr>
          <p:txBody>
            <a:bodyPr wrap="square" rtlCol="0">
              <a:spAutoFit/>
            </a:bodyPr>
            <a:lstStyle/>
            <a:p>
              <a:r>
                <a:rPr lang="en-US" sz="2400" b="1" dirty="0" smtClean="0">
                  <a:solidFill>
                    <a:srgbClr val="002060"/>
                  </a:solidFill>
                  <a:latin typeface="Comic Sans MS" panose="030F0702030302020204" pitchFamily="66" charset="0"/>
                </a:rPr>
                <a:t>Gauge transformation to account for variations of</a:t>
              </a:r>
              <a:endParaRPr lang="ru-RU" sz="2400" b="1" dirty="0">
                <a:solidFill>
                  <a:srgbClr val="002060"/>
                </a:solidFill>
                <a:latin typeface="Comic Sans MS" panose="030F0702030302020204" pitchFamily="66" charset="0"/>
              </a:endParaRPr>
            </a:p>
          </p:txBody>
        </p:sp>
        <p:graphicFrame>
          <p:nvGraphicFramePr>
            <p:cNvPr id="30" name="Объект 15"/>
            <p:cNvGraphicFramePr>
              <a:graphicFrameLocks noChangeAspect="1"/>
            </p:cNvGraphicFramePr>
            <p:nvPr>
              <p:extLst>
                <p:ext uri="{D42A27DB-BD31-4B8C-83A1-F6EECF244321}">
                  <p14:modId xmlns:p14="http://schemas.microsoft.com/office/powerpoint/2010/main" val="2810517976"/>
                </p:ext>
              </p:extLst>
            </p:nvPr>
          </p:nvGraphicFramePr>
          <p:xfrm>
            <a:off x="2891984" y="4165474"/>
            <a:ext cx="5304951" cy="1710557"/>
          </p:xfrm>
          <a:graphic>
            <a:graphicData uri="http://schemas.openxmlformats.org/presentationml/2006/ole">
              <mc:AlternateContent xmlns:mc="http://schemas.openxmlformats.org/markup-compatibility/2006">
                <mc:Choice xmlns:v="urn:schemas-microsoft-com:vml" Requires="v">
                  <p:oleObj spid="_x0000_s150884" name="Equation" r:id="rId9" imgW="2361960" imgH="761760" progId="Equation.DSMT4">
                    <p:embed/>
                  </p:oleObj>
                </mc:Choice>
                <mc:Fallback>
                  <p:oleObj name="Equation" r:id="rId9" imgW="2361960" imgH="761760" progId="Equation.DSMT4">
                    <p:embed/>
                    <p:pic>
                      <p:nvPicPr>
                        <p:cNvPr id="0" name=""/>
                        <p:cNvPicPr>
                          <a:picLocks noChangeAspect="1" noChangeArrowheads="1"/>
                        </p:cNvPicPr>
                        <p:nvPr/>
                      </p:nvPicPr>
                      <p:blipFill>
                        <a:blip r:embed="rId10"/>
                        <a:srcRect/>
                        <a:stretch>
                          <a:fillRect/>
                        </a:stretch>
                      </p:blipFill>
                      <p:spPr bwMode="auto">
                        <a:xfrm>
                          <a:off x="2891984" y="4165474"/>
                          <a:ext cx="5304951" cy="1710557"/>
                        </a:xfrm>
                        <a:prstGeom prst="rect">
                          <a:avLst/>
                        </a:prstGeom>
                        <a:solidFill>
                          <a:srgbClr val="FFFF00"/>
                        </a:solidFill>
                        <a:extLst/>
                      </p:spPr>
                    </p:pic>
                  </p:oleObj>
                </mc:Fallback>
              </mc:AlternateContent>
            </a:graphicData>
          </a:graphic>
        </p:graphicFrame>
      </p:grpSp>
      <p:graphicFrame>
        <p:nvGraphicFramePr>
          <p:cNvPr id="31" name="Object 3"/>
          <p:cNvGraphicFramePr>
            <a:graphicFrameLocks noChangeAspect="1"/>
          </p:cNvGraphicFramePr>
          <p:nvPr>
            <p:extLst>
              <p:ext uri="{D42A27DB-BD31-4B8C-83A1-F6EECF244321}">
                <p14:modId xmlns:p14="http://schemas.microsoft.com/office/powerpoint/2010/main" val="4036412431"/>
              </p:ext>
            </p:extLst>
          </p:nvPr>
        </p:nvGraphicFramePr>
        <p:xfrm>
          <a:off x="2051721" y="5114329"/>
          <a:ext cx="936104" cy="402903"/>
        </p:xfrm>
        <a:graphic>
          <a:graphicData uri="http://schemas.openxmlformats.org/presentationml/2006/ole">
            <mc:AlternateContent xmlns:mc="http://schemas.openxmlformats.org/markup-compatibility/2006">
              <mc:Choice xmlns:v="urn:schemas-microsoft-com:vml" Requires="v">
                <p:oleObj spid="_x0000_s150885" name="Формула" r:id="rId11" imgW="469800" imgH="203040" progId="Equation.3">
                  <p:embed/>
                </p:oleObj>
              </mc:Choice>
              <mc:Fallback>
                <p:oleObj name="Формула" r:id="rId11" imgW="46980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51721" y="5114329"/>
                        <a:ext cx="936104" cy="402903"/>
                      </a:xfrm>
                      <a:prstGeom prst="rect">
                        <a:avLst/>
                      </a:prstGeom>
                      <a:noFill/>
                      <a:extLst/>
                    </p:spPr>
                  </p:pic>
                </p:oleObj>
              </mc:Fallback>
            </mc:AlternateContent>
          </a:graphicData>
        </a:graphic>
      </p:graphicFrame>
      <p:sp>
        <p:nvSpPr>
          <p:cNvPr id="32" name="TextBox 31"/>
          <p:cNvSpPr txBox="1"/>
          <p:nvPr/>
        </p:nvSpPr>
        <p:spPr>
          <a:xfrm>
            <a:off x="107504" y="3434725"/>
            <a:ext cx="8831264" cy="461665"/>
          </a:xfrm>
          <a:prstGeom prst="rect">
            <a:avLst/>
          </a:prstGeom>
          <a:noFill/>
        </p:spPr>
        <p:txBody>
          <a:bodyPr wrap="none" rtlCol="0">
            <a:spAutoFit/>
          </a:bodyPr>
          <a:lstStyle/>
          <a:p>
            <a:r>
              <a:rPr lang="en-US" sz="2400" b="1" dirty="0" smtClean="0">
                <a:solidFill>
                  <a:srgbClr val="C00000"/>
                </a:solidFill>
                <a:latin typeface="Comic Sans MS" panose="030F0702030302020204" pitchFamily="66" charset="0"/>
              </a:rPr>
              <a:t>Note: </a:t>
            </a:r>
            <a:r>
              <a:rPr lang="en-US" sz="2400" b="1" dirty="0" smtClean="0">
                <a:solidFill>
                  <a:srgbClr val="002060"/>
                </a:solidFill>
                <a:latin typeface="Comic Sans MS" panose="030F0702030302020204" pitchFamily="66" charset="0"/>
              </a:rPr>
              <a:t>if</a:t>
            </a:r>
            <a:r>
              <a:rPr lang="en-US" sz="2400" b="1" dirty="0" smtClean="0">
                <a:latin typeface="Comic Sans MS" panose="030F0702030302020204" pitchFamily="66" charset="0"/>
              </a:rPr>
              <a:t>                   </a:t>
            </a:r>
            <a:r>
              <a:rPr lang="en-US" sz="2400" b="1" dirty="0" smtClean="0">
                <a:solidFill>
                  <a:srgbClr val="002060"/>
                </a:solidFill>
                <a:latin typeface="Comic Sans MS" panose="030F0702030302020204" pitchFamily="66" charset="0"/>
              </a:rPr>
              <a:t>then the electrons are gapped! </a:t>
            </a:r>
            <a:endParaRPr lang="en-US" sz="2400" b="1" dirty="0">
              <a:solidFill>
                <a:srgbClr val="002060"/>
              </a:solidFill>
              <a:latin typeface="Comic Sans MS" panose="030F0702030302020204" pitchFamily="66" charset="0"/>
            </a:endParaRPr>
          </a:p>
        </p:txBody>
      </p:sp>
      <p:graphicFrame>
        <p:nvGraphicFramePr>
          <p:cNvPr id="33" name="Объект 8"/>
          <p:cNvGraphicFramePr>
            <a:graphicFrameLocks noChangeAspect="1"/>
          </p:cNvGraphicFramePr>
          <p:nvPr>
            <p:extLst>
              <p:ext uri="{D42A27DB-BD31-4B8C-83A1-F6EECF244321}">
                <p14:modId xmlns:p14="http://schemas.microsoft.com/office/powerpoint/2010/main" val="523277455"/>
              </p:ext>
            </p:extLst>
          </p:nvPr>
        </p:nvGraphicFramePr>
        <p:xfrm>
          <a:off x="1403648" y="3349729"/>
          <a:ext cx="2435114" cy="631656"/>
        </p:xfrm>
        <a:graphic>
          <a:graphicData uri="http://schemas.openxmlformats.org/presentationml/2006/ole">
            <mc:AlternateContent xmlns:mc="http://schemas.openxmlformats.org/markup-compatibility/2006">
              <mc:Choice xmlns:v="urn:schemas-microsoft-com:vml" Requires="v">
                <p:oleObj spid="_x0000_s150886" name="Equation" r:id="rId13" imgW="977760" imgH="253800" progId="Equation.DSMT4">
                  <p:embed/>
                </p:oleObj>
              </mc:Choice>
              <mc:Fallback>
                <p:oleObj name="Equation" r:id="rId13" imgW="977760" imgH="253800" progId="Equation.DSMT4">
                  <p:embed/>
                  <p:pic>
                    <p:nvPicPr>
                      <p:cNvPr id="0" name=""/>
                      <p:cNvPicPr>
                        <a:picLocks noChangeAspect="1" noChangeArrowheads="1"/>
                      </p:cNvPicPr>
                      <p:nvPr/>
                    </p:nvPicPr>
                    <p:blipFill>
                      <a:blip r:embed="rId14"/>
                      <a:srcRect/>
                      <a:stretch>
                        <a:fillRect/>
                      </a:stretch>
                    </p:blipFill>
                    <p:spPr bwMode="auto">
                      <a:xfrm>
                        <a:off x="1403648" y="3349729"/>
                        <a:ext cx="2435114" cy="631656"/>
                      </a:xfrm>
                      <a:prstGeom prst="rect">
                        <a:avLst/>
                      </a:prstGeom>
                      <a:noFill/>
                      <a:extLst/>
                    </p:spPr>
                  </p:pic>
                </p:oleObj>
              </mc:Fallback>
            </mc:AlternateContent>
          </a:graphicData>
        </a:graphic>
      </p:graphicFrame>
      <p:graphicFrame>
        <p:nvGraphicFramePr>
          <p:cNvPr id="34" name="Object 4"/>
          <p:cNvGraphicFramePr>
            <a:graphicFrameLocks noChangeAspect="1"/>
          </p:cNvGraphicFramePr>
          <p:nvPr>
            <p:extLst>
              <p:ext uri="{D42A27DB-BD31-4B8C-83A1-F6EECF244321}">
                <p14:modId xmlns:p14="http://schemas.microsoft.com/office/powerpoint/2010/main" val="3108607800"/>
              </p:ext>
            </p:extLst>
          </p:nvPr>
        </p:nvGraphicFramePr>
        <p:xfrm>
          <a:off x="138113" y="5638800"/>
          <a:ext cx="4546600" cy="1058863"/>
        </p:xfrm>
        <a:graphic>
          <a:graphicData uri="http://schemas.openxmlformats.org/presentationml/2006/ole">
            <mc:AlternateContent xmlns:mc="http://schemas.openxmlformats.org/markup-compatibility/2006">
              <mc:Choice xmlns:v="urn:schemas-microsoft-com:vml" Requires="v">
                <p:oleObj spid="_x0000_s150887" name="Equation" r:id="rId15" imgW="2514600" imgH="583920" progId="Equation.DSMT4">
                  <p:embed/>
                </p:oleObj>
              </mc:Choice>
              <mc:Fallback>
                <p:oleObj name="Equation" r:id="rId15" imgW="2514600" imgH="583920" progId="Equation.DSMT4">
                  <p:embed/>
                  <p:pic>
                    <p:nvPicPr>
                      <p:cNvPr id="0" name=""/>
                      <p:cNvPicPr>
                        <a:picLocks noChangeAspect="1" noChangeArrowheads="1"/>
                      </p:cNvPicPr>
                      <p:nvPr/>
                    </p:nvPicPr>
                    <p:blipFill>
                      <a:blip r:embed="rId16"/>
                      <a:srcRect/>
                      <a:stretch>
                        <a:fillRect/>
                      </a:stretch>
                    </p:blipFill>
                    <p:spPr bwMode="auto">
                      <a:xfrm>
                        <a:off x="138113" y="5638800"/>
                        <a:ext cx="4546600" cy="1058863"/>
                      </a:xfrm>
                      <a:prstGeom prst="rect">
                        <a:avLst/>
                      </a:prstGeom>
                      <a:solidFill>
                        <a:srgbClr val="FFFF00"/>
                      </a:solidFill>
                      <a:extLst/>
                    </p:spPr>
                  </p:pic>
                </p:oleObj>
              </mc:Fallback>
            </mc:AlternateContent>
          </a:graphicData>
        </a:graphic>
      </p:graphicFrame>
    </p:spTree>
    <p:extLst>
      <p:ext uri="{BB962C8B-B14F-4D97-AF65-F5344CB8AC3E}">
        <p14:creationId xmlns:p14="http://schemas.microsoft.com/office/powerpoint/2010/main" val="3080405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ectangle 7"/>
          <p:cNvSpPr/>
          <p:nvPr/>
        </p:nvSpPr>
        <p:spPr>
          <a:xfrm>
            <a:off x="6444208" y="5256584"/>
            <a:ext cx="2087512" cy="1628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860108" y="548680"/>
            <a:ext cx="2816348" cy="239967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647" y="-27384"/>
            <a:ext cx="7219650" cy="523220"/>
          </a:xfrm>
          <a:prstGeom prst="rect">
            <a:avLst/>
          </a:prstGeom>
          <a:solidFill>
            <a:schemeClr val="tx2"/>
          </a:solid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Matsubara Action (</a:t>
            </a:r>
            <a:r>
              <a:rPr lang="en-US" sz="28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en-US" sz="2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symmetric)</a:t>
            </a:r>
            <a:endParaRPr lang="ru-RU"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graphicFrame>
        <p:nvGraphicFramePr>
          <p:cNvPr id="13" name="Объект 20"/>
          <p:cNvGraphicFramePr>
            <a:graphicFrameLocks noChangeAspect="1"/>
          </p:cNvGraphicFramePr>
          <p:nvPr/>
        </p:nvGraphicFramePr>
        <p:xfrm>
          <a:off x="6029274" y="495836"/>
          <a:ext cx="2532063" cy="887412"/>
        </p:xfrm>
        <a:graphic>
          <a:graphicData uri="http://schemas.openxmlformats.org/presentationml/2006/ole">
            <mc:AlternateContent xmlns:mc="http://schemas.openxmlformats.org/markup-compatibility/2006">
              <mc:Choice xmlns:v="urn:schemas-microsoft-com:vml" Requires="v">
                <p:oleObj spid="_x0000_s151914" name="Equation" r:id="rId4" imgW="1447560" imgH="507960" progId="Equation.DSMT4">
                  <p:embed/>
                </p:oleObj>
              </mc:Choice>
              <mc:Fallback>
                <p:oleObj name="Equation" r:id="rId4" imgW="1447560" imgH="507960" progId="Equation.DSMT4">
                  <p:embed/>
                  <p:pic>
                    <p:nvPicPr>
                      <p:cNvPr id="0" name=""/>
                      <p:cNvPicPr>
                        <a:picLocks noChangeAspect="1" noChangeArrowheads="1"/>
                      </p:cNvPicPr>
                      <p:nvPr/>
                    </p:nvPicPr>
                    <p:blipFill>
                      <a:blip r:embed="rId5"/>
                      <a:srcRect/>
                      <a:stretch>
                        <a:fillRect/>
                      </a:stretch>
                    </p:blipFill>
                    <p:spPr bwMode="auto">
                      <a:xfrm>
                        <a:off x="6029274" y="495836"/>
                        <a:ext cx="2532063"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4"/>
          <p:cNvGraphicFramePr>
            <a:graphicFrameLocks noChangeAspect="1"/>
          </p:cNvGraphicFramePr>
          <p:nvPr>
            <p:extLst>
              <p:ext uri="{D42A27DB-BD31-4B8C-83A1-F6EECF244321}">
                <p14:modId xmlns:p14="http://schemas.microsoft.com/office/powerpoint/2010/main" val="3652272950"/>
              </p:ext>
            </p:extLst>
          </p:nvPr>
        </p:nvGraphicFramePr>
        <p:xfrm>
          <a:off x="-50800" y="447675"/>
          <a:ext cx="4675188" cy="2576513"/>
        </p:xfrm>
        <a:graphic>
          <a:graphicData uri="http://schemas.openxmlformats.org/presentationml/2006/ole">
            <mc:AlternateContent xmlns:mc="http://schemas.openxmlformats.org/markup-compatibility/2006">
              <mc:Choice xmlns:v="urn:schemas-microsoft-com:vml" Requires="v">
                <p:oleObj spid="_x0000_s151915" name="Equation" r:id="rId6" imgW="2628720" imgH="1447560" progId="Equation.DSMT4">
                  <p:embed/>
                </p:oleObj>
              </mc:Choice>
              <mc:Fallback>
                <p:oleObj name="Equation" r:id="rId6" imgW="2628720" imgH="1447560" progId="Equation.DSMT4">
                  <p:embed/>
                  <p:pic>
                    <p:nvPicPr>
                      <p:cNvPr id="0" name=""/>
                      <p:cNvPicPr>
                        <a:picLocks noChangeAspect="1" noChangeArrowheads="1"/>
                      </p:cNvPicPr>
                      <p:nvPr/>
                    </p:nvPicPr>
                    <p:blipFill>
                      <a:blip r:embed="rId7"/>
                      <a:srcRect/>
                      <a:stretch>
                        <a:fillRect/>
                      </a:stretch>
                    </p:blipFill>
                    <p:spPr bwMode="auto">
                      <a:xfrm>
                        <a:off x="-50800" y="447675"/>
                        <a:ext cx="4675188" cy="2576513"/>
                      </a:xfrm>
                      <a:prstGeom prst="rect">
                        <a:avLst/>
                      </a:prstGeom>
                      <a:solidFill>
                        <a:srgbClr val="FFFF00"/>
                      </a:solidFill>
                      <a:extLst/>
                    </p:spPr>
                  </p:pic>
                </p:oleObj>
              </mc:Fallback>
            </mc:AlternateContent>
          </a:graphicData>
        </a:graphic>
      </p:graphicFrame>
      <p:graphicFrame>
        <p:nvGraphicFramePr>
          <p:cNvPr id="17" name="Объект 8"/>
          <p:cNvGraphicFramePr>
            <a:graphicFrameLocks noChangeAspect="1"/>
          </p:cNvGraphicFramePr>
          <p:nvPr/>
        </p:nvGraphicFramePr>
        <p:xfrm>
          <a:off x="6080397" y="1772816"/>
          <a:ext cx="1731963" cy="1125538"/>
        </p:xfrm>
        <a:graphic>
          <a:graphicData uri="http://schemas.openxmlformats.org/presentationml/2006/ole">
            <mc:AlternateContent xmlns:mc="http://schemas.openxmlformats.org/markup-compatibility/2006">
              <mc:Choice xmlns:v="urn:schemas-microsoft-com:vml" Requires="v">
                <p:oleObj spid="_x0000_s151916" name="Equation" r:id="rId8" imgW="977760" imgH="634680" progId="Equation.DSMT4">
                  <p:embed/>
                </p:oleObj>
              </mc:Choice>
              <mc:Fallback>
                <p:oleObj name="Equation" r:id="rId8" imgW="977760" imgH="634680" progId="Equation.DSMT4">
                  <p:embed/>
                  <p:pic>
                    <p:nvPicPr>
                      <p:cNvPr id="0" name=""/>
                      <p:cNvPicPr>
                        <a:picLocks noChangeAspect="1" noChangeArrowheads="1"/>
                      </p:cNvPicPr>
                      <p:nvPr/>
                    </p:nvPicPr>
                    <p:blipFill>
                      <a:blip r:embed="rId9"/>
                      <a:srcRect/>
                      <a:stretch>
                        <a:fillRect/>
                      </a:stretch>
                    </p:blipFill>
                    <p:spPr bwMode="auto">
                      <a:xfrm>
                        <a:off x="6080397" y="1772816"/>
                        <a:ext cx="1731963" cy="1125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Объект 2"/>
          <p:cNvGraphicFramePr>
            <a:graphicFrameLocks noChangeAspect="1"/>
          </p:cNvGraphicFramePr>
          <p:nvPr>
            <p:extLst>
              <p:ext uri="{D42A27DB-BD31-4B8C-83A1-F6EECF244321}">
                <p14:modId xmlns:p14="http://schemas.microsoft.com/office/powerpoint/2010/main" val="1188555369"/>
              </p:ext>
            </p:extLst>
          </p:nvPr>
        </p:nvGraphicFramePr>
        <p:xfrm>
          <a:off x="2339752" y="3038557"/>
          <a:ext cx="4883545" cy="678475"/>
        </p:xfrm>
        <a:graphic>
          <a:graphicData uri="http://schemas.openxmlformats.org/presentationml/2006/ole">
            <mc:AlternateContent xmlns:mc="http://schemas.openxmlformats.org/markup-compatibility/2006">
              <mc:Choice xmlns:v="urn:schemas-microsoft-com:vml" Requires="v">
                <p:oleObj spid="_x0000_s151917" name="Equation" r:id="rId10" imgW="2044440" imgH="279360" progId="Equation.DSMT4">
                  <p:embed/>
                </p:oleObj>
              </mc:Choice>
              <mc:Fallback>
                <p:oleObj name="Equation" r:id="rId10" imgW="2044440" imgH="279360" progId="Equation.DSMT4">
                  <p:embed/>
                  <p:pic>
                    <p:nvPicPr>
                      <p:cNvPr id="0" name=""/>
                      <p:cNvPicPr>
                        <a:picLocks noChangeAspect="1" noChangeArrowheads="1"/>
                      </p:cNvPicPr>
                      <p:nvPr/>
                    </p:nvPicPr>
                    <p:blipFill>
                      <a:blip r:embed="rId11"/>
                      <a:srcRect/>
                      <a:stretch>
                        <a:fillRect/>
                      </a:stretch>
                    </p:blipFill>
                    <p:spPr bwMode="auto">
                      <a:xfrm>
                        <a:off x="2339752" y="3038557"/>
                        <a:ext cx="4883545" cy="678475"/>
                      </a:xfrm>
                      <a:prstGeom prst="rect">
                        <a:avLst/>
                      </a:prstGeom>
                      <a:solidFill>
                        <a:srgbClr val="FFFF00"/>
                      </a:solidFill>
                      <a:extLst/>
                    </p:spPr>
                  </p:pic>
                </p:oleObj>
              </mc:Fallback>
            </mc:AlternateContent>
          </a:graphicData>
        </a:graphic>
      </p:graphicFrame>
      <p:sp>
        <p:nvSpPr>
          <p:cNvPr id="21" name="TextBox 20"/>
          <p:cNvSpPr txBox="1"/>
          <p:nvPr/>
        </p:nvSpPr>
        <p:spPr>
          <a:xfrm>
            <a:off x="3647" y="3913892"/>
            <a:ext cx="1616025" cy="523220"/>
          </a:xfrm>
          <a:prstGeom prst="rect">
            <a:avLst/>
          </a:prstGeom>
          <a:solidFill>
            <a:schemeClr val="tx2"/>
          </a:solid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Need to</a:t>
            </a:r>
            <a:endParaRPr lang="ru-RU"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22" name="TextBox 21"/>
          <p:cNvSpPr txBox="1"/>
          <p:nvPr/>
        </p:nvSpPr>
        <p:spPr>
          <a:xfrm>
            <a:off x="1731839" y="3789040"/>
            <a:ext cx="7088633" cy="1386342"/>
          </a:xfrm>
          <a:prstGeom prst="rect">
            <a:avLst/>
          </a:prstGeom>
          <a:noFill/>
        </p:spPr>
        <p:txBody>
          <a:bodyPr wrap="square" rtlCol="0">
            <a:spAutoFit/>
          </a:bodyPr>
          <a:lstStyle/>
          <a:p>
            <a:pPr marL="514350" indent="-514350">
              <a:lnSpc>
                <a:spcPct val="110000"/>
              </a:lnSpc>
              <a:buFont typeface="+mj-lt"/>
              <a:buAutoNum type="arabicPeriod"/>
            </a:pPr>
            <a:r>
              <a:rPr lang="en-US" sz="2600" b="1" dirty="0" smtClean="0">
                <a:solidFill>
                  <a:srgbClr val="002060"/>
                </a:solidFill>
                <a:latin typeface="Comic Sans MS" panose="030F0702030302020204" pitchFamily="66" charset="0"/>
              </a:rPr>
              <a:t>Integrate over</a:t>
            </a:r>
          </a:p>
          <a:p>
            <a:pPr marL="514350" indent="-514350">
              <a:lnSpc>
                <a:spcPct val="110000"/>
              </a:lnSpc>
              <a:buFont typeface="+mj-lt"/>
              <a:buAutoNum type="arabicPeriod"/>
            </a:pPr>
            <a:r>
              <a:rPr lang="en-US" sz="2600" b="1" dirty="0" smtClean="0">
                <a:solidFill>
                  <a:srgbClr val="002060"/>
                </a:solidFill>
                <a:latin typeface="Comic Sans MS" panose="030F0702030302020204" pitchFamily="66" charset="0"/>
              </a:rPr>
              <a:t>Integrate over</a:t>
            </a:r>
          </a:p>
          <a:p>
            <a:pPr marL="514350" indent="-514350">
              <a:lnSpc>
                <a:spcPct val="110000"/>
              </a:lnSpc>
              <a:buFont typeface="+mj-lt"/>
              <a:buAutoNum type="arabicPeriod"/>
            </a:pPr>
            <a:r>
              <a:rPr lang="en-US" sz="2600" b="1" dirty="0" smtClean="0">
                <a:solidFill>
                  <a:srgbClr val="002060"/>
                </a:solidFill>
                <a:latin typeface="Comic Sans MS" panose="030F0702030302020204" pitchFamily="66" charset="0"/>
              </a:rPr>
              <a:t>Take into account the chiral anomaly </a:t>
            </a:r>
            <a:endParaRPr lang="ru-RU" sz="2600" b="1" dirty="0">
              <a:solidFill>
                <a:srgbClr val="002060"/>
              </a:solidFill>
              <a:latin typeface="Comic Sans MS" panose="030F0702030302020204" pitchFamily="66" charset="0"/>
            </a:endParaRPr>
          </a:p>
        </p:txBody>
      </p:sp>
      <p:graphicFrame>
        <p:nvGraphicFramePr>
          <p:cNvPr id="23" name="Объект 20"/>
          <p:cNvGraphicFramePr>
            <a:graphicFrameLocks noChangeAspect="1"/>
          </p:cNvGraphicFramePr>
          <p:nvPr>
            <p:extLst>
              <p:ext uri="{D42A27DB-BD31-4B8C-83A1-F6EECF244321}">
                <p14:modId xmlns:p14="http://schemas.microsoft.com/office/powerpoint/2010/main" val="802460439"/>
              </p:ext>
            </p:extLst>
          </p:nvPr>
        </p:nvGraphicFramePr>
        <p:xfrm>
          <a:off x="4860032" y="4131051"/>
          <a:ext cx="856060" cy="578714"/>
        </p:xfrm>
        <a:graphic>
          <a:graphicData uri="http://schemas.openxmlformats.org/presentationml/2006/ole">
            <mc:AlternateContent xmlns:mc="http://schemas.openxmlformats.org/markup-compatibility/2006">
              <mc:Choice xmlns:v="urn:schemas-microsoft-com:vml" Requires="v">
                <p:oleObj spid="_x0000_s151918" name="Equation" r:id="rId12" imgW="355320" imgH="241200" progId="Equation.DSMT4">
                  <p:embed/>
                </p:oleObj>
              </mc:Choice>
              <mc:Fallback>
                <p:oleObj name="Equation" r:id="rId12" imgW="355320" imgH="241200" progId="Equation.DSMT4">
                  <p:embed/>
                  <p:pic>
                    <p:nvPicPr>
                      <p:cNvPr id="0" name=""/>
                      <p:cNvPicPr>
                        <a:picLocks noChangeAspect="1" noChangeArrowheads="1"/>
                      </p:cNvPicPr>
                      <p:nvPr/>
                    </p:nvPicPr>
                    <p:blipFill>
                      <a:blip r:embed="rId13"/>
                      <a:srcRect/>
                      <a:stretch>
                        <a:fillRect/>
                      </a:stretch>
                    </p:blipFill>
                    <p:spPr bwMode="auto">
                      <a:xfrm>
                        <a:off x="4860032" y="4131051"/>
                        <a:ext cx="856060" cy="578714"/>
                      </a:xfrm>
                      <a:prstGeom prst="rect">
                        <a:avLst/>
                      </a:prstGeom>
                      <a:noFill/>
                      <a:extLst/>
                    </p:spPr>
                  </p:pic>
                </p:oleObj>
              </mc:Fallback>
            </mc:AlternateContent>
          </a:graphicData>
        </a:graphic>
      </p:graphicFrame>
      <p:graphicFrame>
        <p:nvGraphicFramePr>
          <p:cNvPr id="24" name="Объект 20"/>
          <p:cNvGraphicFramePr>
            <a:graphicFrameLocks noChangeAspect="1"/>
          </p:cNvGraphicFramePr>
          <p:nvPr>
            <p:extLst>
              <p:ext uri="{D42A27DB-BD31-4B8C-83A1-F6EECF244321}">
                <p14:modId xmlns:p14="http://schemas.microsoft.com/office/powerpoint/2010/main" val="1554479136"/>
              </p:ext>
            </p:extLst>
          </p:nvPr>
        </p:nvGraphicFramePr>
        <p:xfrm>
          <a:off x="4932040" y="3717032"/>
          <a:ext cx="398463" cy="547688"/>
        </p:xfrm>
        <a:graphic>
          <a:graphicData uri="http://schemas.openxmlformats.org/presentationml/2006/ole">
            <mc:AlternateContent xmlns:mc="http://schemas.openxmlformats.org/markup-compatibility/2006">
              <mc:Choice xmlns:v="urn:schemas-microsoft-com:vml" Requires="v">
                <p:oleObj spid="_x0000_s151919" name="Equation" r:id="rId14" imgW="164880" imgH="228600" progId="Equation.DSMT4">
                  <p:embed/>
                </p:oleObj>
              </mc:Choice>
              <mc:Fallback>
                <p:oleObj name="Equation" r:id="rId14" imgW="164880" imgH="228600" progId="Equation.DSMT4">
                  <p:embed/>
                  <p:pic>
                    <p:nvPicPr>
                      <p:cNvPr id="0" name=""/>
                      <p:cNvPicPr>
                        <a:picLocks noChangeAspect="1" noChangeArrowheads="1"/>
                      </p:cNvPicPr>
                      <p:nvPr/>
                    </p:nvPicPr>
                    <p:blipFill>
                      <a:blip r:embed="rId15"/>
                      <a:srcRect/>
                      <a:stretch>
                        <a:fillRect/>
                      </a:stretch>
                    </p:blipFill>
                    <p:spPr bwMode="auto">
                      <a:xfrm>
                        <a:off x="4932040" y="3717032"/>
                        <a:ext cx="398463" cy="547688"/>
                      </a:xfrm>
                      <a:prstGeom prst="rect">
                        <a:avLst/>
                      </a:prstGeom>
                      <a:noFill/>
                      <a:extLst/>
                    </p:spPr>
                  </p:pic>
                </p:oleObj>
              </mc:Fallback>
            </mc:AlternateContent>
          </a:graphicData>
        </a:graphic>
      </p:graphicFrame>
      <p:graphicFrame>
        <p:nvGraphicFramePr>
          <p:cNvPr id="25" name="Object 4"/>
          <p:cNvGraphicFramePr>
            <a:graphicFrameLocks noChangeAspect="1"/>
          </p:cNvGraphicFramePr>
          <p:nvPr/>
        </p:nvGraphicFramePr>
        <p:xfrm>
          <a:off x="35496" y="5589240"/>
          <a:ext cx="6256338" cy="952500"/>
        </p:xfrm>
        <a:graphic>
          <a:graphicData uri="http://schemas.openxmlformats.org/presentationml/2006/ole">
            <mc:AlternateContent xmlns:mc="http://schemas.openxmlformats.org/markup-compatibility/2006">
              <mc:Choice xmlns:v="urn:schemas-microsoft-com:vml" Requires="v">
                <p:oleObj spid="_x0000_s151920" name="Equation" r:id="rId16" imgW="3174840" imgH="482400" progId="Equation.DSMT4">
                  <p:embed/>
                </p:oleObj>
              </mc:Choice>
              <mc:Fallback>
                <p:oleObj name="Equation" r:id="rId16" imgW="3174840" imgH="482400" progId="Equation.DSMT4">
                  <p:embed/>
                  <p:pic>
                    <p:nvPicPr>
                      <p:cNvPr id="0" name=""/>
                      <p:cNvPicPr>
                        <a:picLocks noChangeAspect="1" noChangeArrowheads="1"/>
                      </p:cNvPicPr>
                      <p:nvPr/>
                    </p:nvPicPr>
                    <p:blipFill>
                      <a:blip r:embed="rId17"/>
                      <a:srcRect/>
                      <a:stretch>
                        <a:fillRect/>
                      </a:stretch>
                    </p:blipFill>
                    <p:spPr bwMode="auto">
                      <a:xfrm>
                        <a:off x="35496" y="5589240"/>
                        <a:ext cx="6256338" cy="952500"/>
                      </a:xfrm>
                      <a:prstGeom prst="rect">
                        <a:avLst/>
                      </a:prstGeom>
                      <a:solidFill>
                        <a:srgbClr val="FFFF00"/>
                      </a:solidFill>
                      <a:extLst/>
                    </p:spPr>
                  </p:pic>
                </p:oleObj>
              </mc:Fallback>
            </mc:AlternateContent>
          </a:graphicData>
        </a:graphic>
      </p:graphicFrame>
      <p:graphicFrame>
        <p:nvGraphicFramePr>
          <p:cNvPr id="26" name="Объект 8"/>
          <p:cNvGraphicFramePr>
            <a:graphicFrameLocks noChangeAspect="1"/>
          </p:cNvGraphicFramePr>
          <p:nvPr/>
        </p:nvGraphicFramePr>
        <p:xfrm>
          <a:off x="6473825" y="5229200"/>
          <a:ext cx="1955800" cy="1665287"/>
        </p:xfrm>
        <a:graphic>
          <a:graphicData uri="http://schemas.openxmlformats.org/presentationml/2006/ole">
            <mc:AlternateContent xmlns:mc="http://schemas.openxmlformats.org/markup-compatibility/2006">
              <mc:Choice xmlns:v="urn:schemas-microsoft-com:vml" Requires="v">
                <p:oleObj spid="_x0000_s151921" name="Equation" r:id="rId18" imgW="1104840" imgH="939600" progId="Equation.DSMT4">
                  <p:embed/>
                </p:oleObj>
              </mc:Choice>
              <mc:Fallback>
                <p:oleObj name="Equation" r:id="rId18" imgW="1104840" imgH="939600" progId="Equation.DSMT4">
                  <p:embed/>
                  <p:pic>
                    <p:nvPicPr>
                      <p:cNvPr id="0" name=""/>
                      <p:cNvPicPr>
                        <a:picLocks noChangeAspect="1" noChangeArrowheads="1"/>
                      </p:cNvPicPr>
                      <p:nvPr/>
                    </p:nvPicPr>
                    <p:blipFill>
                      <a:blip r:embed="rId19"/>
                      <a:srcRect/>
                      <a:stretch>
                        <a:fillRect/>
                      </a:stretch>
                    </p:blipFill>
                    <p:spPr bwMode="auto">
                      <a:xfrm>
                        <a:off x="6473825" y="5229200"/>
                        <a:ext cx="1955800" cy="1665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63961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4788024" y="908720"/>
            <a:ext cx="3929311" cy="38884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79512" y="908720"/>
            <a:ext cx="4453463" cy="1172629"/>
          </a:xfrm>
          <a:prstGeom prst="rect">
            <a:avLst/>
          </a:prstGeom>
          <a:noFill/>
          <a:ln w="57150">
            <a:solidFill>
              <a:srgbClr val="FF0000"/>
            </a:solidFill>
          </a:ln>
        </p:spPr>
        <p:txBody>
          <a:bodyPr wrap="none" rtlCol="0">
            <a:spAutoFit/>
          </a:bodyPr>
          <a:lstStyle/>
          <a:p>
            <a:pPr>
              <a:lnSpc>
                <a:spcPct val="90000"/>
              </a:lnSpc>
            </a:pPr>
            <a:r>
              <a:rPr lang="en-US" sz="2600" b="1" dirty="0" smtClean="0">
                <a:solidFill>
                  <a:schemeClr val="accent1"/>
                </a:solidFill>
                <a:latin typeface="Comic Sans MS" panose="030F0702030302020204" pitchFamily="66" charset="0"/>
              </a:rPr>
              <a:t>Free chiral edge electrons</a:t>
            </a:r>
          </a:p>
          <a:p>
            <a:pPr>
              <a:lnSpc>
                <a:spcPct val="90000"/>
              </a:lnSpc>
            </a:pPr>
            <a:r>
              <a:rPr lang="en-US" sz="2600" b="1" dirty="0" smtClean="0">
                <a:solidFill>
                  <a:schemeClr val="accent1"/>
                </a:solidFill>
                <a:latin typeface="Comic Sans MS" panose="030F0702030302020204" pitchFamily="66" charset="0"/>
              </a:rPr>
              <a:t>Electron-spin exchange</a:t>
            </a:r>
          </a:p>
          <a:p>
            <a:pPr>
              <a:lnSpc>
                <a:spcPct val="90000"/>
              </a:lnSpc>
            </a:pPr>
            <a:r>
              <a:rPr lang="en-US" sz="2600" b="1" i="1" dirty="0" smtClean="0">
                <a:latin typeface="Times New Roman" panose="02020603050405020304" pitchFamily="18" charset="0"/>
                <a:cs typeface="Times New Roman" panose="02020603050405020304" pitchFamily="18" charset="0"/>
              </a:rPr>
              <a:t>U</a:t>
            </a:r>
            <a:r>
              <a:rPr lang="en-US" sz="2600" b="1" dirty="0" smtClean="0">
                <a:latin typeface="Times New Roman" panose="02020603050405020304" pitchFamily="18" charset="0"/>
                <a:cs typeface="Times New Roman" panose="02020603050405020304" pitchFamily="18" charset="0"/>
              </a:rPr>
              <a:t>(1) </a:t>
            </a:r>
            <a:r>
              <a:rPr lang="en-US" sz="2600" b="1" dirty="0" smtClean="0">
                <a:solidFill>
                  <a:schemeClr val="accent1"/>
                </a:solidFill>
                <a:latin typeface="Comic Sans MS" panose="030F0702030302020204" pitchFamily="66" charset="0"/>
              </a:rPr>
              <a:t>- symmetry</a:t>
            </a:r>
            <a:endParaRPr lang="en-US" sz="2600" b="1" dirty="0">
              <a:solidFill>
                <a:schemeClr val="accent1"/>
              </a:solidFill>
              <a:latin typeface="Comic Sans MS" panose="030F0702030302020204" pitchFamily="66" charset="0"/>
            </a:endParaRPr>
          </a:p>
        </p:txBody>
      </p:sp>
      <p:sp>
        <p:nvSpPr>
          <p:cNvPr id="3" name="Right Arrow 2"/>
          <p:cNvSpPr/>
          <p:nvPr/>
        </p:nvSpPr>
        <p:spPr>
          <a:xfrm rot="5400000">
            <a:off x="2356705" y="2353032"/>
            <a:ext cx="680224" cy="360586"/>
          </a:xfrm>
          <a:prstGeom prst="rightArrow">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9513" y="2980866"/>
            <a:ext cx="4453462" cy="1532727"/>
          </a:xfrm>
          <a:prstGeom prst="rect">
            <a:avLst/>
          </a:prstGeom>
          <a:noFill/>
          <a:ln w="57150">
            <a:solidFill>
              <a:srgbClr val="FF0000"/>
            </a:solidFill>
          </a:ln>
        </p:spPr>
        <p:txBody>
          <a:bodyPr wrap="square" rtlCol="0">
            <a:spAutoFit/>
          </a:bodyPr>
          <a:lstStyle/>
          <a:p>
            <a:pPr algn="ctr">
              <a:lnSpc>
                <a:spcPct val="90000"/>
              </a:lnSpc>
            </a:pPr>
            <a:r>
              <a:rPr lang="en-US" sz="2600" b="1" dirty="0" err="1" smtClean="0">
                <a:solidFill>
                  <a:schemeClr val="accent1"/>
                </a:solidFill>
                <a:latin typeface="Comic Sans MS" panose="030F0702030302020204" pitchFamily="66" charset="0"/>
              </a:rPr>
              <a:t>Luttinger</a:t>
            </a:r>
            <a:r>
              <a:rPr lang="en-US" sz="2600" b="1" dirty="0" smtClean="0">
                <a:solidFill>
                  <a:schemeClr val="accent1"/>
                </a:solidFill>
                <a:latin typeface="Comic Sans MS" panose="030F0702030302020204" pitchFamily="66" charset="0"/>
              </a:rPr>
              <a:t> Liquid </a:t>
            </a:r>
          </a:p>
          <a:p>
            <a:pPr algn="ctr">
              <a:lnSpc>
                <a:spcPct val="90000"/>
              </a:lnSpc>
            </a:pPr>
            <a:r>
              <a:rPr lang="en-US" sz="2600" b="1" dirty="0" smtClean="0">
                <a:solidFill>
                  <a:schemeClr val="accent1"/>
                </a:solidFill>
                <a:latin typeface="Comic Sans MS" panose="030F0702030302020204" pitchFamily="66" charset="0"/>
              </a:rPr>
              <a:t>with small velocity </a:t>
            </a:r>
          </a:p>
          <a:p>
            <a:pPr algn="ctr">
              <a:lnSpc>
                <a:spcPct val="90000"/>
              </a:lnSpc>
            </a:pPr>
            <a:r>
              <a:rPr lang="en-US" sz="2600" b="1" dirty="0" smtClean="0">
                <a:solidFill>
                  <a:schemeClr val="accent1"/>
                </a:solidFill>
                <a:latin typeface="Comic Sans MS" panose="030F0702030302020204" pitchFamily="66" charset="0"/>
              </a:rPr>
              <a:t>and </a:t>
            </a:r>
          </a:p>
          <a:p>
            <a:pPr algn="ctr">
              <a:lnSpc>
                <a:spcPct val="90000"/>
              </a:lnSpc>
            </a:pPr>
            <a:r>
              <a:rPr lang="en-US" sz="2600" b="1" dirty="0" smtClean="0">
                <a:solidFill>
                  <a:schemeClr val="accent1"/>
                </a:solidFill>
                <a:latin typeface="Comic Sans MS" panose="030F0702030302020204" pitchFamily="66" charset="0"/>
              </a:rPr>
              <a:t>small </a:t>
            </a:r>
            <a:r>
              <a:rPr lang="en-US" sz="2600" b="1" dirty="0" err="1" smtClean="0">
                <a:solidFill>
                  <a:schemeClr val="accent1"/>
                </a:solidFill>
                <a:latin typeface="Comic Sans MS" panose="030F0702030302020204" pitchFamily="66" charset="0"/>
              </a:rPr>
              <a:t>Luttinger</a:t>
            </a:r>
            <a:r>
              <a:rPr lang="en-US" sz="2600" b="1" dirty="0" smtClean="0">
                <a:solidFill>
                  <a:schemeClr val="accent1"/>
                </a:solidFill>
                <a:latin typeface="Comic Sans MS" panose="030F0702030302020204" pitchFamily="66" charset="0"/>
              </a:rPr>
              <a:t> parameter</a:t>
            </a:r>
          </a:p>
        </p:txBody>
      </p:sp>
      <p:sp>
        <p:nvSpPr>
          <p:cNvPr id="5" name="Right Arrow 4"/>
          <p:cNvSpPr/>
          <p:nvPr/>
        </p:nvSpPr>
        <p:spPr>
          <a:xfrm rot="5400000">
            <a:off x="2356705" y="4782778"/>
            <a:ext cx="680224" cy="360586"/>
          </a:xfrm>
          <a:prstGeom prst="rightArrow">
            <a:avLst/>
          </a:prstGeom>
          <a:solidFill>
            <a:srgbClr val="FFFF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79512" y="5429196"/>
            <a:ext cx="4555858" cy="1172629"/>
          </a:xfrm>
          <a:prstGeom prst="rect">
            <a:avLst/>
          </a:prstGeom>
          <a:noFill/>
          <a:ln w="57150">
            <a:solidFill>
              <a:srgbClr val="FF0000"/>
            </a:solidFill>
          </a:ln>
        </p:spPr>
        <p:txBody>
          <a:bodyPr wrap="square" rtlCol="0">
            <a:spAutoFit/>
          </a:bodyPr>
          <a:lstStyle/>
          <a:p>
            <a:pPr algn="ctr">
              <a:lnSpc>
                <a:spcPct val="90000"/>
              </a:lnSpc>
            </a:pPr>
            <a:r>
              <a:rPr lang="en-US" sz="2600" b="1" dirty="0" smtClean="0">
                <a:solidFill>
                  <a:schemeClr val="accent1"/>
                </a:solidFill>
                <a:latin typeface="Comic Sans MS" panose="030F0702030302020204" pitchFamily="66" charset="0"/>
              </a:rPr>
              <a:t>Ideal Metallic Conductance </a:t>
            </a:r>
            <a:r>
              <a:rPr lang="en-US" sz="2600" b="1" dirty="0" smtClean="0">
                <a:solidFill>
                  <a:srgbClr val="993300"/>
                </a:solidFill>
                <a:latin typeface="Comic Sans MS" panose="030F0702030302020204" pitchFamily="66" charset="0"/>
              </a:rPr>
              <a:t>even in the presence of a potential disorder  </a:t>
            </a:r>
          </a:p>
        </p:txBody>
      </p:sp>
      <p:sp>
        <p:nvSpPr>
          <p:cNvPr id="7" name="TextBox 6"/>
          <p:cNvSpPr txBox="1"/>
          <p:nvPr/>
        </p:nvSpPr>
        <p:spPr>
          <a:xfrm>
            <a:off x="0" y="19863"/>
            <a:ext cx="6413935" cy="584775"/>
          </a:xfrm>
          <a:prstGeom prst="rect">
            <a:avLst/>
          </a:prstGeom>
          <a:solidFill>
            <a:srgbClr val="0070C0"/>
          </a:solidFill>
          <a:ln w="57150">
            <a:noFill/>
          </a:ln>
        </p:spPr>
        <p:txBody>
          <a:bodyPr wrap="none" rtlCol="0">
            <a:spAutoFit/>
          </a:bodyPr>
          <a:lstStyle/>
          <a:p>
            <a:r>
              <a:rPr lang="en-US" sz="3200" b="1" dirty="0" smtClean="0">
                <a:solidFill>
                  <a:schemeClr val="bg1"/>
                </a:solidFill>
                <a:latin typeface="Comic Sans MS" panose="030F0702030302020204" pitchFamily="66" charset="0"/>
              </a:rPr>
              <a:t>Mapping for isotropic exchange</a:t>
            </a:r>
            <a:endParaRPr lang="en-US" sz="3200" b="1" dirty="0">
              <a:solidFill>
                <a:schemeClr val="bg1"/>
              </a:solidFill>
              <a:latin typeface="Comic Sans MS" panose="030F0702030302020204" pitchFamily="66" charset="0"/>
            </a:endParaRPr>
          </a:p>
        </p:txBody>
      </p:sp>
      <p:graphicFrame>
        <p:nvGraphicFramePr>
          <p:cNvPr id="8" name="Объект 8"/>
          <p:cNvGraphicFramePr>
            <a:graphicFrameLocks noChangeAspect="1"/>
          </p:cNvGraphicFramePr>
          <p:nvPr>
            <p:extLst>
              <p:ext uri="{D42A27DB-BD31-4B8C-83A1-F6EECF244321}">
                <p14:modId xmlns:p14="http://schemas.microsoft.com/office/powerpoint/2010/main" val="2993794581"/>
              </p:ext>
            </p:extLst>
          </p:nvPr>
        </p:nvGraphicFramePr>
        <p:xfrm>
          <a:off x="5880695" y="3163642"/>
          <a:ext cx="1571625" cy="922338"/>
        </p:xfrm>
        <a:graphic>
          <a:graphicData uri="http://schemas.openxmlformats.org/presentationml/2006/ole">
            <mc:AlternateContent xmlns:mc="http://schemas.openxmlformats.org/markup-compatibility/2006">
              <mc:Choice xmlns:v="urn:schemas-microsoft-com:vml" Requires="v">
                <p:oleObj spid="_x0000_s160867" name="Equation" r:id="rId3" imgW="736560" imgH="431640" progId="Equation.DSMT4">
                  <p:embed/>
                </p:oleObj>
              </mc:Choice>
              <mc:Fallback>
                <p:oleObj name="Equation" r:id="rId3" imgW="736560" imgH="431640" progId="Equation.DSMT4">
                  <p:embed/>
                  <p:pic>
                    <p:nvPicPr>
                      <p:cNvPr id="0" name=""/>
                      <p:cNvPicPr>
                        <a:picLocks noChangeAspect="1" noChangeArrowheads="1"/>
                      </p:cNvPicPr>
                      <p:nvPr/>
                    </p:nvPicPr>
                    <p:blipFill>
                      <a:blip r:embed="rId4"/>
                      <a:srcRect/>
                      <a:stretch>
                        <a:fillRect/>
                      </a:stretch>
                    </p:blipFill>
                    <p:spPr bwMode="auto">
                      <a:xfrm>
                        <a:off x="5880695" y="3163642"/>
                        <a:ext cx="1571625" cy="922338"/>
                      </a:xfrm>
                      <a:prstGeom prst="rect">
                        <a:avLst/>
                      </a:prstGeom>
                      <a:solidFill>
                        <a:srgbClr val="FFFF00"/>
                      </a:solidFill>
                      <a:ln w="57150">
                        <a:noFill/>
                      </a:ln>
                      <a:extLst/>
                    </p:spPr>
                  </p:pic>
                </p:oleObj>
              </mc:Fallback>
            </mc:AlternateContent>
          </a:graphicData>
        </a:graphic>
      </p:graphicFrame>
      <p:sp>
        <p:nvSpPr>
          <p:cNvPr id="9" name="TextBox 8"/>
          <p:cNvSpPr txBox="1"/>
          <p:nvPr/>
        </p:nvSpPr>
        <p:spPr>
          <a:xfrm>
            <a:off x="5220072" y="2333181"/>
            <a:ext cx="2943280" cy="461665"/>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Effective velocity</a:t>
            </a:r>
            <a:endParaRPr lang="en-US" sz="2400" b="1" dirty="0">
              <a:solidFill>
                <a:srgbClr val="0070C0"/>
              </a:solidFill>
              <a:latin typeface="Comic Sans MS" panose="030F0702030302020204" pitchFamily="66" charset="0"/>
            </a:endParaRPr>
          </a:p>
        </p:txBody>
      </p:sp>
      <p:sp>
        <p:nvSpPr>
          <p:cNvPr id="10" name="TextBox 9"/>
          <p:cNvSpPr txBox="1"/>
          <p:nvPr/>
        </p:nvSpPr>
        <p:spPr>
          <a:xfrm>
            <a:off x="5148064" y="4191471"/>
            <a:ext cx="3249407" cy="461665"/>
          </a:xfrm>
          <a:prstGeom prst="rect">
            <a:avLst/>
          </a:prstGeom>
          <a:noFill/>
        </p:spPr>
        <p:txBody>
          <a:bodyPr wrap="square" rtlCol="0">
            <a:spAutoFit/>
          </a:bodyPr>
          <a:lstStyle/>
          <a:p>
            <a:r>
              <a:rPr lang="en-US" sz="2400" b="1" dirty="0" err="1" smtClean="0">
                <a:solidFill>
                  <a:srgbClr val="0070C0"/>
                </a:solidFill>
                <a:latin typeface="Comic Sans MS" panose="030F0702030302020204" pitchFamily="66" charset="0"/>
              </a:rPr>
              <a:t>Luttinger</a:t>
            </a:r>
            <a:r>
              <a:rPr lang="en-US" sz="2400" b="1" dirty="0" smtClean="0">
                <a:solidFill>
                  <a:srgbClr val="0070C0"/>
                </a:solidFill>
                <a:latin typeface="Comic Sans MS" panose="030F0702030302020204" pitchFamily="66" charset="0"/>
              </a:rPr>
              <a:t> parameter</a:t>
            </a:r>
            <a:endParaRPr lang="en-US" sz="2400" b="1" dirty="0">
              <a:solidFill>
                <a:srgbClr val="0070C0"/>
              </a:solidFill>
              <a:latin typeface="Comic Sans MS" panose="030F0702030302020204" pitchFamily="66" charset="0"/>
            </a:endParaRPr>
          </a:p>
        </p:txBody>
      </p:sp>
      <p:graphicFrame>
        <p:nvGraphicFramePr>
          <p:cNvPr id="12" name="Объект 8"/>
          <p:cNvGraphicFramePr>
            <a:graphicFrameLocks noChangeAspect="1"/>
          </p:cNvGraphicFramePr>
          <p:nvPr>
            <p:extLst>
              <p:ext uri="{D42A27DB-BD31-4B8C-83A1-F6EECF244321}">
                <p14:modId xmlns:p14="http://schemas.microsoft.com/office/powerpoint/2010/main" val="1621419020"/>
              </p:ext>
            </p:extLst>
          </p:nvPr>
        </p:nvGraphicFramePr>
        <p:xfrm>
          <a:off x="4891161" y="1130055"/>
          <a:ext cx="3497263" cy="1193800"/>
        </p:xfrm>
        <a:graphic>
          <a:graphicData uri="http://schemas.openxmlformats.org/presentationml/2006/ole">
            <mc:AlternateContent xmlns:mc="http://schemas.openxmlformats.org/markup-compatibility/2006">
              <mc:Choice xmlns:v="urn:schemas-microsoft-com:vml" Requires="v">
                <p:oleObj spid="_x0000_s160868" name="Equation" r:id="rId5" imgW="1638000" imgH="558720" progId="Equation.DSMT4">
                  <p:embed/>
                </p:oleObj>
              </mc:Choice>
              <mc:Fallback>
                <p:oleObj name="Equation" r:id="rId5" imgW="1638000" imgH="558720" progId="Equation.DSMT4">
                  <p:embed/>
                  <p:pic>
                    <p:nvPicPr>
                      <p:cNvPr id="0" name=""/>
                      <p:cNvPicPr>
                        <a:picLocks noChangeAspect="1" noChangeArrowheads="1"/>
                      </p:cNvPicPr>
                      <p:nvPr/>
                    </p:nvPicPr>
                    <p:blipFill>
                      <a:blip r:embed="rId6"/>
                      <a:srcRect/>
                      <a:stretch>
                        <a:fillRect/>
                      </a:stretch>
                    </p:blipFill>
                    <p:spPr bwMode="auto">
                      <a:xfrm>
                        <a:off x="4891161" y="1130055"/>
                        <a:ext cx="3497263" cy="1193800"/>
                      </a:xfrm>
                      <a:prstGeom prst="rect">
                        <a:avLst/>
                      </a:prstGeom>
                      <a:solidFill>
                        <a:srgbClr val="FFFF00"/>
                      </a:solidFill>
                      <a:ln w="57150">
                        <a:noFill/>
                      </a:ln>
                      <a:extLst/>
                    </p:spPr>
                  </p:pic>
                </p:oleObj>
              </mc:Fallback>
            </mc:AlternateContent>
          </a:graphicData>
        </a:graphic>
      </p:graphicFrame>
      <p:graphicFrame>
        <p:nvGraphicFramePr>
          <p:cNvPr id="16" name="Объект 8"/>
          <p:cNvGraphicFramePr>
            <a:graphicFrameLocks noChangeAspect="1"/>
          </p:cNvGraphicFramePr>
          <p:nvPr>
            <p:extLst>
              <p:ext uri="{D42A27DB-BD31-4B8C-83A1-F6EECF244321}">
                <p14:modId xmlns:p14="http://schemas.microsoft.com/office/powerpoint/2010/main" val="1243602896"/>
              </p:ext>
            </p:extLst>
          </p:nvPr>
        </p:nvGraphicFramePr>
        <p:xfrm>
          <a:off x="4871119" y="5153756"/>
          <a:ext cx="1789113" cy="841375"/>
        </p:xfrm>
        <a:graphic>
          <a:graphicData uri="http://schemas.openxmlformats.org/presentationml/2006/ole">
            <mc:AlternateContent xmlns:mc="http://schemas.openxmlformats.org/markup-compatibility/2006">
              <mc:Choice xmlns:v="urn:schemas-microsoft-com:vml" Requires="v">
                <p:oleObj spid="_x0000_s160869" name="Equation" r:id="rId7" imgW="838080" imgH="393480" progId="Equation.DSMT4">
                  <p:embed/>
                </p:oleObj>
              </mc:Choice>
              <mc:Fallback>
                <p:oleObj name="Equation" r:id="rId7" imgW="838080" imgH="393480" progId="Equation.DSMT4">
                  <p:embed/>
                  <p:pic>
                    <p:nvPicPr>
                      <p:cNvPr id="0" name=""/>
                      <p:cNvPicPr>
                        <a:picLocks noChangeAspect="1" noChangeArrowheads="1"/>
                      </p:cNvPicPr>
                      <p:nvPr/>
                    </p:nvPicPr>
                    <p:blipFill>
                      <a:blip r:embed="rId8"/>
                      <a:srcRect/>
                      <a:stretch>
                        <a:fillRect/>
                      </a:stretch>
                    </p:blipFill>
                    <p:spPr bwMode="auto">
                      <a:xfrm>
                        <a:off x="4871119" y="5153756"/>
                        <a:ext cx="1789113" cy="841375"/>
                      </a:xfrm>
                      <a:prstGeom prst="rect">
                        <a:avLst/>
                      </a:prstGeom>
                      <a:solidFill>
                        <a:srgbClr val="FFFF00"/>
                      </a:solidFill>
                      <a:ln w="57150">
                        <a:noFill/>
                      </a:ln>
                      <a:extLst/>
                    </p:spPr>
                  </p:pic>
                </p:oleObj>
              </mc:Fallback>
            </mc:AlternateContent>
          </a:graphicData>
        </a:graphic>
      </p:graphicFrame>
      <p:sp>
        <p:nvSpPr>
          <p:cNvPr id="18" name="Rounded Rectangular Callout 17"/>
          <p:cNvSpPr/>
          <p:nvPr/>
        </p:nvSpPr>
        <p:spPr>
          <a:xfrm>
            <a:off x="6729379" y="5678043"/>
            <a:ext cx="2278740" cy="936104"/>
          </a:xfrm>
          <a:prstGeom prst="wedgeRoundRectCallout">
            <a:avLst>
              <a:gd name="adj1" fmla="val -47794"/>
              <a:gd name="adj2" fmla="val -70286"/>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996633"/>
                </a:solidFill>
                <a:latin typeface="Comic Sans MS" panose="030F0702030302020204" pitchFamily="66" charset="0"/>
              </a:rPr>
              <a:t>Bosonic </a:t>
            </a:r>
            <a:r>
              <a:rPr lang="en-US" sz="2000" b="1" dirty="0">
                <a:solidFill>
                  <a:srgbClr val="996633"/>
                </a:solidFill>
                <a:latin typeface="Comic Sans MS" panose="030F0702030302020204" pitchFamily="66" charset="0"/>
              </a:rPr>
              <a:t>field</a:t>
            </a:r>
          </a:p>
          <a:p>
            <a:pPr algn="ctr"/>
            <a:r>
              <a:rPr lang="en-US" sz="2000" b="1" dirty="0">
                <a:solidFill>
                  <a:srgbClr val="996633"/>
                </a:solidFill>
                <a:latin typeface="Comic Sans MS" panose="030F0702030302020204" pitchFamily="66" charset="0"/>
              </a:rPr>
              <a:t>Goldstone mode </a:t>
            </a:r>
          </a:p>
        </p:txBody>
      </p:sp>
    </p:spTree>
    <p:extLst>
      <p:ext uri="{BB962C8B-B14F-4D97-AF65-F5344CB8AC3E}">
        <p14:creationId xmlns:p14="http://schemas.microsoft.com/office/powerpoint/2010/main" val="185860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9" grpId="0"/>
      <p:bldP spid="10" grpId="0"/>
      <p:bldP spid="1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88024" y="692696"/>
            <a:ext cx="2736304" cy="85337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35496" y="712083"/>
            <a:ext cx="2664296" cy="830997"/>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Electron-spin interaction:</a:t>
            </a:r>
            <a:endParaRPr lang="ru-RU" sz="2400" b="1" dirty="0">
              <a:solidFill>
                <a:srgbClr val="0070C0"/>
              </a:solidFill>
              <a:latin typeface="Comic Sans MS" panose="030F0702030302020204" pitchFamily="66" charset="0"/>
            </a:endParaRPr>
          </a:p>
        </p:txBody>
      </p:sp>
      <p:graphicFrame>
        <p:nvGraphicFramePr>
          <p:cNvPr id="20" name="Object 4"/>
          <p:cNvGraphicFramePr>
            <a:graphicFrameLocks noChangeAspect="1"/>
          </p:cNvGraphicFramePr>
          <p:nvPr>
            <p:extLst>
              <p:ext uri="{D42A27DB-BD31-4B8C-83A1-F6EECF244321}">
                <p14:modId xmlns:p14="http://schemas.microsoft.com/office/powerpoint/2010/main" val="2416899120"/>
              </p:ext>
            </p:extLst>
          </p:nvPr>
        </p:nvGraphicFramePr>
        <p:xfrm>
          <a:off x="2219325" y="679450"/>
          <a:ext cx="5305003" cy="879475"/>
        </p:xfrm>
        <a:graphic>
          <a:graphicData uri="http://schemas.openxmlformats.org/presentationml/2006/ole">
            <mc:AlternateContent xmlns:mc="http://schemas.openxmlformats.org/markup-compatibility/2006">
              <mc:Choice xmlns:v="urn:schemas-microsoft-com:vml" Requires="v">
                <p:oleObj spid="_x0000_s153892" name="Equation" r:id="rId3" imgW="2438280" imgH="419040" progId="Equation.DSMT4">
                  <p:embed/>
                </p:oleObj>
              </mc:Choice>
              <mc:Fallback>
                <p:oleObj name="Equation" r:id="rId3" imgW="2438280" imgH="419040" progId="Equation.DSMT4">
                  <p:embed/>
                  <p:pic>
                    <p:nvPicPr>
                      <p:cNvPr id="0" name=""/>
                      <p:cNvPicPr>
                        <a:picLocks noChangeAspect="1" noChangeArrowheads="1"/>
                      </p:cNvPicPr>
                      <p:nvPr/>
                    </p:nvPicPr>
                    <p:blipFill>
                      <a:blip r:embed="rId4"/>
                      <a:srcRect/>
                      <a:stretch>
                        <a:fillRect/>
                      </a:stretch>
                    </p:blipFill>
                    <p:spPr bwMode="auto">
                      <a:xfrm>
                        <a:off x="2219325" y="679450"/>
                        <a:ext cx="5305003" cy="879475"/>
                      </a:xfrm>
                      <a:prstGeom prst="rect">
                        <a:avLst/>
                      </a:prstGeom>
                      <a:noFill/>
                      <a:extLst/>
                    </p:spPr>
                  </p:pic>
                </p:oleObj>
              </mc:Fallback>
            </mc:AlternateContent>
          </a:graphicData>
        </a:graphic>
      </p:graphicFrame>
      <p:graphicFrame>
        <p:nvGraphicFramePr>
          <p:cNvPr id="40" name="Object 10"/>
          <p:cNvGraphicFramePr>
            <a:graphicFrameLocks noChangeAspect="1"/>
          </p:cNvGraphicFramePr>
          <p:nvPr>
            <p:extLst>
              <p:ext uri="{D42A27DB-BD31-4B8C-83A1-F6EECF244321}">
                <p14:modId xmlns:p14="http://schemas.microsoft.com/office/powerpoint/2010/main" val="4025606533"/>
              </p:ext>
            </p:extLst>
          </p:nvPr>
        </p:nvGraphicFramePr>
        <p:xfrm>
          <a:off x="4179065" y="2883902"/>
          <a:ext cx="2478301" cy="779290"/>
        </p:xfrm>
        <a:graphic>
          <a:graphicData uri="http://schemas.openxmlformats.org/presentationml/2006/ole">
            <mc:AlternateContent xmlns:mc="http://schemas.openxmlformats.org/markup-compatibility/2006">
              <mc:Choice xmlns:v="urn:schemas-microsoft-com:vml" Requires="v">
                <p:oleObj spid="_x0000_s153893" name="Equation" r:id="rId5" imgW="888840" imgH="279360" progId="Equation.DSMT4">
                  <p:embed/>
                </p:oleObj>
              </mc:Choice>
              <mc:Fallback>
                <p:oleObj name="Equation" r:id="rId5" imgW="888840" imgH="279360" progId="Equation.DSMT4">
                  <p:embed/>
                  <p:pic>
                    <p:nvPicPr>
                      <p:cNvPr id="0" name=""/>
                      <p:cNvPicPr>
                        <a:picLocks noChangeAspect="1" noChangeArrowheads="1"/>
                      </p:cNvPicPr>
                      <p:nvPr/>
                    </p:nvPicPr>
                    <p:blipFill>
                      <a:blip r:embed="rId6"/>
                      <a:srcRect/>
                      <a:stretch>
                        <a:fillRect/>
                      </a:stretch>
                    </p:blipFill>
                    <p:spPr bwMode="auto">
                      <a:xfrm>
                        <a:off x="4179065" y="2883902"/>
                        <a:ext cx="2478301" cy="779290"/>
                      </a:xfrm>
                      <a:prstGeom prst="rect">
                        <a:avLst/>
                      </a:prstGeom>
                      <a:solidFill>
                        <a:srgbClr val="FFFF00"/>
                      </a:solidFill>
                      <a:extLst/>
                    </p:spPr>
                  </p:pic>
                </p:oleObj>
              </mc:Fallback>
            </mc:AlternateContent>
          </a:graphicData>
        </a:graphic>
      </p:graphicFrame>
      <p:graphicFrame>
        <p:nvGraphicFramePr>
          <p:cNvPr id="41" name="Объект 15"/>
          <p:cNvGraphicFramePr>
            <a:graphicFrameLocks noChangeAspect="1"/>
          </p:cNvGraphicFramePr>
          <p:nvPr>
            <p:extLst>
              <p:ext uri="{D42A27DB-BD31-4B8C-83A1-F6EECF244321}">
                <p14:modId xmlns:p14="http://schemas.microsoft.com/office/powerpoint/2010/main" val="3505235339"/>
              </p:ext>
            </p:extLst>
          </p:nvPr>
        </p:nvGraphicFramePr>
        <p:xfrm>
          <a:off x="251520" y="1670695"/>
          <a:ext cx="2105025" cy="1038225"/>
        </p:xfrm>
        <a:graphic>
          <a:graphicData uri="http://schemas.openxmlformats.org/presentationml/2006/ole">
            <mc:AlternateContent xmlns:mc="http://schemas.openxmlformats.org/markup-compatibility/2006">
              <mc:Choice xmlns:v="urn:schemas-microsoft-com:vml" Requires="v">
                <p:oleObj spid="_x0000_s153894" name="Equation" r:id="rId7" imgW="952200" imgH="469800" progId="Equation.DSMT4">
                  <p:embed/>
                </p:oleObj>
              </mc:Choice>
              <mc:Fallback>
                <p:oleObj name="Equation" r:id="rId7" imgW="952200" imgH="469800" progId="Equation.DSMT4">
                  <p:embed/>
                  <p:pic>
                    <p:nvPicPr>
                      <p:cNvPr id="0" name=""/>
                      <p:cNvPicPr>
                        <a:picLocks noChangeAspect="1" noChangeArrowheads="1"/>
                      </p:cNvPicPr>
                      <p:nvPr/>
                    </p:nvPicPr>
                    <p:blipFill>
                      <a:blip r:embed="rId8"/>
                      <a:srcRect/>
                      <a:stretch>
                        <a:fillRect/>
                      </a:stretch>
                    </p:blipFill>
                    <p:spPr bwMode="auto">
                      <a:xfrm>
                        <a:off x="251520" y="1670695"/>
                        <a:ext cx="2105025" cy="1038225"/>
                      </a:xfrm>
                      <a:prstGeom prst="rect">
                        <a:avLst/>
                      </a:prstGeom>
                      <a:solidFill>
                        <a:srgbClr val="FFFF00"/>
                      </a:solidFill>
                      <a:extLst/>
                    </p:spPr>
                  </p:pic>
                </p:oleObj>
              </mc:Fallback>
            </mc:AlternateContent>
          </a:graphicData>
        </a:graphic>
      </p:graphicFrame>
      <p:sp>
        <p:nvSpPr>
          <p:cNvPr id="42" name="TextBox 41"/>
          <p:cNvSpPr txBox="1"/>
          <p:nvPr/>
        </p:nvSpPr>
        <p:spPr>
          <a:xfrm>
            <a:off x="2439236" y="1700808"/>
            <a:ext cx="2492804" cy="892552"/>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Anisotropy of </a:t>
            </a:r>
            <a:r>
              <a:rPr lang="en-US" sz="2800" b="1" i="1" dirty="0" smtClean="0">
                <a:latin typeface="Times New Roman" panose="02020603050405020304" pitchFamily="18" charset="0"/>
                <a:cs typeface="Times New Roman" panose="02020603050405020304" pitchFamily="18" charset="0"/>
              </a:rPr>
              <a:t>j</a:t>
            </a:r>
            <a:r>
              <a:rPr lang="en-US" sz="2400" b="1" dirty="0" smtClean="0">
                <a:solidFill>
                  <a:srgbClr val="0070C0"/>
                </a:solidFill>
                <a:latin typeface="Comic Sans MS" panose="030F0702030302020204" pitchFamily="66" charset="0"/>
              </a:rPr>
              <a:t>-</a:t>
            </a:r>
            <a:r>
              <a:rPr lang="en-US" sz="2400" b="1" dirty="0" err="1" smtClean="0">
                <a:solidFill>
                  <a:srgbClr val="0070C0"/>
                </a:solidFill>
                <a:latin typeface="Comic Sans MS" panose="030F0702030302020204" pitchFamily="66" charset="0"/>
              </a:rPr>
              <a:t>th</a:t>
            </a:r>
            <a:r>
              <a:rPr lang="en-US" sz="2400" b="1" dirty="0" smtClean="0">
                <a:solidFill>
                  <a:srgbClr val="0070C0"/>
                </a:solidFill>
                <a:latin typeface="Comic Sans MS" panose="030F0702030302020204" pitchFamily="66" charset="0"/>
              </a:rPr>
              <a:t> spin </a:t>
            </a:r>
            <a:endParaRPr lang="ru-RU" b="1" dirty="0">
              <a:solidFill>
                <a:srgbClr val="0070C0"/>
              </a:solidFill>
              <a:latin typeface="Comic Sans MS" panose="030F0702030302020204" pitchFamily="66" charset="0"/>
            </a:endParaRPr>
          </a:p>
        </p:txBody>
      </p:sp>
      <p:sp>
        <p:nvSpPr>
          <p:cNvPr id="43" name="TextBox 42"/>
          <p:cNvSpPr txBox="1"/>
          <p:nvPr/>
        </p:nvSpPr>
        <p:spPr>
          <a:xfrm>
            <a:off x="4644008" y="1805915"/>
            <a:ext cx="4499992" cy="830997"/>
          </a:xfrm>
          <a:prstGeom prst="rect">
            <a:avLst/>
          </a:prstGeom>
          <a:solidFill>
            <a:srgbClr val="FFFF99"/>
          </a:solidFill>
        </p:spPr>
        <p:txBody>
          <a:bodyPr wrap="square" rtlCol="0">
            <a:spAutoFit/>
          </a:bodyPr>
          <a:lstStyle/>
          <a:p>
            <a:r>
              <a:rPr lang="en-US" sz="2400" b="1" dirty="0" smtClean="0">
                <a:solidFill>
                  <a:srgbClr val="996633"/>
                </a:solidFill>
                <a:latin typeface="Comic Sans MS" panose="030F0702030302020204" pitchFamily="66" charset="0"/>
              </a:rPr>
              <a:t>If     is independent of </a:t>
            </a:r>
            <a:r>
              <a:rPr lang="en-US" sz="2400" b="1" i="1" dirty="0" smtClean="0">
                <a:latin typeface="Times New Roman" panose="02020603050405020304" pitchFamily="18" charset="0"/>
                <a:cs typeface="Times New Roman" panose="02020603050405020304" pitchFamily="18" charset="0"/>
              </a:rPr>
              <a:t>j</a:t>
            </a:r>
            <a:r>
              <a:rPr lang="en-US" sz="2400" b="1" dirty="0" smtClean="0">
                <a:solidFill>
                  <a:srgbClr val="996633"/>
                </a:solidFill>
                <a:latin typeface="Comic Sans MS" panose="030F0702030302020204" pitchFamily="66" charset="0"/>
              </a:rPr>
              <a:t>, then the spectrum is </a:t>
            </a:r>
            <a:r>
              <a:rPr lang="en-US" sz="2400" b="1" dirty="0" err="1" smtClean="0">
                <a:solidFill>
                  <a:srgbClr val="FF0000"/>
                </a:solidFill>
                <a:latin typeface="Comic Sans MS" panose="030F0702030302020204" pitchFamily="66" charset="0"/>
              </a:rPr>
              <a:t>gapfull</a:t>
            </a:r>
            <a:r>
              <a:rPr lang="en-US" sz="2400" b="1" dirty="0" smtClean="0">
                <a:solidFill>
                  <a:srgbClr val="FF0000"/>
                </a:solidFill>
                <a:latin typeface="Comic Sans MS" panose="030F0702030302020204" pitchFamily="66" charset="0"/>
              </a:rPr>
              <a:t> </a:t>
            </a:r>
            <a:endParaRPr lang="ru-RU" b="1" dirty="0">
              <a:solidFill>
                <a:srgbClr val="FF0000"/>
              </a:solidFill>
              <a:latin typeface="Comic Sans MS" panose="030F0702030302020204" pitchFamily="66" charset="0"/>
            </a:endParaRPr>
          </a:p>
        </p:txBody>
      </p:sp>
      <p:cxnSp>
        <p:nvCxnSpPr>
          <p:cNvPr id="8" name="Straight Connector 7"/>
          <p:cNvCxnSpPr/>
          <p:nvPr/>
        </p:nvCxnSpPr>
        <p:spPr>
          <a:xfrm>
            <a:off x="0" y="2852936"/>
            <a:ext cx="9144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5496" y="2886035"/>
            <a:ext cx="4032448" cy="461665"/>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More likely     is random!</a:t>
            </a:r>
            <a:endParaRPr lang="ru-RU" sz="2400" b="1" dirty="0">
              <a:solidFill>
                <a:srgbClr val="0070C0"/>
              </a:solidFill>
              <a:latin typeface="Comic Sans MS" panose="030F0702030302020204" pitchFamily="66" charset="0"/>
            </a:endParaRPr>
          </a:p>
        </p:txBody>
      </p:sp>
      <p:graphicFrame>
        <p:nvGraphicFramePr>
          <p:cNvPr id="45" name="Объект 15"/>
          <p:cNvGraphicFramePr>
            <a:graphicFrameLocks noChangeAspect="1"/>
          </p:cNvGraphicFramePr>
          <p:nvPr>
            <p:extLst>
              <p:ext uri="{D42A27DB-BD31-4B8C-83A1-F6EECF244321}">
                <p14:modId xmlns:p14="http://schemas.microsoft.com/office/powerpoint/2010/main" val="2116145650"/>
              </p:ext>
            </p:extLst>
          </p:nvPr>
        </p:nvGraphicFramePr>
        <p:xfrm>
          <a:off x="5173635" y="1762098"/>
          <a:ext cx="406477" cy="591238"/>
        </p:xfrm>
        <a:graphic>
          <a:graphicData uri="http://schemas.openxmlformats.org/presentationml/2006/ole">
            <mc:AlternateContent xmlns:mc="http://schemas.openxmlformats.org/markup-compatibility/2006">
              <mc:Choice xmlns:v="urn:schemas-microsoft-com:vml" Requires="v">
                <p:oleObj spid="_x0000_s153895" name="Equation" r:id="rId9" imgW="164880" imgH="241200" progId="Equation.DSMT4">
                  <p:embed/>
                </p:oleObj>
              </mc:Choice>
              <mc:Fallback>
                <p:oleObj name="Equation" r:id="rId9" imgW="164880" imgH="241200" progId="Equation.DSMT4">
                  <p:embed/>
                  <p:pic>
                    <p:nvPicPr>
                      <p:cNvPr id="0" name=""/>
                      <p:cNvPicPr>
                        <a:picLocks noChangeAspect="1" noChangeArrowheads="1"/>
                      </p:cNvPicPr>
                      <p:nvPr/>
                    </p:nvPicPr>
                    <p:blipFill>
                      <a:blip r:embed="rId10"/>
                      <a:srcRect/>
                      <a:stretch>
                        <a:fillRect/>
                      </a:stretch>
                    </p:blipFill>
                    <p:spPr bwMode="auto">
                      <a:xfrm>
                        <a:off x="5173635" y="1762098"/>
                        <a:ext cx="406477" cy="591238"/>
                      </a:xfrm>
                      <a:prstGeom prst="rect">
                        <a:avLst/>
                      </a:prstGeom>
                      <a:noFill/>
                      <a:extLst/>
                    </p:spPr>
                  </p:pic>
                </p:oleObj>
              </mc:Fallback>
            </mc:AlternateContent>
          </a:graphicData>
        </a:graphic>
      </p:graphicFrame>
      <p:graphicFrame>
        <p:nvGraphicFramePr>
          <p:cNvPr id="46" name="Объект 15"/>
          <p:cNvGraphicFramePr>
            <a:graphicFrameLocks noChangeAspect="1"/>
          </p:cNvGraphicFramePr>
          <p:nvPr>
            <p:extLst>
              <p:ext uri="{D42A27DB-BD31-4B8C-83A1-F6EECF244321}">
                <p14:modId xmlns:p14="http://schemas.microsoft.com/office/powerpoint/2010/main" val="2415962008"/>
              </p:ext>
            </p:extLst>
          </p:nvPr>
        </p:nvGraphicFramePr>
        <p:xfrm>
          <a:off x="1848481" y="2875381"/>
          <a:ext cx="406477" cy="591238"/>
        </p:xfrm>
        <a:graphic>
          <a:graphicData uri="http://schemas.openxmlformats.org/presentationml/2006/ole">
            <mc:AlternateContent xmlns:mc="http://schemas.openxmlformats.org/markup-compatibility/2006">
              <mc:Choice xmlns:v="urn:schemas-microsoft-com:vml" Requires="v">
                <p:oleObj spid="_x0000_s153896" name="Equation" r:id="rId11" imgW="164880" imgH="241200" progId="Equation.DSMT4">
                  <p:embed/>
                </p:oleObj>
              </mc:Choice>
              <mc:Fallback>
                <p:oleObj name="Equation" r:id="rId11" imgW="164880" imgH="241200" progId="Equation.DSMT4">
                  <p:embed/>
                  <p:pic>
                    <p:nvPicPr>
                      <p:cNvPr id="0" name=""/>
                      <p:cNvPicPr>
                        <a:picLocks noChangeAspect="1" noChangeArrowheads="1"/>
                      </p:cNvPicPr>
                      <p:nvPr/>
                    </p:nvPicPr>
                    <p:blipFill>
                      <a:blip r:embed="rId12"/>
                      <a:srcRect/>
                      <a:stretch>
                        <a:fillRect/>
                      </a:stretch>
                    </p:blipFill>
                    <p:spPr bwMode="auto">
                      <a:xfrm>
                        <a:off x="1848481" y="2875381"/>
                        <a:ext cx="406477" cy="591238"/>
                      </a:xfrm>
                      <a:prstGeom prst="rect">
                        <a:avLst/>
                      </a:prstGeom>
                      <a:noFill/>
                      <a:extLst/>
                    </p:spPr>
                  </p:pic>
                </p:oleObj>
              </mc:Fallback>
            </mc:AlternateContent>
          </a:graphicData>
        </a:graphic>
      </p:graphicFrame>
      <p:sp>
        <p:nvSpPr>
          <p:cNvPr id="48" name="Rounded Rectangular Callout 47"/>
          <p:cNvSpPr/>
          <p:nvPr/>
        </p:nvSpPr>
        <p:spPr>
          <a:xfrm>
            <a:off x="6156177" y="3777097"/>
            <a:ext cx="2923935" cy="901667"/>
          </a:xfrm>
          <a:prstGeom prst="wedgeRoundRectCallout">
            <a:avLst>
              <a:gd name="adj1" fmla="val -58203"/>
              <a:gd name="adj2" fmla="val -83727"/>
              <a:gd name="adj3" fmla="val 16667"/>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6199792" y="3873988"/>
            <a:ext cx="2880320" cy="707886"/>
          </a:xfrm>
          <a:prstGeom prst="rect">
            <a:avLst/>
          </a:prstGeom>
          <a:noFill/>
        </p:spPr>
        <p:txBody>
          <a:bodyPr wrap="square" rtlCol="0">
            <a:spAutoFit/>
          </a:bodyPr>
          <a:lstStyle/>
          <a:p>
            <a:pPr algn="ctr"/>
            <a:r>
              <a:rPr lang="en-US" sz="2000" b="1" dirty="0" smtClean="0">
                <a:latin typeface="Comic Sans MS" panose="030F0702030302020204" pitchFamily="66" charset="0"/>
              </a:rPr>
              <a:t>Measure of the U(1) breaking disorder</a:t>
            </a:r>
            <a:endParaRPr lang="en-US" sz="2000" b="1" dirty="0">
              <a:latin typeface="Comic Sans MS" panose="030F0702030302020204" pitchFamily="66" charset="0"/>
            </a:endParaRPr>
          </a:p>
        </p:txBody>
      </p:sp>
      <p:graphicFrame>
        <p:nvGraphicFramePr>
          <p:cNvPr id="50" name="Object 10"/>
          <p:cNvGraphicFramePr>
            <a:graphicFrameLocks noChangeAspect="1"/>
          </p:cNvGraphicFramePr>
          <p:nvPr>
            <p:extLst>
              <p:ext uri="{D42A27DB-BD31-4B8C-83A1-F6EECF244321}">
                <p14:modId xmlns:p14="http://schemas.microsoft.com/office/powerpoint/2010/main" val="1498881040"/>
              </p:ext>
            </p:extLst>
          </p:nvPr>
        </p:nvGraphicFramePr>
        <p:xfrm>
          <a:off x="115863" y="5229199"/>
          <a:ext cx="6976417" cy="701005"/>
        </p:xfrm>
        <a:graphic>
          <a:graphicData uri="http://schemas.openxmlformats.org/presentationml/2006/ole">
            <mc:AlternateContent xmlns:mc="http://schemas.openxmlformats.org/markup-compatibility/2006">
              <mc:Choice xmlns:v="urn:schemas-microsoft-com:vml" Requires="v">
                <p:oleObj spid="_x0000_s153897" name="Equation" r:id="rId13" imgW="2781000" imgH="279360" progId="Equation.DSMT4">
                  <p:embed/>
                </p:oleObj>
              </mc:Choice>
              <mc:Fallback>
                <p:oleObj name="Equation" r:id="rId13" imgW="2781000" imgH="279360" progId="Equation.DSMT4">
                  <p:embed/>
                  <p:pic>
                    <p:nvPicPr>
                      <p:cNvPr id="0" name=""/>
                      <p:cNvPicPr>
                        <a:picLocks noChangeAspect="1" noChangeArrowheads="1"/>
                      </p:cNvPicPr>
                      <p:nvPr/>
                    </p:nvPicPr>
                    <p:blipFill>
                      <a:blip r:embed="rId14"/>
                      <a:srcRect/>
                      <a:stretch>
                        <a:fillRect/>
                      </a:stretch>
                    </p:blipFill>
                    <p:spPr bwMode="auto">
                      <a:xfrm>
                        <a:off x="115863" y="5229199"/>
                        <a:ext cx="6976417" cy="701005"/>
                      </a:xfrm>
                      <a:prstGeom prst="rect">
                        <a:avLst/>
                      </a:prstGeom>
                      <a:solidFill>
                        <a:srgbClr val="FFFF00"/>
                      </a:solidFill>
                      <a:extLst/>
                    </p:spPr>
                  </p:pic>
                </p:oleObj>
              </mc:Fallback>
            </mc:AlternateContent>
          </a:graphicData>
        </a:graphic>
      </p:graphicFrame>
      <p:sp>
        <p:nvSpPr>
          <p:cNvPr id="51" name="TextBox 50"/>
          <p:cNvSpPr txBox="1"/>
          <p:nvPr/>
        </p:nvSpPr>
        <p:spPr>
          <a:xfrm>
            <a:off x="35496" y="4754408"/>
            <a:ext cx="2664296" cy="461665"/>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Continuous limit</a:t>
            </a:r>
            <a:endParaRPr lang="ru-RU" sz="2400" b="1" dirty="0">
              <a:solidFill>
                <a:srgbClr val="0070C0"/>
              </a:solidFill>
              <a:latin typeface="Comic Sans MS" panose="030F0702030302020204" pitchFamily="66" charset="0"/>
            </a:endParaRPr>
          </a:p>
        </p:txBody>
      </p:sp>
      <p:sp>
        <p:nvSpPr>
          <p:cNvPr id="19" name="TextBox 18"/>
          <p:cNvSpPr txBox="1"/>
          <p:nvPr/>
        </p:nvSpPr>
        <p:spPr>
          <a:xfrm>
            <a:off x="0" y="19863"/>
            <a:ext cx="6856364" cy="584775"/>
          </a:xfrm>
          <a:prstGeom prst="rect">
            <a:avLst/>
          </a:prstGeom>
          <a:solidFill>
            <a:srgbClr val="0070C0"/>
          </a:solidFill>
          <a:ln w="57150">
            <a:noFill/>
          </a:ln>
        </p:spPr>
        <p:txBody>
          <a:bodyPr wrap="none" rtlCol="0">
            <a:spAutoFit/>
          </a:bodyPr>
          <a:lstStyle/>
          <a:p>
            <a:r>
              <a:rPr lang="en-US" sz="3200" b="1" dirty="0" smtClean="0">
                <a:solidFill>
                  <a:schemeClr val="bg1"/>
                </a:solidFill>
                <a:latin typeface="Comic Sans MS" panose="030F0702030302020204" pitchFamily="66" charset="0"/>
              </a:rPr>
              <a:t>Mapping for anisotropic exchange</a:t>
            </a:r>
            <a:endParaRPr lang="en-US" sz="32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304220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араллелограмм 2"/>
          <p:cNvSpPr/>
          <p:nvPr/>
        </p:nvSpPr>
        <p:spPr>
          <a:xfrm>
            <a:off x="899592" y="1196752"/>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5" name="Прямая со стрелкой 4"/>
          <p:cNvCxnSpPr/>
          <p:nvPr/>
        </p:nvCxnSpPr>
        <p:spPr>
          <a:xfrm flipV="1">
            <a:off x="3203848" y="2564904"/>
            <a:ext cx="360040" cy="576064"/>
          </a:xfrm>
          <a:prstGeom prst="straightConnector1">
            <a:avLst/>
          </a:prstGeom>
          <a:ln w="508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1259632" y="3356992"/>
            <a:ext cx="41044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flipH="1">
            <a:off x="1187624" y="3861048"/>
            <a:ext cx="4104456" cy="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Стрелка вниз 16"/>
          <p:cNvSpPr/>
          <p:nvPr/>
        </p:nvSpPr>
        <p:spPr>
          <a:xfrm>
            <a:off x="3419872" y="3717032"/>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p:cNvSpPr txBox="1"/>
          <p:nvPr/>
        </p:nvSpPr>
        <p:spPr>
          <a:xfrm>
            <a:off x="395536" y="4437112"/>
            <a:ext cx="2520280" cy="523220"/>
          </a:xfrm>
          <a:prstGeom prst="rect">
            <a:avLst/>
          </a:prstGeom>
          <a:noFill/>
        </p:spPr>
        <p:txBody>
          <a:bodyPr wrap="square" rtlCol="0">
            <a:spAutoFit/>
          </a:bodyPr>
          <a:lstStyle/>
          <a:p>
            <a:r>
              <a:rPr lang="en-US" sz="2800" b="1" dirty="0" smtClean="0">
                <a:solidFill>
                  <a:srgbClr val="002060"/>
                </a:solidFill>
                <a:latin typeface="Comic Sans MS" panose="030F0702030302020204" pitchFamily="66" charset="0"/>
              </a:rPr>
              <a:t>Rashba term:</a:t>
            </a:r>
            <a:endParaRPr lang="ru-RU" sz="2800" b="1" dirty="0">
              <a:solidFill>
                <a:srgbClr val="002060"/>
              </a:solidFill>
              <a:latin typeface="Comic Sans MS" panose="030F0702030302020204" pitchFamily="66" charset="0"/>
            </a:endParaRPr>
          </a:p>
        </p:txBody>
      </p:sp>
      <p:graphicFrame>
        <p:nvGraphicFramePr>
          <p:cNvPr id="20" name="Объект 19"/>
          <p:cNvGraphicFramePr>
            <a:graphicFrameLocks noChangeAspect="1"/>
          </p:cNvGraphicFramePr>
          <p:nvPr>
            <p:extLst>
              <p:ext uri="{D42A27DB-BD31-4B8C-83A1-F6EECF244321}">
                <p14:modId xmlns:p14="http://schemas.microsoft.com/office/powerpoint/2010/main" val="850507552"/>
              </p:ext>
            </p:extLst>
          </p:nvPr>
        </p:nvGraphicFramePr>
        <p:xfrm>
          <a:off x="1920875" y="5084763"/>
          <a:ext cx="3721100" cy="528637"/>
        </p:xfrm>
        <a:graphic>
          <a:graphicData uri="http://schemas.openxmlformats.org/presentationml/2006/ole">
            <mc:AlternateContent xmlns:mc="http://schemas.openxmlformats.org/markup-compatibility/2006">
              <mc:Choice xmlns:v="urn:schemas-microsoft-com:vml" Requires="v">
                <p:oleObj spid="_x0000_s80218" name="Equation" r:id="rId3" imgW="1790640" imgH="253800" progId="Equation.DSMT4">
                  <p:embed/>
                </p:oleObj>
              </mc:Choice>
              <mc:Fallback>
                <p:oleObj name="Equation" r:id="rId3" imgW="1790640" imgH="253800" progId="Equation.DSMT4">
                  <p:embed/>
                  <p:pic>
                    <p:nvPicPr>
                      <p:cNvPr id="0" name="Picture 2"/>
                      <p:cNvPicPr>
                        <a:picLocks noChangeAspect="1" noChangeArrowheads="1"/>
                      </p:cNvPicPr>
                      <p:nvPr/>
                    </p:nvPicPr>
                    <p:blipFill>
                      <a:blip r:embed="rId4"/>
                      <a:srcRect/>
                      <a:stretch>
                        <a:fillRect/>
                      </a:stretch>
                    </p:blipFill>
                    <p:spPr bwMode="auto">
                      <a:xfrm>
                        <a:off x="1920875" y="5084763"/>
                        <a:ext cx="3721100" cy="528637"/>
                      </a:xfrm>
                      <a:prstGeom prst="rect">
                        <a:avLst/>
                      </a:prstGeom>
                      <a:solidFill>
                        <a:srgbClr val="FFFF00"/>
                      </a:solidFill>
                      <a:extLst/>
                    </p:spPr>
                  </p:pic>
                </p:oleObj>
              </mc:Fallback>
            </mc:AlternateContent>
          </a:graphicData>
        </a:graphic>
      </p:graphicFrame>
      <p:graphicFrame>
        <p:nvGraphicFramePr>
          <p:cNvPr id="79875" name="Object 3"/>
          <p:cNvGraphicFramePr>
            <a:graphicFrameLocks noChangeAspect="1"/>
          </p:cNvGraphicFramePr>
          <p:nvPr>
            <p:extLst>
              <p:ext uri="{D42A27DB-BD31-4B8C-83A1-F6EECF244321}">
                <p14:modId xmlns:p14="http://schemas.microsoft.com/office/powerpoint/2010/main" val="288425744"/>
              </p:ext>
            </p:extLst>
          </p:nvPr>
        </p:nvGraphicFramePr>
        <p:xfrm>
          <a:off x="2693244" y="2547689"/>
          <a:ext cx="582612" cy="449263"/>
        </p:xfrm>
        <a:graphic>
          <a:graphicData uri="http://schemas.openxmlformats.org/presentationml/2006/ole">
            <mc:AlternateContent xmlns:mc="http://schemas.openxmlformats.org/markup-compatibility/2006">
              <mc:Choice xmlns:v="urn:schemas-microsoft-com:vml" Requires="v">
                <p:oleObj spid="_x0000_s80219" name="Equation" r:id="rId5" imgW="279360" imgH="215640" progId="Equation.DSMT4">
                  <p:embed/>
                </p:oleObj>
              </mc:Choice>
              <mc:Fallback>
                <p:oleObj name="Equation" r:id="rId5" imgW="279360" imgH="215640" progId="Equation.DSMT4">
                  <p:embed/>
                  <p:pic>
                    <p:nvPicPr>
                      <p:cNvPr id="0" name="Picture 3"/>
                      <p:cNvPicPr>
                        <a:picLocks noChangeAspect="1" noChangeArrowheads="1"/>
                      </p:cNvPicPr>
                      <p:nvPr/>
                    </p:nvPicPr>
                    <p:blipFill>
                      <a:blip r:embed="rId6"/>
                      <a:srcRect/>
                      <a:stretch>
                        <a:fillRect/>
                      </a:stretch>
                    </p:blipFill>
                    <p:spPr bwMode="auto">
                      <a:xfrm>
                        <a:off x="2693244" y="2547689"/>
                        <a:ext cx="582612"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Прямая со стрелкой 21"/>
          <p:cNvCxnSpPr/>
          <p:nvPr/>
        </p:nvCxnSpPr>
        <p:spPr>
          <a:xfrm>
            <a:off x="6156176" y="5181195"/>
            <a:ext cx="172819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flipH="1">
            <a:off x="6278166" y="4701141"/>
            <a:ext cx="1219900" cy="96010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flipH="1" flipV="1">
            <a:off x="6278166" y="4701141"/>
            <a:ext cx="1219900" cy="960107"/>
          </a:xfrm>
          <a:prstGeom prst="line">
            <a:avLst/>
          </a:prstGeom>
          <a:ln w="38100">
            <a:solidFill>
              <a:srgbClr val="33CC33"/>
            </a:solidFill>
          </a:ln>
        </p:spPr>
        <p:style>
          <a:lnRef idx="1">
            <a:schemeClr val="accent1"/>
          </a:lnRef>
          <a:fillRef idx="0">
            <a:schemeClr val="accent1"/>
          </a:fillRef>
          <a:effectRef idx="0">
            <a:schemeClr val="accent1"/>
          </a:effectRef>
          <a:fontRef idx="minor">
            <a:schemeClr val="tx1"/>
          </a:fontRef>
        </p:style>
      </p:cxnSp>
      <p:sp>
        <p:nvSpPr>
          <p:cNvPr id="25" name="Стрелка вверх 24"/>
          <p:cNvSpPr/>
          <p:nvPr/>
        </p:nvSpPr>
        <p:spPr>
          <a:xfrm>
            <a:off x="7579393" y="4629133"/>
            <a:ext cx="20332" cy="1200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7" name="Прямая соединительная линия 26"/>
          <p:cNvCxnSpPr/>
          <p:nvPr/>
        </p:nvCxnSpPr>
        <p:spPr>
          <a:xfrm>
            <a:off x="6156176" y="4941168"/>
            <a:ext cx="1524875" cy="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0" name="Овал 29"/>
          <p:cNvSpPr/>
          <p:nvPr/>
        </p:nvSpPr>
        <p:spPr>
          <a:xfrm>
            <a:off x="7172760" y="4917165"/>
            <a:ext cx="20332" cy="480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Овал 30"/>
          <p:cNvSpPr/>
          <p:nvPr/>
        </p:nvSpPr>
        <p:spPr>
          <a:xfrm>
            <a:off x="6583141" y="4917165"/>
            <a:ext cx="20332" cy="4800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3" name="Прямая со стрелкой 32"/>
          <p:cNvCxnSpPr/>
          <p:nvPr/>
        </p:nvCxnSpPr>
        <p:spPr>
          <a:xfrm flipV="1">
            <a:off x="6876256" y="3861048"/>
            <a:ext cx="0" cy="194421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4" name="Объект 33"/>
          <p:cNvGraphicFramePr>
            <a:graphicFrameLocks noChangeAspect="1"/>
          </p:cNvGraphicFramePr>
          <p:nvPr/>
        </p:nvGraphicFramePr>
        <p:xfrm>
          <a:off x="7956376" y="5085184"/>
          <a:ext cx="271016" cy="379422"/>
        </p:xfrm>
        <a:graphic>
          <a:graphicData uri="http://schemas.openxmlformats.org/presentationml/2006/ole">
            <mc:AlternateContent xmlns:mc="http://schemas.openxmlformats.org/markup-compatibility/2006">
              <mc:Choice xmlns:v="urn:schemas-microsoft-com:vml" Requires="v">
                <p:oleObj spid="_x0000_s80220" name="Формула" r:id="rId7" imgW="126720" imgH="177480" progId="Equation.3">
                  <p:embed/>
                </p:oleObj>
              </mc:Choice>
              <mc:Fallback>
                <p:oleObj name="Формула" r:id="rId7" imgW="126720" imgH="177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56376" y="5085184"/>
                        <a:ext cx="271016" cy="3794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7" name="Object 5"/>
          <p:cNvGraphicFramePr>
            <a:graphicFrameLocks noChangeAspect="1"/>
          </p:cNvGraphicFramePr>
          <p:nvPr/>
        </p:nvGraphicFramePr>
        <p:xfrm>
          <a:off x="6948264" y="3573016"/>
          <a:ext cx="504056" cy="297851"/>
        </p:xfrm>
        <a:graphic>
          <a:graphicData uri="http://schemas.openxmlformats.org/presentationml/2006/ole">
            <mc:AlternateContent xmlns:mc="http://schemas.openxmlformats.org/markup-compatibility/2006">
              <mc:Choice xmlns:v="urn:schemas-microsoft-com:vml" Requires="v">
                <p:oleObj spid="_x0000_s80221" name="Формула" r:id="rId9" imgW="342720" imgH="203040" progId="Equation.3">
                  <p:embed/>
                </p:oleObj>
              </mc:Choice>
              <mc:Fallback>
                <p:oleObj name="Формула" r:id="rId9" imgW="342720" imgH="2030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48264" y="3573016"/>
                        <a:ext cx="504056" cy="2978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extBox 1"/>
          <p:cNvSpPr txBox="1"/>
          <p:nvPr/>
        </p:nvSpPr>
        <p:spPr>
          <a:xfrm>
            <a:off x="2267744" y="2060848"/>
            <a:ext cx="1813317" cy="400110"/>
          </a:xfrm>
          <a:prstGeom prst="rect">
            <a:avLst/>
          </a:prstGeom>
          <a:noFill/>
        </p:spPr>
        <p:txBody>
          <a:bodyPr wrap="none" rtlCol="0">
            <a:spAutoFit/>
          </a:bodyPr>
          <a:lstStyle/>
          <a:p>
            <a:r>
              <a:rPr lang="en-US" sz="2000" b="1" dirty="0" smtClean="0">
                <a:latin typeface="Comic Sans MS" panose="030F0702030302020204" pitchFamily="66" charset="0"/>
              </a:rPr>
              <a:t>Electric field</a:t>
            </a:r>
            <a:endParaRPr lang="en-US" sz="2000" b="1" dirty="0">
              <a:latin typeface="Comic Sans MS" panose="030F0702030302020204" pitchFamily="66" charset="0"/>
            </a:endParaRPr>
          </a:p>
        </p:txBody>
      </p:sp>
      <p:sp>
        <p:nvSpPr>
          <p:cNvPr id="28" name="Стрелка вниз 16"/>
          <p:cNvSpPr/>
          <p:nvPr/>
        </p:nvSpPr>
        <p:spPr>
          <a:xfrm flipV="1">
            <a:off x="2051720" y="3198503"/>
            <a:ext cx="72008" cy="360040"/>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елка вверх 24"/>
          <p:cNvSpPr/>
          <p:nvPr/>
        </p:nvSpPr>
        <p:spPr>
          <a:xfrm flipV="1">
            <a:off x="6176507" y="4677139"/>
            <a:ext cx="20332" cy="120013"/>
          </a:xfrm>
          <a:prstGeom prst="upArrow">
            <a:avLst/>
          </a:prstGeom>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47" y="-27384"/>
            <a:ext cx="7425262" cy="523220"/>
          </a:xfrm>
          <a:prstGeom prst="rect">
            <a:avLst/>
          </a:prstGeom>
          <a:solidFill>
            <a:srgbClr val="00B0F0"/>
          </a:solid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Matsubara Action (broken </a:t>
            </a:r>
            <a:r>
              <a:rPr lang="en-US" sz="28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en-US" sz="2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symmetry)</a:t>
            </a:r>
            <a:endParaRPr lang="ru-RU"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7" name="TextBox 36"/>
          <p:cNvSpPr txBox="1"/>
          <p:nvPr/>
        </p:nvSpPr>
        <p:spPr>
          <a:xfrm>
            <a:off x="35496" y="4561964"/>
            <a:ext cx="4824536" cy="523220"/>
          </a:xfrm>
          <a:prstGeom prst="rect">
            <a:avLst/>
          </a:prstGeom>
          <a:noFill/>
        </p:spPr>
        <p:txBody>
          <a:bodyPr wrap="square" rtlCol="0">
            <a:spAutoFit/>
          </a:bodyPr>
          <a:lstStyle/>
          <a:p>
            <a:r>
              <a:rPr lang="en-US" sz="2800" b="1" dirty="0" smtClean="0">
                <a:solidFill>
                  <a:srgbClr val="0070C0"/>
                </a:solidFill>
                <a:latin typeface="Comic Sans MS" panose="030F0702030302020204" pitchFamily="66" charset="0"/>
              </a:rPr>
              <a:t>Modified  boson action:</a:t>
            </a:r>
            <a:endParaRPr lang="ru-RU" sz="2800" b="1" dirty="0">
              <a:solidFill>
                <a:srgbClr val="0070C0"/>
              </a:solidFill>
              <a:latin typeface="Comic Sans MS" panose="030F0702030302020204" pitchFamily="66" charset="0"/>
            </a:endParaRPr>
          </a:p>
        </p:txBody>
      </p:sp>
      <p:graphicFrame>
        <p:nvGraphicFramePr>
          <p:cNvPr id="38" name="Object 9"/>
          <p:cNvGraphicFramePr>
            <a:graphicFrameLocks noChangeAspect="1"/>
          </p:cNvGraphicFramePr>
          <p:nvPr/>
        </p:nvGraphicFramePr>
        <p:xfrm>
          <a:off x="19050" y="5048250"/>
          <a:ext cx="9124950" cy="1163638"/>
        </p:xfrm>
        <a:graphic>
          <a:graphicData uri="http://schemas.openxmlformats.org/presentationml/2006/ole">
            <mc:AlternateContent xmlns:mc="http://schemas.openxmlformats.org/markup-compatibility/2006">
              <mc:Choice xmlns:v="urn:schemas-microsoft-com:vml" Requires="v">
                <p:oleObj spid="_x0000_s157852" name="Equation" r:id="rId3" imgW="3835080" imgH="482400" progId="Equation.DSMT4">
                  <p:embed/>
                </p:oleObj>
              </mc:Choice>
              <mc:Fallback>
                <p:oleObj name="Equation" r:id="rId3" imgW="3835080" imgH="482400" progId="Equation.DSMT4">
                  <p:embed/>
                  <p:pic>
                    <p:nvPicPr>
                      <p:cNvPr id="0" name=""/>
                      <p:cNvPicPr>
                        <a:picLocks noChangeAspect="1" noChangeArrowheads="1"/>
                      </p:cNvPicPr>
                      <p:nvPr/>
                    </p:nvPicPr>
                    <p:blipFill>
                      <a:blip r:embed="rId4"/>
                      <a:srcRect/>
                      <a:stretch>
                        <a:fillRect/>
                      </a:stretch>
                    </p:blipFill>
                    <p:spPr bwMode="auto">
                      <a:xfrm>
                        <a:off x="19050" y="5048250"/>
                        <a:ext cx="9124950" cy="1163638"/>
                      </a:xfrm>
                      <a:prstGeom prst="rect">
                        <a:avLst/>
                      </a:prstGeom>
                      <a:solidFill>
                        <a:srgbClr val="FFFF00"/>
                      </a:solidFill>
                      <a:extLst/>
                    </p:spPr>
                  </p:pic>
                </p:oleObj>
              </mc:Fallback>
            </mc:AlternateContent>
          </a:graphicData>
        </a:graphic>
      </p:graphicFrame>
      <p:sp>
        <p:nvSpPr>
          <p:cNvPr id="14" name="Rectangle 13"/>
          <p:cNvSpPr/>
          <p:nvPr/>
        </p:nvSpPr>
        <p:spPr>
          <a:xfrm>
            <a:off x="3900339" y="1698675"/>
            <a:ext cx="2736304" cy="85337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35495" y="712083"/>
            <a:ext cx="7393413" cy="523220"/>
          </a:xfrm>
          <a:prstGeom prst="rect">
            <a:avLst/>
          </a:prstGeom>
          <a:noFill/>
        </p:spPr>
        <p:txBody>
          <a:bodyPr wrap="square" rtlCol="0">
            <a:spAutoFit/>
          </a:bodyPr>
          <a:lstStyle/>
          <a:p>
            <a:r>
              <a:rPr lang="en-US" sz="2800" b="1" dirty="0" smtClean="0">
                <a:solidFill>
                  <a:srgbClr val="0070C0"/>
                </a:solidFill>
                <a:latin typeface="Comic Sans MS" panose="030F0702030302020204" pitchFamily="66" charset="0"/>
              </a:rPr>
              <a:t>Electron-spin interaction:</a:t>
            </a:r>
            <a:endParaRPr lang="ru-RU" sz="2800" b="1" dirty="0">
              <a:solidFill>
                <a:srgbClr val="0070C0"/>
              </a:solidFill>
              <a:latin typeface="Comic Sans MS" panose="030F0702030302020204" pitchFamily="66" charset="0"/>
            </a:endParaRPr>
          </a:p>
        </p:txBody>
      </p:sp>
      <p:graphicFrame>
        <p:nvGraphicFramePr>
          <p:cNvPr id="16" name="Object 4"/>
          <p:cNvGraphicFramePr>
            <a:graphicFrameLocks noChangeAspect="1"/>
          </p:cNvGraphicFramePr>
          <p:nvPr>
            <p:extLst>
              <p:ext uri="{D42A27DB-BD31-4B8C-83A1-F6EECF244321}">
                <p14:modId xmlns:p14="http://schemas.microsoft.com/office/powerpoint/2010/main" val="3735129998"/>
              </p:ext>
            </p:extLst>
          </p:nvPr>
        </p:nvGraphicFramePr>
        <p:xfrm>
          <a:off x="1331640" y="1685429"/>
          <a:ext cx="5305003" cy="879475"/>
        </p:xfrm>
        <a:graphic>
          <a:graphicData uri="http://schemas.openxmlformats.org/presentationml/2006/ole">
            <mc:AlternateContent xmlns:mc="http://schemas.openxmlformats.org/markup-compatibility/2006">
              <mc:Choice xmlns:v="urn:schemas-microsoft-com:vml" Requires="v">
                <p:oleObj spid="_x0000_s157853" name="Equation" r:id="rId5" imgW="2438280" imgH="419040" progId="Equation.DSMT4">
                  <p:embed/>
                </p:oleObj>
              </mc:Choice>
              <mc:Fallback>
                <p:oleObj name="Equation" r:id="rId5" imgW="2438280" imgH="419040" progId="Equation.DSMT4">
                  <p:embed/>
                  <p:pic>
                    <p:nvPicPr>
                      <p:cNvPr id="0" name=""/>
                      <p:cNvPicPr>
                        <a:picLocks noChangeAspect="1" noChangeArrowheads="1"/>
                      </p:cNvPicPr>
                      <p:nvPr/>
                    </p:nvPicPr>
                    <p:blipFill>
                      <a:blip r:embed="rId6"/>
                      <a:srcRect/>
                      <a:stretch>
                        <a:fillRect/>
                      </a:stretch>
                    </p:blipFill>
                    <p:spPr bwMode="auto">
                      <a:xfrm>
                        <a:off x="1331640" y="1685429"/>
                        <a:ext cx="5305003" cy="879475"/>
                      </a:xfrm>
                      <a:prstGeom prst="rect">
                        <a:avLst/>
                      </a:prstGeom>
                      <a:noFill/>
                      <a:extLst/>
                    </p:spPr>
                  </p:pic>
                </p:oleObj>
              </mc:Fallback>
            </mc:AlternateContent>
          </a:graphicData>
        </a:graphic>
      </p:graphicFrame>
      <p:graphicFrame>
        <p:nvGraphicFramePr>
          <p:cNvPr id="17" name="Объект 15"/>
          <p:cNvGraphicFramePr>
            <a:graphicFrameLocks noChangeAspect="1"/>
          </p:cNvGraphicFramePr>
          <p:nvPr>
            <p:extLst>
              <p:ext uri="{D42A27DB-BD31-4B8C-83A1-F6EECF244321}">
                <p14:modId xmlns:p14="http://schemas.microsoft.com/office/powerpoint/2010/main" val="2757254719"/>
              </p:ext>
            </p:extLst>
          </p:nvPr>
        </p:nvGraphicFramePr>
        <p:xfrm>
          <a:off x="2915816" y="2755419"/>
          <a:ext cx="2105025" cy="1038225"/>
        </p:xfrm>
        <a:graphic>
          <a:graphicData uri="http://schemas.openxmlformats.org/presentationml/2006/ole">
            <mc:AlternateContent xmlns:mc="http://schemas.openxmlformats.org/markup-compatibility/2006">
              <mc:Choice xmlns:v="urn:schemas-microsoft-com:vml" Requires="v">
                <p:oleObj spid="_x0000_s157854" name="Equation" r:id="rId7" imgW="952200" imgH="469800" progId="Equation.DSMT4">
                  <p:embed/>
                </p:oleObj>
              </mc:Choice>
              <mc:Fallback>
                <p:oleObj name="Equation" r:id="rId7" imgW="952200" imgH="469800" progId="Equation.DSMT4">
                  <p:embed/>
                  <p:pic>
                    <p:nvPicPr>
                      <p:cNvPr id="0" name=""/>
                      <p:cNvPicPr>
                        <a:picLocks noChangeAspect="1" noChangeArrowheads="1"/>
                      </p:cNvPicPr>
                      <p:nvPr/>
                    </p:nvPicPr>
                    <p:blipFill>
                      <a:blip r:embed="rId8"/>
                      <a:srcRect/>
                      <a:stretch>
                        <a:fillRect/>
                      </a:stretch>
                    </p:blipFill>
                    <p:spPr bwMode="auto">
                      <a:xfrm>
                        <a:off x="2915816" y="2755419"/>
                        <a:ext cx="2105025" cy="1038225"/>
                      </a:xfrm>
                      <a:prstGeom prst="rect">
                        <a:avLst/>
                      </a:prstGeom>
                      <a:solidFill>
                        <a:srgbClr val="FFFF00"/>
                      </a:solidFill>
                      <a:extLst/>
                    </p:spPr>
                  </p:pic>
                </p:oleObj>
              </mc:Fallback>
            </mc:AlternateContent>
          </a:graphicData>
        </a:graphic>
      </p:graphicFrame>
    </p:spTree>
    <p:extLst>
      <p:ext uri="{BB962C8B-B14F-4D97-AF65-F5344CB8AC3E}">
        <p14:creationId xmlns:p14="http://schemas.microsoft.com/office/powerpoint/2010/main" val="462320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Object 9"/>
          <p:cNvGraphicFramePr>
            <a:graphicFrameLocks noChangeAspect="1"/>
          </p:cNvGraphicFramePr>
          <p:nvPr>
            <p:extLst>
              <p:ext uri="{D42A27DB-BD31-4B8C-83A1-F6EECF244321}">
                <p14:modId xmlns:p14="http://schemas.microsoft.com/office/powerpoint/2010/main" val="205381672"/>
              </p:ext>
            </p:extLst>
          </p:nvPr>
        </p:nvGraphicFramePr>
        <p:xfrm>
          <a:off x="19050" y="753194"/>
          <a:ext cx="9124950" cy="1163638"/>
        </p:xfrm>
        <a:graphic>
          <a:graphicData uri="http://schemas.openxmlformats.org/presentationml/2006/ole">
            <mc:AlternateContent xmlns:mc="http://schemas.openxmlformats.org/markup-compatibility/2006">
              <mc:Choice xmlns:v="urn:schemas-microsoft-com:vml" Requires="v">
                <p:oleObj spid="_x0000_s156913" name="Equation" r:id="rId3" imgW="3835080" imgH="482400" progId="Equation.DSMT4">
                  <p:embed/>
                </p:oleObj>
              </mc:Choice>
              <mc:Fallback>
                <p:oleObj name="Equation" r:id="rId3" imgW="3835080" imgH="482400" progId="Equation.DSMT4">
                  <p:embed/>
                  <p:pic>
                    <p:nvPicPr>
                      <p:cNvPr id="0" name=""/>
                      <p:cNvPicPr>
                        <a:picLocks noChangeAspect="1" noChangeArrowheads="1"/>
                      </p:cNvPicPr>
                      <p:nvPr/>
                    </p:nvPicPr>
                    <p:blipFill>
                      <a:blip r:embed="rId4"/>
                      <a:srcRect/>
                      <a:stretch>
                        <a:fillRect/>
                      </a:stretch>
                    </p:blipFill>
                    <p:spPr bwMode="auto">
                      <a:xfrm>
                        <a:off x="19050" y="753194"/>
                        <a:ext cx="9124950" cy="1163638"/>
                      </a:xfrm>
                      <a:prstGeom prst="rect">
                        <a:avLst/>
                      </a:prstGeom>
                      <a:solidFill>
                        <a:srgbClr val="FFFF00"/>
                      </a:solidFill>
                      <a:extLst/>
                    </p:spPr>
                  </p:pic>
                </p:oleObj>
              </mc:Fallback>
            </mc:AlternateContent>
          </a:graphicData>
        </a:graphic>
      </p:graphicFrame>
      <p:graphicFrame>
        <p:nvGraphicFramePr>
          <p:cNvPr id="40" name="Object 10"/>
          <p:cNvGraphicFramePr>
            <a:graphicFrameLocks noChangeAspect="1"/>
          </p:cNvGraphicFramePr>
          <p:nvPr>
            <p:extLst>
              <p:ext uri="{D42A27DB-BD31-4B8C-83A1-F6EECF244321}">
                <p14:modId xmlns:p14="http://schemas.microsoft.com/office/powerpoint/2010/main" val="1346457475"/>
              </p:ext>
            </p:extLst>
          </p:nvPr>
        </p:nvGraphicFramePr>
        <p:xfrm>
          <a:off x="5020449" y="2020019"/>
          <a:ext cx="4006851" cy="566737"/>
        </p:xfrm>
        <a:graphic>
          <a:graphicData uri="http://schemas.openxmlformats.org/presentationml/2006/ole">
            <mc:AlternateContent xmlns:mc="http://schemas.openxmlformats.org/markup-compatibility/2006">
              <mc:Choice xmlns:v="urn:schemas-microsoft-com:vml" Requires="v">
                <p:oleObj spid="_x0000_s156914" name="Equation" r:id="rId5" imgW="1790640" imgH="253800" progId="Equation.DSMT4">
                  <p:embed/>
                </p:oleObj>
              </mc:Choice>
              <mc:Fallback>
                <p:oleObj name="Equation" r:id="rId5" imgW="1790640" imgH="253800" progId="Equation.DSMT4">
                  <p:embed/>
                  <p:pic>
                    <p:nvPicPr>
                      <p:cNvPr id="0" name=""/>
                      <p:cNvPicPr>
                        <a:picLocks noChangeAspect="1" noChangeArrowheads="1"/>
                      </p:cNvPicPr>
                      <p:nvPr/>
                    </p:nvPicPr>
                    <p:blipFill>
                      <a:blip r:embed="rId6"/>
                      <a:srcRect/>
                      <a:stretch>
                        <a:fillRect/>
                      </a:stretch>
                    </p:blipFill>
                    <p:spPr bwMode="auto">
                      <a:xfrm>
                        <a:off x="5020449" y="2020019"/>
                        <a:ext cx="4006851" cy="566737"/>
                      </a:xfrm>
                      <a:prstGeom prst="rect">
                        <a:avLst/>
                      </a:prstGeom>
                      <a:solidFill>
                        <a:srgbClr val="FFFF00"/>
                      </a:solidFill>
                      <a:extLst/>
                    </p:spPr>
                  </p:pic>
                </p:oleObj>
              </mc:Fallback>
            </mc:AlternateContent>
          </a:graphicData>
        </a:graphic>
      </p:graphicFrame>
      <p:sp>
        <p:nvSpPr>
          <p:cNvPr id="16" name="TextBox 15"/>
          <p:cNvSpPr txBox="1"/>
          <p:nvPr/>
        </p:nvSpPr>
        <p:spPr>
          <a:xfrm>
            <a:off x="4355976" y="3841884"/>
            <a:ext cx="4423774" cy="523220"/>
          </a:xfrm>
          <a:prstGeom prst="rect">
            <a:avLst/>
          </a:prstGeom>
          <a:noFill/>
        </p:spPr>
        <p:txBody>
          <a:bodyPr wrap="square" rtlCol="0">
            <a:spAutoFit/>
          </a:bodyPr>
          <a:lstStyle/>
          <a:p>
            <a:r>
              <a:rPr lang="en-US" sz="2800" b="1" dirty="0" smtClean="0">
                <a:solidFill>
                  <a:srgbClr val="996600"/>
                </a:solidFill>
              </a:rPr>
              <a:t>(Giamarchi &amp; Schulz, 1988 )  </a:t>
            </a:r>
            <a:endParaRPr lang="ru-RU" sz="2800" b="1" dirty="0">
              <a:solidFill>
                <a:srgbClr val="996600"/>
              </a:solidFill>
            </a:endParaRPr>
          </a:p>
        </p:txBody>
      </p:sp>
      <p:sp>
        <p:nvSpPr>
          <p:cNvPr id="17" name="TextBox 16"/>
          <p:cNvSpPr txBox="1"/>
          <p:nvPr/>
        </p:nvSpPr>
        <p:spPr>
          <a:xfrm>
            <a:off x="107504" y="2795444"/>
            <a:ext cx="8892480" cy="1569660"/>
          </a:xfrm>
          <a:prstGeom prst="rect">
            <a:avLst/>
          </a:prstGeom>
          <a:noFill/>
          <a:ln w="57150">
            <a:solidFill>
              <a:srgbClr val="FF0000"/>
            </a:solidFill>
          </a:ln>
        </p:spPr>
        <p:txBody>
          <a:bodyPr wrap="square" rtlCol="0">
            <a:spAutoFit/>
          </a:bodyPr>
          <a:lstStyle/>
          <a:p>
            <a:r>
              <a:rPr lang="en-US" sz="3200" b="1" dirty="0" smtClean="0">
                <a:solidFill>
                  <a:srgbClr val="00B050"/>
                </a:solidFill>
                <a:effectLst>
                  <a:outerShdw blurRad="38100" dist="38100" dir="2700000" algn="tl">
                    <a:srgbClr val="000000">
                      <a:alpha val="43137"/>
                    </a:srgbClr>
                  </a:outerShdw>
                </a:effectLst>
                <a:latin typeface="Comic Sans MS" panose="030F0702030302020204" pitchFamily="66" charset="0"/>
              </a:rPr>
              <a:t>Mapping on the problem of the pinning of one-dimensional charge-density wave by</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potential disorder</a:t>
            </a:r>
            <a:r>
              <a:rPr lang="en-US" sz="2800" b="1" dirty="0" smtClean="0">
                <a:solidFill>
                  <a:srgbClr val="00B050"/>
                </a:solidFill>
              </a:rPr>
              <a:t>.</a:t>
            </a:r>
            <a:endParaRPr lang="ru-RU" sz="2800" b="1" dirty="0">
              <a:solidFill>
                <a:srgbClr val="00B050"/>
              </a:solidFill>
            </a:endParaRPr>
          </a:p>
        </p:txBody>
      </p:sp>
      <p:graphicFrame>
        <p:nvGraphicFramePr>
          <p:cNvPr id="19" name="Object 7"/>
          <p:cNvGraphicFramePr>
            <a:graphicFrameLocks noChangeAspect="1"/>
          </p:cNvGraphicFramePr>
          <p:nvPr>
            <p:extLst>
              <p:ext uri="{D42A27DB-BD31-4B8C-83A1-F6EECF244321}">
                <p14:modId xmlns:p14="http://schemas.microsoft.com/office/powerpoint/2010/main" val="3776516081"/>
              </p:ext>
            </p:extLst>
          </p:nvPr>
        </p:nvGraphicFramePr>
        <p:xfrm>
          <a:off x="5993785" y="4448356"/>
          <a:ext cx="2970703" cy="1182658"/>
        </p:xfrm>
        <a:graphic>
          <a:graphicData uri="http://schemas.openxmlformats.org/presentationml/2006/ole">
            <mc:AlternateContent xmlns:mc="http://schemas.openxmlformats.org/markup-compatibility/2006">
              <mc:Choice xmlns:v="urn:schemas-microsoft-com:vml" Requires="v">
                <p:oleObj spid="_x0000_s156915" name="Equation" r:id="rId7" imgW="1587240" imgH="558720" progId="Equation.DSMT4">
                  <p:embed/>
                </p:oleObj>
              </mc:Choice>
              <mc:Fallback>
                <p:oleObj name="Equation" r:id="rId7" imgW="1587240" imgH="558720" progId="Equation.DSMT4">
                  <p:embed/>
                  <p:pic>
                    <p:nvPicPr>
                      <p:cNvPr id="0" name=""/>
                      <p:cNvPicPr>
                        <a:picLocks noChangeAspect="1" noChangeArrowheads="1"/>
                      </p:cNvPicPr>
                      <p:nvPr/>
                    </p:nvPicPr>
                    <p:blipFill>
                      <a:blip r:embed="rId8"/>
                      <a:srcRect/>
                      <a:stretch>
                        <a:fillRect/>
                      </a:stretch>
                    </p:blipFill>
                    <p:spPr bwMode="auto">
                      <a:xfrm>
                        <a:off x="5993785" y="4448356"/>
                        <a:ext cx="2970703" cy="1182658"/>
                      </a:xfrm>
                      <a:prstGeom prst="rect">
                        <a:avLst/>
                      </a:prstGeom>
                      <a:solidFill>
                        <a:srgbClr val="FFFF00">
                          <a:alpha val="25098"/>
                        </a:srgbClr>
                      </a:solidFill>
                      <a:extLst/>
                    </p:spPr>
                  </p:pic>
                </p:oleObj>
              </mc:Fallback>
            </mc:AlternateContent>
          </a:graphicData>
        </a:graphic>
      </p:graphicFrame>
      <p:graphicFrame>
        <p:nvGraphicFramePr>
          <p:cNvPr id="24" name="Object 8"/>
          <p:cNvGraphicFramePr>
            <a:graphicFrameLocks noChangeAspect="1"/>
          </p:cNvGraphicFramePr>
          <p:nvPr>
            <p:extLst>
              <p:ext uri="{D42A27DB-BD31-4B8C-83A1-F6EECF244321}">
                <p14:modId xmlns:p14="http://schemas.microsoft.com/office/powerpoint/2010/main" val="591908947"/>
              </p:ext>
            </p:extLst>
          </p:nvPr>
        </p:nvGraphicFramePr>
        <p:xfrm>
          <a:off x="34925" y="5013176"/>
          <a:ext cx="5689203" cy="1647907"/>
        </p:xfrm>
        <a:graphic>
          <a:graphicData uri="http://schemas.openxmlformats.org/presentationml/2006/ole">
            <mc:AlternateContent xmlns:mc="http://schemas.openxmlformats.org/markup-compatibility/2006">
              <mc:Choice xmlns:v="urn:schemas-microsoft-com:vml" Requires="v">
                <p:oleObj spid="_x0000_s156916" name="Equation" r:id="rId9" imgW="2145960" imgH="622080" progId="Equation.DSMT4">
                  <p:embed/>
                </p:oleObj>
              </mc:Choice>
              <mc:Fallback>
                <p:oleObj name="Equation" r:id="rId9" imgW="2145960" imgH="622080" progId="Equation.DSMT4">
                  <p:embed/>
                  <p:pic>
                    <p:nvPicPr>
                      <p:cNvPr id="0" name=""/>
                      <p:cNvPicPr>
                        <a:picLocks noChangeAspect="1" noChangeArrowheads="1"/>
                      </p:cNvPicPr>
                      <p:nvPr/>
                    </p:nvPicPr>
                    <p:blipFill>
                      <a:blip r:embed="rId10"/>
                      <a:srcRect/>
                      <a:stretch>
                        <a:fillRect/>
                      </a:stretch>
                    </p:blipFill>
                    <p:spPr bwMode="auto">
                      <a:xfrm>
                        <a:off x="34925" y="5013176"/>
                        <a:ext cx="5689203" cy="1647907"/>
                      </a:xfrm>
                      <a:prstGeom prst="rect">
                        <a:avLst/>
                      </a:prstGeom>
                      <a:solidFill>
                        <a:srgbClr val="FFFF00"/>
                      </a:solidFill>
                      <a:extLst/>
                    </p:spPr>
                  </p:pic>
                </p:oleObj>
              </mc:Fallback>
            </mc:AlternateContent>
          </a:graphicData>
        </a:graphic>
      </p:graphicFrame>
      <p:sp>
        <p:nvSpPr>
          <p:cNvPr id="25" name="TextBox 24"/>
          <p:cNvSpPr txBox="1"/>
          <p:nvPr/>
        </p:nvSpPr>
        <p:spPr>
          <a:xfrm>
            <a:off x="35668" y="4489956"/>
            <a:ext cx="3600227" cy="523220"/>
          </a:xfrm>
          <a:prstGeom prst="rect">
            <a:avLst/>
          </a:prstGeom>
          <a:noFill/>
        </p:spPr>
        <p:txBody>
          <a:bodyPr wrap="square" rtlCol="0">
            <a:spAutoFit/>
          </a:bodyPr>
          <a:lstStyle/>
          <a:p>
            <a:r>
              <a:rPr lang="en-US" sz="2800" b="1" dirty="0" smtClean="0">
                <a:solidFill>
                  <a:srgbClr val="0070C0"/>
                </a:solidFill>
                <a:latin typeface="Comic Sans MS" panose="030F0702030302020204" pitchFamily="66" charset="0"/>
              </a:rPr>
              <a:t>Localization length</a:t>
            </a:r>
            <a:endParaRPr lang="ru-RU" sz="2400" b="1" dirty="0">
              <a:solidFill>
                <a:srgbClr val="0070C0"/>
              </a:solidFill>
            </a:endParaRPr>
          </a:p>
        </p:txBody>
      </p:sp>
      <p:graphicFrame>
        <p:nvGraphicFramePr>
          <p:cNvPr id="26" name="Object 7"/>
          <p:cNvGraphicFramePr>
            <a:graphicFrameLocks noChangeAspect="1"/>
          </p:cNvGraphicFramePr>
          <p:nvPr>
            <p:extLst>
              <p:ext uri="{D42A27DB-BD31-4B8C-83A1-F6EECF244321}">
                <p14:modId xmlns:p14="http://schemas.microsoft.com/office/powerpoint/2010/main" val="2805660514"/>
              </p:ext>
            </p:extLst>
          </p:nvPr>
        </p:nvGraphicFramePr>
        <p:xfrm>
          <a:off x="6018361" y="5767213"/>
          <a:ext cx="1577975" cy="1046163"/>
        </p:xfrm>
        <a:graphic>
          <a:graphicData uri="http://schemas.openxmlformats.org/presentationml/2006/ole">
            <mc:AlternateContent xmlns:mc="http://schemas.openxmlformats.org/markup-compatibility/2006">
              <mc:Choice xmlns:v="urn:schemas-microsoft-com:vml" Requires="v">
                <p:oleObj spid="_x0000_s156917" name="Equation" r:id="rId11" imgW="736560" imgH="431640" progId="Equation.DSMT4">
                  <p:embed/>
                </p:oleObj>
              </mc:Choice>
              <mc:Fallback>
                <p:oleObj name="Equation" r:id="rId11" imgW="736560" imgH="431640" progId="Equation.DSMT4">
                  <p:embed/>
                  <p:pic>
                    <p:nvPicPr>
                      <p:cNvPr id="0" name=""/>
                      <p:cNvPicPr>
                        <a:picLocks noChangeAspect="1" noChangeArrowheads="1"/>
                      </p:cNvPicPr>
                      <p:nvPr/>
                    </p:nvPicPr>
                    <p:blipFill>
                      <a:blip r:embed="rId12"/>
                      <a:srcRect/>
                      <a:stretch>
                        <a:fillRect/>
                      </a:stretch>
                    </p:blipFill>
                    <p:spPr bwMode="auto">
                      <a:xfrm>
                        <a:off x="6018361" y="5767213"/>
                        <a:ext cx="1577975" cy="1046163"/>
                      </a:xfrm>
                      <a:prstGeom prst="rect">
                        <a:avLst/>
                      </a:prstGeom>
                      <a:solidFill>
                        <a:srgbClr val="FFFF00">
                          <a:alpha val="25098"/>
                        </a:srgbClr>
                      </a:solidFill>
                      <a:extLst/>
                    </p:spPr>
                  </p:pic>
                </p:oleObj>
              </mc:Fallback>
            </mc:AlternateContent>
          </a:graphicData>
        </a:graphic>
      </p:graphicFrame>
      <p:sp>
        <p:nvSpPr>
          <p:cNvPr id="12" name="TextBox 11"/>
          <p:cNvSpPr txBox="1"/>
          <p:nvPr/>
        </p:nvSpPr>
        <p:spPr>
          <a:xfrm>
            <a:off x="0" y="19863"/>
            <a:ext cx="6856364" cy="584775"/>
          </a:xfrm>
          <a:prstGeom prst="rect">
            <a:avLst/>
          </a:prstGeom>
          <a:solidFill>
            <a:srgbClr val="0070C0"/>
          </a:solidFill>
          <a:ln w="57150">
            <a:noFill/>
          </a:ln>
        </p:spPr>
        <p:txBody>
          <a:bodyPr wrap="none" rtlCol="0">
            <a:spAutoFit/>
          </a:bodyPr>
          <a:lstStyle/>
          <a:p>
            <a:r>
              <a:rPr lang="en-US" sz="3200" b="1" dirty="0" smtClean="0">
                <a:solidFill>
                  <a:schemeClr val="bg1"/>
                </a:solidFill>
                <a:latin typeface="Comic Sans MS" panose="030F0702030302020204" pitchFamily="66" charset="0"/>
              </a:rPr>
              <a:t>Mapping for anisotropic exchange</a:t>
            </a:r>
            <a:endParaRPr lang="en-US" sz="3200" b="1" dirty="0">
              <a:solidFill>
                <a:schemeClr val="bg1"/>
              </a:solidFill>
              <a:latin typeface="Comic Sans MS" panose="030F0702030302020204" pitchFamily="66" charset="0"/>
            </a:endParaRPr>
          </a:p>
        </p:txBody>
      </p:sp>
      <p:graphicFrame>
        <p:nvGraphicFramePr>
          <p:cNvPr id="11" name="Объект 15"/>
          <p:cNvGraphicFramePr>
            <a:graphicFrameLocks noChangeAspect="1"/>
          </p:cNvGraphicFramePr>
          <p:nvPr>
            <p:extLst>
              <p:ext uri="{D42A27DB-BD31-4B8C-83A1-F6EECF244321}">
                <p14:modId xmlns:p14="http://schemas.microsoft.com/office/powerpoint/2010/main" val="3192931151"/>
              </p:ext>
            </p:extLst>
          </p:nvPr>
        </p:nvGraphicFramePr>
        <p:xfrm>
          <a:off x="60672" y="2027752"/>
          <a:ext cx="3733800" cy="617538"/>
        </p:xfrm>
        <a:graphic>
          <a:graphicData uri="http://schemas.openxmlformats.org/presentationml/2006/ole">
            <mc:AlternateContent xmlns:mc="http://schemas.openxmlformats.org/markup-compatibility/2006">
              <mc:Choice xmlns:v="urn:schemas-microsoft-com:vml" Requires="v">
                <p:oleObj spid="_x0000_s156918" name="Equation" r:id="rId13" imgW="1688760" imgH="279360" progId="Equation.DSMT4">
                  <p:embed/>
                </p:oleObj>
              </mc:Choice>
              <mc:Fallback>
                <p:oleObj name="Equation" r:id="rId13" imgW="1688760" imgH="279360" progId="Equation.DSMT4">
                  <p:embed/>
                  <p:pic>
                    <p:nvPicPr>
                      <p:cNvPr id="0" name=""/>
                      <p:cNvPicPr>
                        <a:picLocks noChangeAspect="1" noChangeArrowheads="1"/>
                      </p:cNvPicPr>
                      <p:nvPr/>
                    </p:nvPicPr>
                    <p:blipFill>
                      <a:blip r:embed="rId14"/>
                      <a:srcRect/>
                      <a:stretch>
                        <a:fillRect/>
                      </a:stretch>
                    </p:blipFill>
                    <p:spPr bwMode="auto">
                      <a:xfrm>
                        <a:off x="60672" y="2027752"/>
                        <a:ext cx="3733800" cy="617538"/>
                      </a:xfrm>
                      <a:prstGeom prst="rect">
                        <a:avLst/>
                      </a:prstGeom>
                      <a:solidFill>
                        <a:srgbClr val="FFFF00"/>
                      </a:solidFill>
                      <a:extLst/>
                    </p:spPr>
                  </p:pic>
                </p:oleObj>
              </mc:Fallback>
            </mc:AlternateContent>
          </a:graphicData>
        </a:graphic>
      </p:graphicFrame>
    </p:spTree>
    <p:extLst>
      <p:ext uri="{BB962C8B-B14F-4D97-AF65-F5344CB8AC3E}">
        <p14:creationId xmlns:p14="http://schemas.microsoft.com/office/powerpoint/2010/main" val="323421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l="15121" t="27266" r="15121" b="27266"/>
          <a:stretch>
            <a:fillRect/>
          </a:stretch>
        </p:blipFill>
        <p:spPr bwMode="auto">
          <a:xfrm>
            <a:off x="127197" y="2639349"/>
            <a:ext cx="4948859" cy="4174027"/>
          </a:xfrm>
          <a:prstGeom prst="rect">
            <a:avLst/>
          </a:prstGeom>
          <a:noFill/>
          <a:ln w="9525">
            <a:noFill/>
            <a:miter lim="800000"/>
            <a:headEnd/>
            <a:tailEnd/>
          </a:ln>
        </p:spPr>
      </p:pic>
      <p:graphicFrame>
        <p:nvGraphicFramePr>
          <p:cNvPr id="3" name="Object 7"/>
          <p:cNvGraphicFramePr>
            <a:graphicFrameLocks noChangeAspect="1"/>
          </p:cNvGraphicFramePr>
          <p:nvPr>
            <p:extLst>
              <p:ext uri="{D42A27DB-BD31-4B8C-83A1-F6EECF244321}">
                <p14:modId xmlns:p14="http://schemas.microsoft.com/office/powerpoint/2010/main" val="1595409441"/>
              </p:ext>
            </p:extLst>
          </p:nvPr>
        </p:nvGraphicFramePr>
        <p:xfrm>
          <a:off x="5349896" y="78694"/>
          <a:ext cx="2516188" cy="1001712"/>
        </p:xfrm>
        <a:graphic>
          <a:graphicData uri="http://schemas.openxmlformats.org/presentationml/2006/ole">
            <mc:AlternateContent xmlns:mc="http://schemas.openxmlformats.org/markup-compatibility/2006">
              <mc:Choice xmlns:v="urn:schemas-microsoft-com:vml" Requires="v">
                <p:oleObj spid="_x0000_s180298" name="Equation" r:id="rId4" imgW="1587240" imgH="558720" progId="Equation.DSMT4">
                  <p:embed/>
                </p:oleObj>
              </mc:Choice>
              <mc:Fallback>
                <p:oleObj name="Equation" r:id="rId4" imgW="1587240" imgH="558720" progId="Equation.DSMT4">
                  <p:embed/>
                  <p:pic>
                    <p:nvPicPr>
                      <p:cNvPr id="0" name=""/>
                      <p:cNvPicPr>
                        <a:picLocks noChangeAspect="1" noChangeArrowheads="1"/>
                      </p:cNvPicPr>
                      <p:nvPr/>
                    </p:nvPicPr>
                    <p:blipFill>
                      <a:blip r:embed="rId5"/>
                      <a:srcRect/>
                      <a:stretch>
                        <a:fillRect/>
                      </a:stretch>
                    </p:blipFill>
                    <p:spPr bwMode="auto">
                      <a:xfrm>
                        <a:off x="5349896" y="78694"/>
                        <a:ext cx="2516188" cy="1001712"/>
                      </a:xfrm>
                      <a:prstGeom prst="rect">
                        <a:avLst/>
                      </a:prstGeom>
                      <a:solidFill>
                        <a:srgbClr val="FFFF00">
                          <a:alpha val="25098"/>
                        </a:srgbClr>
                      </a:solidFill>
                      <a:extLst/>
                    </p:spPr>
                  </p:pic>
                </p:oleObj>
              </mc:Fallback>
            </mc:AlternateContent>
          </a:graphicData>
        </a:graphic>
      </p:graphicFrame>
      <p:graphicFrame>
        <p:nvGraphicFramePr>
          <p:cNvPr id="4" name="Object 8"/>
          <p:cNvGraphicFramePr>
            <a:graphicFrameLocks noChangeAspect="1"/>
          </p:cNvGraphicFramePr>
          <p:nvPr>
            <p:extLst>
              <p:ext uri="{D42A27DB-BD31-4B8C-83A1-F6EECF244321}">
                <p14:modId xmlns:p14="http://schemas.microsoft.com/office/powerpoint/2010/main" val="1884254007"/>
              </p:ext>
            </p:extLst>
          </p:nvPr>
        </p:nvGraphicFramePr>
        <p:xfrm>
          <a:off x="0" y="14330"/>
          <a:ext cx="5322233" cy="1541612"/>
        </p:xfrm>
        <a:graphic>
          <a:graphicData uri="http://schemas.openxmlformats.org/presentationml/2006/ole">
            <mc:AlternateContent xmlns:mc="http://schemas.openxmlformats.org/markup-compatibility/2006">
              <mc:Choice xmlns:v="urn:schemas-microsoft-com:vml" Requires="v">
                <p:oleObj spid="_x0000_s180299" name="Equation" r:id="rId6" imgW="2145960" imgH="622080" progId="Equation.DSMT4">
                  <p:embed/>
                </p:oleObj>
              </mc:Choice>
              <mc:Fallback>
                <p:oleObj name="Equation" r:id="rId6" imgW="2145960" imgH="622080" progId="Equation.DSMT4">
                  <p:embed/>
                  <p:pic>
                    <p:nvPicPr>
                      <p:cNvPr id="0" name=""/>
                      <p:cNvPicPr>
                        <a:picLocks noChangeAspect="1" noChangeArrowheads="1"/>
                      </p:cNvPicPr>
                      <p:nvPr/>
                    </p:nvPicPr>
                    <p:blipFill>
                      <a:blip r:embed="rId7"/>
                      <a:srcRect/>
                      <a:stretch>
                        <a:fillRect/>
                      </a:stretch>
                    </p:blipFill>
                    <p:spPr bwMode="auto">
                      <a:xfrm>
                        <a:off x="0" y="14330"/>
                        <a:ext cx="5322233" cy="1541612"/>
                      </a:xfrm>
                      <a:prstGeom prst="rect">
                        <a:avLst/>
                      </a:prstGeom>
                      <a:solidFill>
                        <a:srgbClr val="FFFF00"/>
                      </a:solidFill>
                      <a:extLst/>
                    </p:spPr>
                  </p:pic>
                </p:oleObj>
              </mc:Fallback>
            </mc:AlternateContent>
          </a:graphicData>
        </a:graphic>
      </p:graphicFrame>
      <p:sp>
        <p:nvSpPr>
          <p:cNvPr id="5" name="TextBox 4"/>
          <p:cNvSpPr txBox="1"/>
          <p:nvPr/>
        </p:nvSpPr>
        <p:spPr>
          <a:xfrm>
            <a:off x="107503" y="1628800"/>
            <a:ext cx="8849121" cy="1200329"/>
          </a:xfrm>
          <a:prstGeom prst="rect">
            <a:avLst/>
          </a:prstGeom>
          <a:noFill/>
        </p:spPr>
        <p:txBody>
          <a:bodyPr wrap="square" rtlCol="0">
            <a:spAutoFit/>
          </a:bodyPr>
          <a:lstStyle/>
          <a:p>
            <a:r>
              <a:rPr lang="en-US" sz="2400" b="1" dirty="0" smtClean="0">
                <a:solidFill>
                  <a:srgbClr val="996600"/>
                </a:solidFill>
                <a:latin typeface="Comic Sans MS" panose="030F0702030302020204" pitchFamily="66" charset="0"/>
              </a:rPr>
              <a:t>If localization length exceeds the system size             </a:t>
            </a:r>
          </a:p>
          <a:p>
            <a:endParaRPr lang="en-US" sz="2400" b="1" dirty="0">
              <a:solidFill>
                <a:srgbClr val="996600"/>
              </a:solidFill>
              <a:latin typeface="Comic Sans MS" panose="030F0702030302020204" pitchFamily="66" charset="0"/>
            </a:endParaRPr>
          </a:p>
          <a:p>
            <a:r>
              <a:rPr lang="en-US" sz="2400" b="1" dirty="0" smtClean="0">
                <a:solidFill>
                  <a:srgbClr val="996600"/>
                </a:solidFill>
                <a:latin typeface="Comic Sans MS" panose="030F0702030302020204" pitchFamily="66" charset="0"/>
              </a:rPr>
              <a:t>something like a quantization of the conductance </a:t>
            </a:r>
            <a:endParaRPr lang="ru-RU" sz="2000" b="1" dirty="0">
              <a:solidFill>
                <a:srgbClr val="996600"/>
              </a:solidFill>
            </a:endParaRPr>
          </a:p>
        </p:txBody>
      </p:sp>
      <p:graphicFrame>
        <p:nvGraphicFramePr>
          <p:cNvPr id="6" name="Object 7"/>
          <p:cNvGraphicFramePr>
            <a:graphicFrameLocks noChangeAspect="1"/>
          </p:cNvGraphicFramePr>
          <p:nvPr>
            <p:extLst>
              <p:ext uri="{D42A27DB-BD31-4B8C-83A1-F6EECF244321}">
                <p14:modId xmlns:p14="http://schemas.microsoft.com/office/powerpoint/2010/main" val="2738044139"/>
              </p:ext>
            </p:extLst>
          </p:nvPr>
        </p:nvGraphicFramePr>
        <p:xfrm>
          <a:off x="8172400" y="78694"/>
          <a:ext cx="784225" cy="773112"/>
        </p:xfrm>
        <a:graphic>
          <a:graphicData uri="http://schemas.openxmlformats.org/presentationml/2006/ole">
            <mc:AlternateContent xmlns:mc="http://schemas.openxmlformats.org/markup-compatibility/2006">
              <mc:Choice xmlns:v="urn:schemas-microsoft-com:vml" Requires="v">
                <p:oleObj spid="_x0000_s180300" name="Equation" r:id="rId8" imgW="495000" imgH="431640" progId="Equation.DSMT4">
                  <p:embed/>
                </p:oleObj>
              </mc:Choice>
              <mc:Fallback>
                <p:oleObj name="Equation" r:id="rId8" imgW="495000" imgH="431640" progId="Equation.DSMT4">
                  <p:embed/>
                  <p:pic>
                    <p:nvPicPr>
                      <p:cNvPr id="0" name=""/>
                      <p:cNvPicPr>
                        <a:picLocks noChangeAspect="1" noChangeArrowheads="1"/>
                      </p:cNvPicPr>
                      <p:nvPr/>
                    </p:nvPicPr>
                    <p:blipFill>
                      <a:blip r:embed="rId9"/>
                      <a:srcRect/>
                      <a:stretch>
                        <a:fillRect/>
                      </a:stretch>
                    </p:blipFill>
                    <p:spPr bwMode="auto">
                      <a:xfrm>
                        <a:off x="8172400" y="78694"/>
                        <a:ext cx="784225" cy="773112"/>
                      </a:xfrm>
                      <a:prstGeom prst="rect">
                        <a:avLst/>
                      </a:prstGeom>
                      <a:solidFill>
                        <a:srgbClr val="FFFF00">
                          <a:alpha val="25098"/>
                        </a:srgbClr>
                      </a:solidFill>
                      <a:extLst/>
                    </p:spPr>
                  </p:pic>
                </p:oleObj>
              </mc:Fallback>
            </mc:AlternateContent>
          </a:graphicData>
        </a:graphic>
      </p:graphicFrame>
      <p:sp>
        <p:nvSpPr>
          <p:cNvPr id="8" name="TextBox 7"/>
          <p:cNvSpPr txBox="1"/>
          <p:nvPr/>
        </p:nvSpPr>
        <p:spPr>
          <a:xfrm>
            <a:off x="4788024" y="3186842"/>
            <a:ext cx="4032448" cy="1754326"/>
          </a:xfrm>
          <a:prstGeom prst="rect">
            <a:avLst/>
          </a:prstGeom>
          <a:noFill/>
        </p:spPr>
        <p:txBody>
          <a:bodyPr wrap="square" rtlCol="0">
            <a:spAutoFit/>
          </a:bodyPr>
          <a:lstStyle/>
          <a:p>
            <a:pPr>
              <a:lnSpc>
                <a:spcPct val="90000"/>
              </a:lnSpc>
            </a:pPr>
            <a:r>
              <a:rPr lang="en-US" sz="2400" b="1" dirty="0" smtClean="0">
                <a:solidFill>
                  <a:srgbClr val="996600"/>
                </a:solidFill>
                <a:latin typeface="Comic Sans MS" panose="030F0702030302020204" pitchFamily="66" charset="0"/>
              </a:rPr>
              <a:t>Mesoscopic fluctuations are probably caused by the rearrangement of the spins with the change of the gate voltage</a:t>
            </a:r>
            <a:endParaRPr lang="ru-RU" sz="2000" b="1" dirty="0">
              <a:solidFill>
                <a:srgbClr val="996600"/>
              </a:solidFill>
            </a:endParaRPr>
          </a:p>
        </p:txBody>
      </p:sp>
      <p:sp>
        <p:nvSpPr>
          <p:cNvPr id="9" name="Right Arrow 8"/>
          <p:cNvSpPr/>
          <p:nvPr/>
        </p:nvSpPr>
        <p:spPr>
          <a:xfrm rot="5400000">
            <a:off x="3542961" y="2183936"/>
            <a:ext cx="329887"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84844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3848" y="-27384"/>
            <a:ext cx="2736304" cy="646331"/>
          </a:xfrm>
          <a:prstGeom prst="rect">
            <a:avLst/>
          </a:prstGeom>
          <a:solidFill>
            <a:srgbClr val="0070C0"/>
          </a:solid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latin typeface="Comic Sans MS" panose="030F0702030302020204" pitchFamily="66" charset="0"/>
              </a:rPr>
              <a:t>Conclusions</a:t>
            </a:r>
            <a:endParaRPr lang="ru-RU" sz="36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 name="TextBox 2"/>
          <p:cNvSpPr txBox="1"/>
          <p:nvPr/>
        </p:nvSpPr>
        <p:spPr>
          <a:xfrm>
            <a:off x="0" y="692696"/>
            <a:ext cx="9144000" cy="2086725"/>
          </a:xfrm>
          <a:prstGeom prst="rect">
            <a:avLst/>
          </a:prstGeom>
          <a:noFill/>
        </p:spPr>
        <p:txBody>
          <a:bodyPr wrap="square" rtlCol="0">
            <a:spAutoFit/>
          </a:bodyPr>
          <a:lstStyle/>
          <a:p>
            <a:pPr>
              <a:lnSpc>
                <a:spcPct val="90000"/>
              </a:lnSpc>
            </a:pPr>
            <a:r>
              <a:rPr lang="en-US" sz="2800" b="1" dirty="0" smtClean="0">
                <a:solidFill>
                  <a:srgbClr val="0070C0"/>
                </a:solidFill>
                <a:effectLst>
                  <a:outerShdw blurRad="38100" dist="38100" dir="2700000" algn="tl">
                    <a:srgbClr val="000000">
                      <a:alpha val="43137"/>
                    </a:srgbClr>
                  </a:outerShdw>
                </a:effectLst>
                <a:latin typeface="Comic Sans MS" panose="030F0702030302020204" pitchFamily="66" charset="0"/>
              </a:rPr>
              <a:t>Interaction of helical edge electrons with closely located spin (Kondo) impurities lead to Anderson localization of electrons </a:t>
            </a:r>
            <a:r>
              <a:rPr lang="en-US" sz="2800" b="1" dirty="0" smtClean="0">
                <a:solidFill>
                  <a:schemeClr val="accent2"/>
                </a:solidFill>
                <a:effectLst>
                  <a:outerShdw blurRad="38100" dist="38100" dir="2700000" algn="tl">
                    <a:srgbClr val="000000">
                      <a:alpha val="43137"/>
                    </a:srgbClr>
                  </a:outerShdw>
                </a:effectLst>
                <a:latin typeface="Comic Sans MS" panose="030F0702030302020204" pitchFamily="66" charset="0"/>
              </a:rPr>
              <a:t>if the total </a:t>
            </a:r>
            <a:r>
              <a:rPr lang="en-US" sz="32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a:t>
            </a:r>
            <a:r>
              <a:rPr lang="en-US" sz="2800" b="1" dirty="0" smtClean="0">
                <a:solidFill>
                  <a:schemeClr val="accent2"/>
                </a:solidFill>
                <a:effectLst>
                  <a:outerShdw blurRad="38100" dist="38100" dir="2700000" algn="tl">
                    <a:srgbClr val="000000">
                      <a:alpha val="43137"/>
                    </a:srgbClr>
                  </a:outerShdw>
                </a:effectLst>
                <a:latin typeface="Comic Sans MS" panose="030F0702030302020204" pitchFamily="66" charset="0"/>
              </a:rPr>
              <a:t>-component of spin is not conserved </a:t>
            </a:r>
            <a:r>
              <a:rPr lang="en-US" sz="2800" b="1" dirty="0">
                <a:solidFill>
                  <a:schemeClr val="accent2"/>
                </a:solidFill>
                <a:effectLst>
                  <a:outerShdw blurRad="38100" dist="38100" dir="2700000" algn="tl">
                    <a:srgbClr val="000000">
                      <a:alpha val="43137"/>
                    </a:srgbClr>
                  </a:outerShdw>
                </a:effectLst>
                <a:latin typeface="Comic Sans MS" panose="030F0702030302020204" pitchFamily="66" charset="0"/>
              </a:rPr>
              <a:t>(broken </a:t>
            </a:r>
            <a:r>
              <a:rPr lang="en-US"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2800" b="1" dirty="0" smtClean="0">
                <a:solidFill>
                  <a:schemeClr val="accent2"/>
                </a:solidFill>
                <a:effectLst>
                  <a:outerShdw blurRad="38100" dist="38100" dir="2700000" algn="tl">
                    <a:srgbClr val="000000">
                      <a:alpha val="43137"/>
                    </a:srgbClr>
                  </a:outerShdw>
                </a:effectLst>
                <a:latin typeface="Comic Sans MS" panose="030F0702030302020204" pitchFamily="66" charset="0"/>
              </a:rPr>
              <a:t>symmetry).</a:t>
            </a:r>
          </a:p>
          <a:p>
            <a:pPr>
              <a:lnSpc>
                <a:spcPct val="90000"/>
              </a:lnSpc>
            </a:pPr>
            <a:r>
              <a:rPr lang="en-US" sz="2800" b="1" dirty="0" smtClean="0">
                <a:solidFill>
                  <a:srgbClr val="0070C0"/>
                </a:solidFill>
                <a:effectLst>
                  <a:outerShdw blurRad="38100" dist="38100" dir="2700000" algn="tl">
                    <a:srgbClr val="000000">
                      <a:alpha val="43137"/>
                    </a:srgbClr>
                  </a:outerShdw>
                </a:effectLst>
                <a:latin typeface="Comic Sans MS" panose="030F0702030302020204" pitchFamily="66" charset="0"/>
              </a:rPr>
              <a:t>Many-Body Localization !? </a:t>
            </a:r>
            <a:endParaRPr lang="ru-RU" sz="2800" b="1" dirty="0">
              <a:solidFill>
                <a:srgbClr val="0070C0"/>
              </a:solidFill>
              <a:effectLst>
                <a:outerShdw blurRad="38100" dist="38100" dir="2700000" algn="tl">
                  <a:srgbClr val="000000">
                    <a:alpha val="43137"/>
                  </a:srgbClr>
                </a:outerShdw>
              </a:effectLst>
              <a:latin typeface="Comic Sans MS" panose="030F0702030302020204" pitchFamily="66" charset="0"/>
            </a:endParaRPr>
          </a:p>
        </p:txBody>
      </p:sp>
      <p:sp>
        <p:nvSpPr>
          <p:cNvPr id="4" name="TextBox 3"/>
          <p:cNvSpPr txBox="1"/>
          <p:nvPr/>
        </p:nvSpPr>
        <p:spPr>
          <a:xfrm>
            <a:off x="35496" y="3840254"/>
            <a:ext cx="9145016" cy="2973122"/>
          </a:xfrm>
          <a:prstGeom prst="rect">
            <a:avLst/>
          </a:prstGeom>
          <a:noFill/>
        </p:spPr>
        <p:txBody>
          <a:bodyPr wrap="square" rtlCol="0">
            <a:spAutoFit/>
          </a:bodyPr>
          <a:lstStyle/>
          <a:p>
            <a:pPr marL="57150" indent="-57150">
              <a:lnSpc>
                <a:spcPct val="90000"/>
              </a:lnSpc>
              <a:buAutoNum type="arabicPeriod"/>
            </a:pPr>
            <a:r>
              <a:rPr lang="en-US" sz="2800" b="1" dirty="0" smtClean="0">
                <a:solidFill>
                  <a:srgbClr val="0070C0"/>
                </a:solidFill>
                <a:effectLst>
                  <a:outerShdw blurRad="38100" dist="38100" dir="2700000" algn="tl">
                    <a:srgbClr val="000000">
                      <a:alpha val="43137"/>
                    </a:srgbClr>
                  </a:outerShdw>
                </a:effectLst>
                <a:latin typeface="Comic Sans MS" panose="030F0702030302020204" pitchFamily="66" charset="0"/>
              </a:rPr>
              <a:t> In the presence of </a:t>
            </a:r>
            <a:r>
              <a:rPr lang="en-US" sz="2800" b="1" i="1" dirty="0" smtClean="0">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U</a:t>
            </a:r>
            <a:r>
              <a:rPr lang="en-US" sz="2800" b="1" dirty="0" smtClean="0">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(1) </a:t>
            </a:r>
            <a:r>
              <a:rPr lang="en-US" sz="2800" b="1" dirty="0" smtClean="0">
                <a:solidFill>
                  <a:srgbClr val="0070C0"/>
                </a:solidFill>
                <a:effectLst>
                  <a:outerShdw blurRad="38100" dist="38100" dir="2700000" algn="tl">
                    <a:srgbClr val="000000">
                      <a:alpha val="43137"/>
                    </a:srgbClr>
                  </a:outerShdw>
                </a:effectLst>
                <a:latin typeface="Comic Sans MS" panose="030F0702030302020204" pitchFamily="66" charset="0"/>
              </a:rPr>
              <a:t>symmetry spins rotate in the </a:t>
            </a:r>
            <a:r>
              <a:rPr lang="en-US" sz="2800" b="1" dirty="0" err="1" smtClean="0">
                <a:solidFill>
                  <a:srgbClr val="0070C0"/>
                </a:solidFill>
                <a:effectLst>
                  <a:outerShdw blurRad="38100" dist="38100" dir="2700000" algn="tl">
                    <a:srgbClr val="000000">
                      <a:alpha val="43137"/>
                    </a:srgbClr>
                  </a:outerShdw>
                </a:effectLst>
                <a:latin typeface="Comic Sans MS" panose="030F0702030302020204" pitchFamily="66" charset="0"/>
              </a:rPr>
              <a:t>xy</a:t>
            </a:r>
            <a:r>
              <a:rPr lang="en-US" sz="2800" b="1" dirty="0" smtClean="0">
                <a:solidFill>
                  <a:srgbClr val="0070C0"/>
                </a:solidFill>
                <a:effectLst>
                  <a:outerShdw blurRad="38100" dist="38100" dir="2700000" algn="tl">
                    <a:srgbClr val="000000">
                      <a:alpha val="43137"/>
                    </a:srgbClr>
                  </a:outerShdw>
                </a:effectLst>
                <a:latin typeface="Comic Sans MS" panose="030F0702030302020204" pitchFamily="66" charset="0"/>
              </a:rPr>
              <a:t>-plane. This restores effectively the time reversal symmetry and prevents localization;</a:t>
            </a:r>
          </a:p>
          <a:p>
            <a:pPr marL="514350" indent="-514350">
              <a:lnSpc>
                <a:spcPct val="90000"/>
              </a:lnSpc>
            </a:pPr>
            <a:r>
              <a:rPr lang="en-US" sz="1200" dirty="0" smtClean="0">
                <a:solidFill>
                  <a:srgbClr val="0070C0"/>
                </a:solidFill>
                <a:effectLst>
                  <a:outerShdw blurRad="38100" dist="38100" dir="2700000" algn="tl">
                    <a:srgbClr val="000000">
                      <a:alpha val="43137"/>
                    </a:srgbClr>
                  </a:outerShdw>
                </a:effectLst>
              </a:rPr>
              <a:t> </a:t>
            </a:r>
          </a:p>
          <a:p>
            <a:pPr defTabSz="514350">
              <a:lnSpc>
                <a:spcPct val="90000"/>
              </a:lnSpc>
            </a:pPr>
            <a:r>
              <a:rPr lang="en-US" sz="2800" b="1" dirty="0" smtClean="0">
                <a:solidFill>
                  <a:srgbClr val="C00000"/>
                </a:solidFill>
                <a:effectLst>
                  <a:outerShdw blurRad="38100" dist="38100" dir="2700000" algn="tl">
                    <a:srgbClr val="000000">
                      <a:alpha val="43137"/>
                    </a:srgbClr>
                  </a:outerShdw>
                </a:effectLst>
                <a:latin typeface="Comic Sans MS" panose="030F0702030302020204" pitchFamily="66" charset="0"/>
              </a:rPr>
              <a:t>2.  If </a:t>
            </a:r>
            <a:r>
              <a:rPr lang="en-US"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en-U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2800" b="1" dirty="0" smtClean="0">
                <a:solidFill>
                  <a:srgbClr val="C00000"/>
                </a:solidFill>
                <a:effectLst>
                  <a:outerShdw blurRad="38100" dist="38100" dir="2700000" algn="tl">
                    <a:srgbClr val="000000">
                      <a:alpha val="43137"/>
                    </a:srgbClr>
                  </a:outerShdw>
                </a:effectLst>
                <a:latin typeface="Comic Sans MS" panose="030F0702030302020204" pitchFamily="66" charset="0"/>
              </a:rPr>
              <a:t>symmetry is randomly broken, the spins are pinned, which means a spontaneous breaking of </a:t>
            </a:r>
            <a:r>
              <a:rPr lang="en-US"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n-US" sz="2800" b="1" dirty="0" smtClean="0">
                <a:solidFill>
                  <a:srgbClr val="C00000"/>
                </a:solidFill>
                <a:effectLst>
                  <a:outerShdw blurRad="38100" dist="38100" dir="2700000" algn="tl">
                    <a:srgbClr val="000000">
                      <a:alpha val="43137"/>
                    </a:srgbClr>
                  </a:outerShdw>
                </a:effectLst>
                <a:latin typeface="Comic Sans MS" panose="030F0702030302020204" pitchFamily="66" charset="0"/>
              </a:rPr>
              <a:t>-invariance, i.e. there remains no protection against Anderson localization</a:t>
            </a:r>
          </a:p>
        </p:txBody>
      </p:sp>
      <p:sp>
        <p:nvSpPr>
          <p:cNvPr id="5" name="TextBox 4"/>
          <p:cNvSpPr txBox="1"/>
          <p:nvPr/>
        </p:nvSpPr>
        <p:spPr>
          <a:xfrm>
            <a:off x="35497" y="3236320"/>
            <a:ext cx="4824536" cy="584775"/>
          </a:xfrm>
          <a:prstGeom prst="rect">
            <a:avLst/>
          </a:prstGeom>
          <a:solidFill>
            <a:srgbClr val="0070C0"/>
          </a:solidFill>
        </p:spPr>
        <p:txBody>
          <a:bodyPr wrap="square" rtlCol="0">
            <a:spAutoFit/>
          </a:bodyPr>
          <a:lstStyle/>
          <a:p>
            <a:r>
              <a:rPr lang="en-US" sz="3200" b="1" dirty="0">
                <a:solidFill>
                  <a:schemeClr val="bg1"/>
                </a:solidFill>
                <a:latin typeface="Comic Sans MS" panose="030F0702030302020204" pitchFamily="66" charset="0"/>
              </a:rPr>
              <a:t>Physical interpretation: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8988" y="912960"/>
            <a:ext cx="1257994" cy="1107996"/>
          </a:xfrm>
          <a:prstGeom prst="rect">
            <a:avLst/>
          </a:prstGeom>
          <a:noFill/>
        </p:spPr>
        <p:txBody>
          <a:bodyPr wrap="square" rtlCol="0">
            <a:spAutoFit/>
          </a:bodyPr>
          <a:lstStyle/>
          <a:p>
            <a:r>
              <a:rPr lang="en-US" sz="6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endParaRPr lang="en-US" sz="54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475656" y="1196752"/>
            <a:ext cx="7416824" cy="929485"/>
          </a:xfrm>
          <a:prstGeom prst="rect">
            <a:avLst/>
          </a:prstGeom>
          <a:noFill/>
        </p:spPr>
        <p:txBody>
          <a:bodyPr wrap="square" rtlCol="0">
            <a:spAutoFit/>
          </a:bodyPr>
          <a:lstStyle/>
          <a:p>
            <a:pPr>
              <a:lnSpc>
                <a:spcPct val="85000"/>
              </a:lnSpc>
            </a:pPr>
            <a:r>
              <a:rPr lang="en-US" sz="3200" b="1" dirty="0" smtClean="0">
                <a:solidFill>
                  <a:srgbClr val="996633"/>
                </a:solidFill>
                <a:latin typeface="Comic Sans MS" panose="030F0702030302020204" pitchFamily="66" charset="0"/>
                <a:cs typeface="Arial" panose="020B0604020202020204" pitchFamily="34" charset="0"/>
              </a:rPr>
              <a:t>Is the topological insulator a </a:t>
            </a:r>
            <a:r>
              <a:rPr lang="en-US" sz="3200" b="1" dirty="0" smtClean="0">
                <a:solidFill>
                  <a:srgbClr val="FF0000"/>
                </a:solidFill>
                <a:latin typeface="Comic Sans MS" panose="030F0702030302020204" pitchFamily="66" charset="0"/>
                <a:cs typeface="Arial" panose="020B0604020202020204" pitchFamily="34" charset="0"/>
              </a:rPr>
              <a:t>distinct</a:t>
            </a:r>
            <a:r>
              <a:rPr lang="en-US" sz="3200" b="1" dirty="0" smtClean="0">
                <a:solidFill>
                  <a:srgbClr val="996633"/>
                </a:solidFill>
                <a:latin typeface="Comic Sans MS" panose="030F0702030302020204" pitchFamily="66" charset="0"/>
                <a:cs typeface="Arial" panose="020B0604020202020204" pitchFamily="34" charset="0"/>
              </a:rPr>
              <a:t> new state of matter</a:t>
            </a:r>
            <a:endParaRPr lang="en-US" sz="3200" b="1" dirty="0">
              <a:solidFill>
                <a:srgbClr val="FF0000"/>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endParaRPr>
          </a:p>
        </p:txBody>
      </p:sp>
      <p:sp>
        <p:nvSpPr>
          <p:cNvPr id="6" name="TextBox 5"/>
          <p:cNvSpPr txBox="1"/>
          <p:nvPr/>
        </p:nvSpPr>
        <p:spPr>
          <a:xfrm>
            <a:off x="7397622" y="836712"/>
            <a:ext cx="1071736" cy="1446550"/>
          </a:xfrm>
          <a:prstGeom prst="rect">
            <a:avLst/>
          </a:prstGeom>
          <a:noFill/>
        </p:spPr>
        <p:txBody>
          <a:bodyPr wrap="square" rtlCol="0">
            <a:spAutoFit/>
          </a:bodyPr>
          <a:lstStyle/>
          <a:p>
            <a:r>
              <a:rPr lang="en-US" sz="8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7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64005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654" y="912960"/>
            <a:ext cx="1257994" cy="1107996"/>
          </a:xfrm>
          <a:prstGeom prst="rect">
            <a:avLst/>
          </a:prstGeom>
          <a:noFill/>
        </p:spPr>
        <p:txBody>
          <a:bodyPr wrap="square" rtlCol="0">
            <a:spAutoFit/>
          </a:bodyPr>
          <a:lstStyle/>
          <a:p>
            <a:r>
              <a:rPr lang="en-US" sz="6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endParaRPr lang="en-US" sz="54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87624" y="850477"/>
            <a:ext cx="7416824" cy="1923604"/>
          </a:xfrm>
          <a:prstGeom prst="rect">
            <a:avLst/>
          </a:prstGeom>
          <a:noFill/>
        </p:spPr>
        <p:txBody>
          <a:bodyPr wrap="square" rtlCol="0">
            <a:spAutoFit/>
          </a:bodyPr>
          <a:lstStyle/>
          <a:p>
            <a:pPr>
              <a:lnSpc>
                <a:spcPct val="85000"/>
              </a:lnSpc>
            </a:pPr>
            <a:r>
              <a:rPr lang="en-US" sz="2800" b="1" dirty="0" smtClean="0">
                <a:solidFill>
                  <a:srgbClr val="996633"/>
                </a:solidFill>
                <a:latin typeface="Comic Sans MS" panose="030F0702030302020204" pitchFamily="66" charset="0"/>
                <a:cs typeface="Arial" panose="020B0604020202020204" pitchFamily="34" charset="0"/>
              </a:rPr>
              <a:t>Is the topological insulator a </a:t>
            </a:r>
            <a:r>
              <a:rPr lang="en-US" sz="2800" b="1" dirty="0" smtClean="0">
                <a:solidFill>
                  <a:srgbClr val="FF0000"/>
                </a:solidFill>
                <a:latin typeface="Comic Sans MS" panose="030F0702030302020204" pitchFamily="66" charset="0"/>
                <a:cs typeface="Arial" panose="020B0604020202020204" pitchFamily="34" charset="0"/>
              </a:rPr>
              <a:t>distinct</a:t>
            </a:r>
            <a:r>
              <a:rPr lang="en-US" sz="2800" b="1" dirty="0" smtClean="0">
                <a:solidFill>
                  <a:srgbClr val="996633"/>
                </a:solidFill>
                <a:latin typeface="Comic Sans MS" panose="030F0702030302020204" pitchFamily="66" charset="0"/>
                <a:cs typeface="Arial" panose="020B0604020202020204" pitchFamily="34" charset="0"/>
              </a:rPr>
              <a:t> new state of matter </a:t>
            </a:r>
            <a:r>
              <a:rPr lang="en-US" sz="2800" b="1" dirty="0" smtClean="0">
                <a:solidFill>
                  <a:srgbClr val="FF0000"/>
                </a:solidFill>
                <a:latin typeface="Comic Sans MS" panose="030F0702030302020204" pitchFamily="66" charset="0"/>
                <a:cs typeface="Arial" panose="020B0604020202020204" pitchFamily="34" charset="0"/>
              </a:rPr>
              <a:t>or</a:t>
            </a:r>
            <a:r>
              <a:rPr lang="en-US" sz="2800" b="1" dirty="0" smtClean="0">
                <a:solidFill>
                  <a:srgbClr val="996633"/>
                </a:solidFill>
                <a:latin typeface="Comic Sans MS" panose="030F0702030302020204" pitchFamily="66" charset="0"/>
                <a:cs typeface="Arial" panose="020B0604020202020204" pitchFamily="34" charset="0"/>
              </a:rPr>
              <a:t> it is a conventional Anderson insulator with the localization length at the edge can substantially exceed the one in the bulk.</a:t>
            </a:r>
            <a:endParaRPr lang="en-US" sz="2800" b="1" dirty="0">
              <a:solidFill>
                <a:srgbClr val="FF0000"/>
              </a:solidFill>
              <a:latin typeface="Comic Sans MS" panose="030F0702030302020204" pitchFamily="66" charset="0"/>
              <a:cs typeface="Arial" panose="020B0604020202020204" pitchFamily="34" charset="0"/>
            </a:endParaRPr>
          </a:p>
        </p:txBody>
      </p:sp>
      <p:sp>
        <p:nvSpPr>
          <p:cNvPr id="6" name="TextBox 5"/>
          <p:cNvSpPr txBox="1"/>
          <p:nvPr/>
        </p:nvSpPr>
        <p:spPr>
          <a:xfrm>
            <a:off x="8460432" y="828227"/>
            <a:ext cx="1071736" cy="1446550"/>
          </a:xfrm>
          <a:prstGeom prst="rect">
            <a:avLst/>
          </a:prstGeom>
          <a:noFill/>
        </p:spPr>
        <p:txBody>
          <a:bodyPr wrap="square" rtlCol="0">
            <a:spAutoFit/>
          </a:bodyPr>
          <a:lstStyle/>
          <a:p>
            <a:r>
              <a:rPr lang="en-US" sz="8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7200"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323528" y="3717032"/>
            <a:ext cx="8496944" cy="1191095"/>
          </a:xfrm>
          <a:prstGeom prst="rect">
            <a:avLst/>
          </a:prstGeom>
          <a:noFill/>
        </p:spPr>
        <p:txBody>
          <a:bodyPr wrap="square" rtlCol="0">
            <a:spAutoFit/>
          </a:bodyPr>
          <a:lstStyle/>
          <a:p>
            <a:pPr>
              <a:lnSpc>
                <a:spcPct val="85000"/>
              </a:lnSpc>
            </a:pPr>
            <a:r>
              <a:rPr lang="en-US" sz="2800" b="1" dirty="0" smtClean="0">
                <a:solidFill>
                  <a:srgbClr val="FF0000"/>
                </a:solidFill>
                <a:latin typeface="Comic Sans MS" panose="030F0702030302020204" pitchFamily="66" charset="0"/>
                <a:cs typeface="Arial" panose="020B0604020202020204" pitchFamily="34" charset="0"/>
              </a:rPr>
              <a:t>Note</a:t>
            </a:r>
            <a:r>
              <a:rPr lang="en-US" sz="2800" b="1" dirty="0" smtClean="0">
                <a:solidFill>
                  <a:srgbClr val="996633"/>
                </a:solidFill>
                <a:latin typeface="Comic Sans MS" panose="030F0702030302020204" pitchFamily="66" charset="0"/>
                <a:cs typeface="Arial" panose="020B0604020202020204" pitchFamily="34" charset="0"/>
              </a:rPr>
              <a:t> </a:t>
            </a:r>
            <a:r>
              <a:rPr lang="en-US" sz="2800" b="1" dirty="0" smtClean="0">
                <a:solidFill>
                  <a:srgbClr val="0070C0"/>
                </a:solidFill>
                <a:latin typeface="Comic Sans MS" panose="030F0702030302020204" pitchFamily="66" charset="0"/>
                <a:cs typeface="Arial" panose="020B0604020202020204" pitchFamily="34" charset="0"/>
              </a:rPr>
              <a:t>that an arbitrary small concentration of Kondo impurities with arbitrary weak anisotropy eventually destroys the quantization.</a:t>
            </a:r>
            <a:endParaRPr lang="en-US" sz="2800" b="1" dirty="0">
              <a:solidFill>
                <a:srgbClr val="0070C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12537517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3933056"/>
            <a:ext cx="5832648" cy="120032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7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ru-RU" sz="72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TextBox 2"/>
          <p:cNvSpPr txBox="1"/>
          <p:nvPr/>
        </p:nvSpPr>
        <p:spPr>
          <a:xfrm>
            <a:off x="179512" y="404664"/>
            <a:ext cx="8856984" cy="3231654"/>
          </a:xfrm>
          <a:prstGeom prst="rect">
            <a:avLst/>
          </a:prstGeom>
          <a:noFill/>
        </p:spPr>
        <p:txBody>
          <a:bodyPr wrap="square" rtlCol="0">
            <a:spAutoFit/>
          </a:bodyPr>
          <a:lstStyle/>
          <a:p>
            <a:r>
              <a:rPr lang="en-US" sz="3600" b="1" i="1" dirty="0" smtClean="0">
                <a:solidFill>
                  <a:srgbClr val="00B050"/>
                </a:solidFill>
                <a:effectLst>
                  <a:outerShdw blurRad="38100" dist="38100" dir="2700000" algn="tl">
                    <a:srgbClr val="000000">
                      <a:alpha val="43137"/>
                    </a:srgbClr>
                  </a:outerShdw>
                </a:effectLst>
              </a:rPr>
              <a:t>To take home:</a:t>
            </a:r>
          </a:p>
          <a:p>
            <a:endParaRPr lang="en-US" sz="2800" dirty="0" smtClean="0">
              <a:solidFill>
                <a:schemeClr val="accent2"/>
              </a:solidFill>
              <a:effectLst>
                <a:outerShdw blurRad="38100" dist="38100" dir="2700000" algn="tl">
                  <a:srgbClr val="000000">
                    <a:alpha val="43137"/>
                  </a:srgbClr>
                </a:outerShdw>
              </a:effectLst>
            </a:endParaRPr>
          </a:p>
          <a:p>
            <a:r>
              <a:rPr lang="en-US" sz="2800" dirty="0" smtClean="0">
                <a:solidFill>
                  <a:schemeClr val="accent2"/>
                </a:solidFill>
                <a:effectLst>
                  <a:outerShdw blurRad="38100" dist="38100" dir="2700000" algn="tl">
                    <a:srgbClr val="000000">
                      <a:alpha val="43137"/>
                    </a:srgbClr>
                  </a:outerShdw>
                </a:effectLst>
              </a:rPr>
              <a:t>Albeit electrons at 1d helical edge of a 2D topological insulator are more protected from an influence of random imperfections, they are still subjected to Anderson localization similar to the usual 1D conductors. However the localization can be much bigger than the one in the bulk.</a:t>
            </a:r>
          </a:p>
        </p:txBody>
      </p:sp>
    </p:spTree>
    <p:extLst>
      <p:ext uri="{BB962C8B-B14F-4D97-AF65-F5344CB8AC3E}">
        <p14:creationId xmlns:p14="http://schemas.microsoft.com/office/powerpoint/2010/main" val="93634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5040560" cy="646331"/>
          </a:xfrm>
          <a:prstGeom prst="rect">
            <a:avLst/>
          </a:prstGeom>
          <a:noFill/>
        </p:spPr>
        <p:txBody>
          <a:bodyPr wrap="square" rtlCol="0">
            <a:spAutoFit/>
          </a:bodyPr>
          <a:lstStyle/>
          <a:p>
            <a:r>
              <a:rPr lang="en-US" sz="3600" dirty="0" smtClean="0">
                <a:solidFill>
                  <a:srgbClr val="C00000"/>
                </a:solidFill>
                <a:effectLst>
                  <a:outerShdw blurRad="38100" dist="38100" dir="2700000" algn="tl">
                    <a:srgbClr val="000000">
                      <a:alpha val="43137"/>
                    </a:srgbClr>
                  </a:outerShdw>
                </a:effectLst>
              </a:rPr>
              <a:t>2D </a:t>
            </a:r>
            <a:r>
              <a:rPr lang="en-US" sz="3600" dirty="0" smtClean="0">
                <a:solidFill>
                  <a:srgbClr val="996633"/>
                </a:solidFill>
                <a:effectLst>
                  <a:outerShdw blurRad="38100" dist="38100" dir="2700000" algn="tl">
                    <a:srgbClr val="000000">
                      <a:alpha val="43137"/>
                    </a:srgbClr>
                  </a:outerShdw>
                </a:effectLst>
              </a:rPr>
              <a:t>Topological</a:t>
            </a:r>
            <a:r>
              <a:rPr lang="en-US" sz="3600" dirty="0" smtClean="0">
                <a:solidFill>
                  <a:srgbClr val="C00000"/>
                </a:solidFill>
                <a:effectLst>
                  <a:outerShdw blurRad="38100" dist="38100" dir="2700000" algn="tl">
                    <a:srgbClr val="000000">
                      <a:alpha val="43137"/>
                    </a:srgbClr>
                  </a:outerShdw>
                </a:effectLst>
              </a:rPr>
              <a:t> Insulator</a:t>
            </a:r>
            <a:endParaRPr lang="ru-RU" sz="3600"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a:off x="179512" y="764704"/>
            <a:ext cx="8964488" cy="830997"/>
          </a:xfrm>
          <a:prstGeom prst="rect">
            <a:avLst/>
          </a:prstGeom>
          <a:noFill/>
        </p:spPr>
        <p:txBody>
          <a:bodyPr wrap="square" rtlCol="0">
            <a:spAutoFit/>
          </a:bodyPr>
          <a:lstStyle/>
          <a:p>
            <a:r>
              <a:rPr lang="de-DE" sz="2400" dirty="0" smtClean="0"/>
              <a:t>Kane </a:t>
            </a:r>
            <a:r>
              <a:rPr lang="de-DE" sz="2400" dirty="0" err="1" smtClean="0"/>
              <a:t>and</a:t>
            </a:r>
            <a:r>
              <a:rPr lang="de-DE" sz="2400" dirty="0" smtClean="0"/>
              <a:t> </a:t>
            </a:r>
            <a:r>
              <a:rPr lang="de-DE" sz="2400" dirty="0" err="1" smtClean="0"/>
              <a:t>Mele</a:t>
            </a:r>
            <a:r>
              <a:rPr lang="de-DE" sz="2400" dirty="0" smtClean="0"/>
              <a:t> (2005);</a:t>
            </a:r>
            <a:r>
              <a:rPr lang="en-US" sz="2400" dirty="0" smtClean="0"/>
              <a:t> </a:t>
            </a:r>
          </a:p>
          <a:p>
            <a:r>
              <a:rPr lang="en-US" sz="2400" dirty="0" smtClean="0"/>
              <a:t>Bernevig, T. L. Hughes, and S. C. Zhang (2006)    </a:t>
            </a:r>
            <a:r>
              <a:rPr lang="en-US" sz="2400" b="1" dirty="0" smtClean="0">
                <a:solidFill>
                  <a:schemeClr val="accent2"/>
                </a:solidFill>
                <a:effectLst>
                  <a:outerShdw blurRad="38100" dist="38100" dir="2700000" algn="tl">
                    <a:srgbClr val="000000">
                      <a:alpha val="43137"/>
                    </a:srgbClr>
                  </a:outerShdw>
                </a:effectLst>
                <a:latin typeface="Comic Sans MS" panose="030F0702030302020204" pitchFamily="66" charset="0"/>
              </a:rPr>
              <a:t>CdTe-HgTe-CdTe</a:t>
            </a:r>
            <a:r>
              <a:rPr lang="de-DE" sz="2400" dirty="0" smtClean="0">
                <a:solidFill>
                  <a:schemeClr val="accent2"/>
                </a:solidFill>
                <a:effectLst>
                  <a:outerShdw blurRad="38100" dist="38100" dir="2700000" algn="tl">
                    <a:srgbClr val="000000">
                      <a:alpha val="43137"/>
                    </a:srgbClr>
                  </a:outerShdw>
                </a:effectLst>
              </a:rPr>
              <a:t> </a:t>
            </a:r>
            <a:endParaRPr lang="ru-RU" sz="2400" dirty="0">
              <a:solidFill>
                <a:schemeClr val="accent2"/>
              </a:solidFill>
              <a:effectLst>
                <a:outerShdw blurRad="38100" dist="38100" dir="2700000" algn="tl">
                  <a:srgbClr val="000000">
                    <a:alpha val="43137"/>
                  </a:srgbClr>
                </a:outerShdw>
              </a:effectLst>
            </a:endParaRPr>
          </a:p>
        </p:txBody>
      </p:sp>
      <p:pic>
        <p:nvPicPr>
          <p:cNvPr id="32772" name="Picture 4"/>
          <p:cNvPicPr>
            <a:picLocks noChangeAspect="1" noChangeArrowheads="1"/>
          </p:cNvPicPr>
          <p:nvPr/>
        </p:nvPicPr>
        <p:blipFill>
          <a:blip r:embed="rId3" cstate="print"/>
          <a:srcRect/>
          <a:stretch>
            <a:fillRect/>
          </a:stretch>
        </p:blipFill>
        <p:spPr bwMode="auto">
          <a:xfrm>
            <a:off x="0" y="1820017"/>
            <a:ext cx="2747226" cy="2507724"/>
          </a:xfrm>
          <a:prstGeom prst="rect">
            <a:avLst/>
          </a:prstGeom>
          <a:noFill/>
          <a:ln w="9525">
            <a:noFill/>
            <a:miter lim="800000"/>
            <a:headEnd/>
            <a:tailEnd/>
          </a:ln>
        </p:spPr>
      </p:pic>
      <p:graphicFrame>
        <p:nvGraphicFramePr>
          <p:cNvPr id="4" name="Object 3"/>
          <p:cNvGraphicFramePr>
            <a:graphicFrameLocks noChangeAspect="1"/>
          </p:cNvGraphicFramePr>
          <p:nvPr>
            <p:extLst>
              <p:ext uri="{D42A27DB-BD31-4B8C-83A1-F6EECF244321}">
                <p14:modId xmlns:p14="http://schemas.microsoft.com/office/powerpoint/2010/main" val="3629951778"/>
              </p:ext>
            </p:extLst>
          </p:nvPr>
        </p:nvGraphicFramePr>
        <p:xfrm>
          <a:off x="3510682" y="2348880"/>
          <a:ext cx="3706812" cy="927100"/>
        </p:xfrm>
        <a:graphic>
          <a:graphicData uri="http://schemas.openxmlformats.org/presentationml/2006/ole">
            <mc:AlternateContent xmlns:mc="http://schemas.openxmlformats.org/markup-compatibility/2006">
              <mc:Choice xmlns:v="urn:schemas-microsoft-com:vml" Requires="v">
                <p:oleObj spid="_x0000_s131290" name="Equation" r:id="rId4" imgW="1066680" imgH="266400" progId="Equation.DSMT4">
                  <p:embed/>
                </p:oleObj>
              </mc:Choice>
              <mc:Fallback>
                <p:oleObj name="Equation" r:id="rId4" imgW="1066680" imgH="266400" progId="Equation.DSMT4">
                  <p:embed/>
                  <p:pic>
                    <p:nvPicPr>
                      <p:cNvPr id="0" name=""/>
                      <p:cNvPicPr/>
                      <p:nvPr/>
                    </p:nvPicPr>
                    <p:blipFill>
                      <a:blip r:embed="rId5"/>
                      <a:stretch>
                        <a:fillRect/>
                      </a:stretch>
                    </p:blipFill>
                    <p:spPr>
                      <a:xfrm>
                        <a:off x="3510682" y="2348880"/>
                        <a:ext cx="3706812" cy="927100"/>
                      </a:xfrm>
                      <a:prstGeom prst="rect">
                        <a:avLst/>
                      </a:prstGeom>
                    </p:spPr>
                  </p:pic>
                </p:oleObj>
              </mc:Fallback>
            </mc:AlternateContent>
          </a:graphicData>
        </a:graphic>
      </p:graphicFrame>
      <p:sp>
        <p:nvSpPr>
          <p:cNvPr id="5" name="TextBox 4"/>
          <p:cNvSpPr txBox="1"/>
          <p:nvPr/>
        </p:nvSpPr>
        <p:spPr>
          <a:xfrm>
            <a:off x="2722454" y="1727102"/>
            <a:ext cx="6026009" cy="461665"/>
          </a:xfrm>
          <a:prstGeom prst="rect">
            <a:avLst/>
          </a:prstGeom>
          <a:noFill/>
        </p:spPr>
        <p:txBody>
          <a:bodyPr wrap="square" rtlCol="0">
            <a:spAutoFit/>
          </a:bodyPr>
          <a:lstStyle/>
          <a:p>
            <a:r>
              <a:rPr lang="en-US" sz="2400" b="1" dirty="0" smtClean="0">
                <a:solidFill>
                  <a:srgbClr val="0070C0"/>
                </a:solidFill>
                <a:latin typeface="Comic Sans MS" panose="030F0702030302020204" pitchFamily="66" charset="0"/>
              </a:rPr>
              <a:t>Hamiltonian of the chiral edge states</a:t>
            </a:r>
            <a:endParaRPr lang="en-US" sz="2400" b="1" dirty="0">
              <a:solidFill>
                <a:srgbClr val="0070C0"/>
              </a:solidFill>
              <a:latin typeface="Comic Sans MS" panose="030F0702030302020204" pitchFamily="66" charset="0"/>
            </a:endParaRPr>
          </a:p>
        </p:txBody>
      </p:sp>
      <p:sp>
        <p:nvSpPr>
          <p:cNvPr id="6" name="Rounded Rectangular Callout 5"/>
          <p:cNvSpPr/>
          <p:nvPr/>
        </p:nvSpPr>
        <p:spPr>
          <a:xfrm>
            <a:off x="3831240" y="3648300"/>
            <a:ext cx="1676864" cy="432048"/>
          </a:xfrm>
          <a:prstGeom prst="wedgeRoundRectCallout">
            <a:avLst>
              <a:gd name="adj1" fmla="val -10408"/>
              <a:gd name="adj2" fmla="val -1615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Narrow" panose="020B0606020202030204" pitchFamily="34" charset="0"/>
              </a:rPr>
              <a:t>momentum</a:t>
            </a:r>
            <a:endParaRPr lang="en-US" sz="2400" dirty="0">
              <a:latin typeface="Arial Narrow" panose="020B0606020202030204" pitchFamily="34" charset="0"/>
            </a:endParaRPr>
          </a:p>
        </p:txBody>
      </p:sp>
      <p:sp>
        <p:nvSpPr>
          <p:cNvPr id="10" name="Rounded Rectangular Callout 9"/>
          <p:cNvSpPr/>
          <p:nvPr/>
        </p:nvSpPr>
        <p:spPr>
          <a:xfrm>
            <a:off x="7217494" y="3576292"/>
            <a:ext cx="1891010" cy="711696"/>
          </a:xfrm>
          <a:prstGeom prst="wedgeRoundRectCallout">
            <a:avLst>
              <a:gd name="adj1" fmla="val -58660"/>
              <a:gd name="adj2" fmla="val -1069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r>
              <a:rPr lang="en-US" sz="2400" dirty="0" smtClean="0">
                <a:latin typeface="Arial Narrow" panose="020B0606020202030204" pitchFamily="34" charset="0"/>
              </a:rPr>
              <a:t>Z-component of the spin</a:t>
            </a:r>
            <a:endParaRPr lang="en-US" sz="2400" dirty="0">
              <a:latin typeface="Arial Narrow" panose="020B0606020202030204" pitchFamily="34" charset="0"/>
            </a:endParaRPr>
          </a:p>
        </p:txBody>
      </p:sp>
      <p:sp>
        <p:nvSpPr>
          <p:cNvPr id="11" name="Rounded Rectangular Callout 10"/>
          <p:cNvSpPr/>
          <p:nvPr/>
        </p:nvSpPr>
        <p:spPr>
          <a:xfrm>
            <a:off x="5796136" y="3648300"/>
            <a:ext cx="1152128" cy="639688"/>
          </a:xfrm>
          <a:prstGeom prst="wedgeRoundRectCallout">
            <a:avLst>
              <a:gd name="adj1" fmla="val -40853"/>
              <a:gd name="adj2" fmla="val -12444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r>
              <a:rPr lang="en-US" sz="2400" dirty="0" smtClean="0">
                <a:latin typeface="Arial Narrow" panose="020B0606020202030204" pitchFamily="34" charset="0"/>
              </a:rPr>
              <a:t>Fermi velocity</a:t>
            </a:r>
            <a:endParaRPr lang="en-US" sz="2400" dirty="0">
              <a:latin typeface="Arial Narrow" panose="020B0606020202030204" pitchFamily="34" charset="0"/>
            </a:endParaRPr>
          </a:p>
        </p:txBody>
      </p:sp>
      <p:cxnSp>
        <p:nvCxnSpPr>
          <p:cNvPr id="8" name="Straight Arrow Connector 7"/>
          <p:cNvCxnSpPr/>
          <p:nvPr/>
        </p:nvCxnSpPr>
        <p:spPr>
          <a:xfrm flipV="1">
            <a:off x="2805591" y="4509120"/>
            <a:ext cx="0" cy="2160240"/>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30127" y="5733256"/>
            <a:ext cx="2448272" cy="8384"/>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818159" y="4797152"/>
            <a:ext cx="1968790" cy="187220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818159" y="4797152"/>
            <a:ext cx="1968790" cy="187220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5" name="Right Arrow 14"/>
          <p:cNvSpPr/>
          <p:nvPr/>
        </p:nvSpPr>
        <p:spPr>
          <a:xfrm>
            <a:off x="3786949" y="5157192"/>
            <a:ext cx="551490" cy="216024"/>
          </a:xfrm>
          <a:prstGeom prst="rightArrow">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flipH="1">
            <a:off x="1386111" y="5157192"/>
            <a:ext cx="551490" cy="216024"/>
          </a:xfrm>
          <a:prstGeom prst="rightArrow">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Стрелка вверх 13"/>
          <p:cNvSpPr/>
          <p:nvPr/>
        </p:nvSpPr>
        <p:spPr>
          <a:xfrm>
            <a:off x="3356616" y="4941168"/>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верх 13"/>
          <p:cNvSpPr/>
          <p:nvPr/>
        </p:nvSpPr>
        <p:spPr>
          <a:xfrm flipV="1">
            <a:off x="2178199" y="4941168"/>
            <a:ext cx="45719" cy="360040"/>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3" name="Object 22"/>
          <p:cNvGraphicFramePr>
            <a:graphicFrameLocks noChangeAspect="1"/>
          </p:cNvGraphicFramePr>
          <p:nvPr>
            <p:extLst>
              <p:ext uri="{D42A27DB-BD31-4B8C-83A1-F6EECF244321}">
                <p14:modId xmlns:p14="http://schemas.microsoft.com/office/powerpoint/2010/main" val="1113501406"/>
              </p:ext>
            </p:extLst>
          </p:nvPr>
        </p:nvGraphicFramePr>
        <p:xfrm>
          <a:off x="2322215" y="4356720"/>
          <a:ext cx="387843" cy="420454"/>
        </p:xfrm>
        <a:graphic>
          <a:graphicData uri="http://schemas.openxmlformats.org/presentationml/2006/ole">
            <mc:AlternateContent xmlns:mc="http://schemas.openxmlformats.org/markup-compatibility/2006">
              <mc:Choice xmlns:v="urn:schemas-microsoft-com:vml" Requires="v">
                <p:oleObj spid="_x0000_s131291" name="Equation" r:id="rId6" imgW="152280" imgH="164880" progId="Equation.DSMT4">
                  <p:embed/>
                </p:oleObj>
              </mc:Choice>
              <mc:Fallback>
                <p:oleObj name="Equation" r:id="rId6" imgW="152280" imgH="164880" progId="Equation.DSMT4">
                  <p:embed/>
                  <p:pic>
                    <p:nvPicPr>
                      <p:cNvPr id="0" name=""/>
                      <p:cNvPicPr/>
                      <p:nvPr/>
                    </p:nvPicPr>
                    <p:blipFill>
                      <a:blip r:embed="rId7"/>
                      <a:stretch>
                        <a:fillRect/>
                      </a:stretch>
                    </p:blipFill>
                    <p:spPr>
                      <a:xfrm>
                        <a:off x="2322215" y="4356720"/>
                        <a:ext cx="387843" cy="420454"/>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598048325"/>
              </p:ext>
            </p:extLst>
          </p:nvPr>
        </p:nvGraphicFramePr>
        <p:xfrm>
          <a:off x="3935289" y="5447283"/>
          <a:ext cx="420687" cy="582613"/>
        </p:xfrm>
        <a:graphic>
          <a:graphicData uri="http://schemas.openxmlformats.org/presentationml/2006/ole">
            <mc:AlternateContent xmlns:mc="http://schemas.openxmlformats.org/markup-compatibility/2006">
              <mc:Choice xmlns:v="urn:schemas-microsoft-com:vml" Requires="v">
                <p:oleObj spid="_x0000_s131292" name="Equation" r:id="rId8" imgW="164880" imgH="228600" progId="Equation.DSMT4">
                  <p:embed/>
                </p:oleObj>
              </mc:Choice>
              <mc:Fallback>
                <p:oleObj name="Equation" r:id="rId8" imgW="164880" imgH="228600" progId="Equation.DSMT4">
                  <p:embed/>
                  <p:pic>
                    <p:nvPicPr>
                      <p:cNvPr id="0" name=""/>
                      <p:cNvPicPr/>
                      <p:nvPr/>
                    </p:nvPicPr>
                    <p:blipFill>
                      <a:blip r:embed="rId9"/>
                      <a:stretch>
                        <a:fillRect/>
                      </a:stretch>
                    </p:blipFill>
                    <p:spPr>
                      <a:xfrm>
                        <a:off x="3935289" y="5447283"/>
                        <a:ext cx="420687" cy="582613"/>
                      </a:xfrm>
                      <a:prstGeom prst="rect">
                        <a:avLst/>
                      </a:prstGeom>
                    </p:spPr>
                  </p:pic>
                </p:oleObj>
              </mc:Fallback>
            </mc:AlternateContent>
          </a:graphicData>
        </a:graphic>
      </p:graphicFrame>
      <p:sp>
        <p:nvSpPr>
          <p:cNvPr id="26" name="TextBox 25"/>
          <p:cNvSpPr txBox="1"/>
          <p:nvPr/>
        </p:nvSpPr>
        <p:spPr>
          <a:xfrm>
            <a:off x="5195374" y="4840961"/>
            <a:ext cx="3553089" cy="830997"/>
          </a:xfrm>
          <a:prstGeom prst="rect">
            <a:avLst/>
          </a:prstGeom>
          <a:noFill/>
        </p:spPr>
        <p:txBody>
          <a:bodyPr wrap="square" rtlCol="0">
            <a:spAutoFit/>
          </a:bodyPr>
          <a:lstStyle/>
          <a:p>
            <a:r>
              <a:rPr lang="en-US" sz="2400" b="1" dirty="0" smtClean="0">
                <a:solidFill>
                  <a:srgbClr val="996633"/>
                </a:solidFill>
                <a:latin typeface="Comic Sans MS" panose="030F0702030302020204" pitchFamily="66" charset="0"/>
              </a:rPr>
              <a:t>Chiral edge states:</a:t>
            </a:r>
          </a:p>
          <a:p>
            <a:r>
              <a:rPr lang="en-US" sz="2400" b="1" dirty="0" smtClean="0">
                <a:solidFill>
                  <a:srgbClr val="0070C0"/>
                </a:solidFill>
                <a:latin typeface="Comic Sans MS" panose="030F0702030302020204" pitchFamily="66" charset="0"/>
              </a:rPr>
              <a:t>Left </a:t>
            </a:r>
            <a:r>
              <a:rPr lang="en-US" sz="2400" b="1" dirty="0" smtClean="0">
                <a:solidFill>
                  <a:srgbClr val="996633"/>
                </a:solidFill>
                <a:latin typeface="Comic Sans MS" panose="030F0702030302020204" pitchFamily="66" charset="0"/>
              </a:rPr>
              <a:t>and</a:t>
            </a:r>
            <a:r>
              <a:rPr lang="en-US" sz="2400" b="1" dirty="0" smtClean="0">
                <a:solidFill>
                  <a:srgbClr val="0070C0"/>
                </a:solidFill>
                <a:latin typeface="Comic Sans MS" panose="030F0702030302020204" pitchFamily="66" charset="0"/>
              </a:rPr>
              <a:t> </a:t>
            </a:r>
            <a:r>
              <a:rPr lang="en-US" sz="2400" b="1" dirty="0" smtClean="0">
                <a:solidFill>
                  <a:srgbClr val="00B050"/>
                </a:solidFill>
                <a:latin typeface="Comic Sans MS" panose="030F0702030302020204" pitchFamily="66" charset="0"/>
              </a:rPr>
              <a:t>Right</a:t>
            </a:r>
            <a:r>
              <a:rPr lang="en-US" sz="2400" b="1" dirty="0" smtClean="0">
                <a:solidFill>
                  <a:srgbClr val="0070C0"/>
                </a:solidFill>
                <a:latin typeface="Comic Sans MS" panose="030F0702030302020204" pitchFamily="66" charset="0"/>
              </a:rPr>
              <a:t> </a:t>
            </a:r>
            <a:r>
              <a:rPr lang="en-US" sz="2400" b="1" dirty="0" smtClean="0">
                <a:solidFill>
                  <a:srgbClr val="996633"/>
                </a:solidFill>
                <a:latin typeface="Comic Sans MS" panose="030F0702030302020204" pitchFamily="66" charset="0"/>
              </a:rPr>
              <a:t>movers</a:t>
            </a:r>
            <a:endParaRPr lang="en-US" sz="2400" b="1" dirty="0">
              <a:solidFill>
                <a:srgbClr val="996633"/>
              </a:solidFill>
              <a:latin typeface="Comic Sans MS" panose="030F0702030302020204" pitchFamily="66" charset="0"/>
            </a:endParaRPr>
          </a:p>
        </p:txBody>
      </p:sp>
    </p:spTree>
    <p:extLst>
      <p:ext uri="{BB962C8B-B14F-4D97-AF65-F5344CB8AC3E}">
        <p14:creationId xmlns:p14="http://schemas.microsoft.com/office/powerpoint/2010/main" val="190181666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Box 1"/>
          <p:cNvSpPr txBox="1">
            <a:spLocks noChangeArrowheads="1"/>
          </p:cNvSpPr>
          <p:nvPr/>
        </p:nvSpPr>
        <p:spPr bwMode="auto">
          <a:xfrm>
            <a:off x="857250" y="688862"/>
            <a:ext cx="6215063" cy="523875"/>
          </a:xfrm>
          <a:prstGeom prst="rect">
            <a:avLst/>
          </a:prstGeom>
          <a:noFill/>
          <a:ln w="9525">
            <a:noFill/>
            <a:miter lim="800000"/>
            <a:headEnd/>
            <a:tailEnd/>
          </a:ln>
        </p:spPr>
        <p:txBody>
          <a:bodyPr>
            <a:spAutoFit/>
          </a:bodyPr>
          <a:lstStyle/>
          <a:p>
            <a:r>
              <a:rPr lang="en-US" dirty="0"/>
              <a:t> </a:t>
            </a:r>
            <a:endParaRPr lang="ru-RU"/>
          </a:p>
        </p:txBody>
      </p:sp>
      <p:sp>
        <p:nvSpPr>
          <p:cNvPr id="9225" name="TextBox 9"/>
          <p:cNvSpPr txBox="1">
            <a:spLocks noChangeArrowheads="1"/>
          </p:cNvSpPr>
          <p:nvPr/>
        </p:nvSpPr>
        <p:spPr bwMode="auto">
          <a:xfrm>
            <a:off x="467544" y="4491117"/>
            <a:ext cx="5616624" cy="523220"/>
          </a:xfrm>
          <a:prstGeom prst="rect">
            <a:avLst/>
          </a:prstGeom>
          <a:noFill/>
          <a:ln w="9525">
            <a:noFill/>
            <a:miter lim="800000"/>
            <a:headEnd/>
            <a:tailEnd/>
          </a:ln>
        </p:spPr>
        <p:txBody>
          <a:bodyPr wrap="square">
            <a:spAutoFit/>
          </a:bodyPr>
          <a:lstStyle/>
          <a:p>
            <a:r>
              <a:rPr lang="en-US" sz="2800" b="1" dirty="0" smtClean="0"/>
              <a:t>Localization length ~ </a:t>
            </a:r>
            <a:r>
              <a:rPr lang="en-US" sz="2800" b="1" dirty="0"/>
              <a:t>mean free </a:t>
            </a:r>
            <a:r>
              <a:rPr lang="en-US" sz="2800" b="1" dirty="0" smtClean="0"/>
              <a:t>path</a:t>
            </a:r>
            <a:endParaRPr lang="ru-RU" sz="2800" b="1" dirty="0"/>
          </a:p>
        </p:txBody>
      </p:sp>
      <p:sp>
        <p:nvSpPr>
          <p:cNvPr id="11" name="Text Box 4"/>
          <p:cNvSpPr txBox="1">
            <a:spLocks noChangeArrowheads="1"/>
          </p:cNvSpPr>
          <p:nvPr/>
        </p:nvSpPr>
        <p:spPr bwMode="auto">
          <a:xfrm>
            <a:off x="107504" y="954644"/>
            <a:ext cx="3384376" cy="461665"/>
          </a:xfrm>
          <a:prstGeom prst="rect">
            <a:avLst/>
          </a:prstGeom>
          <a:noFill/>
          <a:ln w="9525">
            <a:noFill/>
            <a:miter lim="800000"/>
            <a:headEnd/>
            <a:tailEnd/>
          </a:ln>
        </p:spPr>
        <p:txBody>
          <a:bodyPr wrap="square">
            <a:spAutoFit/>
          </a:bodyPr>
          <a:lstStyle/>
          <a:p>
            <a:pPr>
              <a:spcBef>
                <a:spcPct val="50000"/>
              </a:spcBef>
            </a:pPr>
            <a:r>
              <a:rPr lang="en-US" sz="2400" b="1" dirty="0">
                <a:solidFill>
                  <a:schemeClr val="accent1">
                    <a:lumMod val="50000"/>
                  </a:schemeClr>
                </a:solidFill>
                <a:latin typeface="Times New Roman" panose="02020603050405020304" pitchFamily="18" charset="0"/>
                <a:cs typeface="Times New Roman" panose="02020603050405020304" pitchFamily="18" charset="0"/>
              </a:rPr>
              <a:t>Mott and Twose </a:t>
            </a:r>
            <a:r>
              <a:rPr lang="en-US" sz="2400" dirty="0">
                <a:solidFill>
                  <a:schemeClr val="accent1">
                    <a:lumMod val="50000"/>
                  </a:schemeClr>
                </a:solidFill>
                <a:latin typeface="Times New Roman" panose="02020603050405020304" pitchFamily="18" charset="0"/>
                <a:cs typeface="Times New Roman" panose="02020603050405020304" pitchFamily="18" charset="0"/>
              </a:rPr>
              <a:t>(</a:t>
            </a:r>
            <a:r>
              <a:rPr lang="en-US" sz="2400" b="1" dirty="0">
                <a:solidFill>
                  <a:schemeClr val="accent1">
                    <a:lumMod val="50000"/>
                  </a:schemeClr>
                </a:solidFill>
                <a:latin typeface="Times New Roman" panose="02020603050405020304" pitchFamily="18" charset="0"/>
                <a:cs typeface="Times New Roman" panose="02020603050405020304" pitchFamily="18" charset="0"/>
              </a:rPr>
              <a:t>1961</a:t>
            </a:r>
            <a:r>
              <a:rPr lang="en-US" sz="2400" dirty="0">
                <a:solidFill>
                  <a:schemeClr val="accent1">
                    <a:lumMod val="50000"/>
                  </a:schemeClr>
                </a:solidFill>
                <a:latin typeface="Times New Roman" panose="02020603050405020304" pitchFamily="18" charset="0"/>
                <a:cs typeface="Times New Roman" panose="02020603050405020304" pitchFamily="18" charset="0"/>
              </a:rPr>
              <a:t>):  </a:t>
            </a:r>
            <a:endParaRPr lang="en-US" sz="2400" dirty="0" smtClean="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395536" y="4995173"/>
            <a:ext cx="6336704" cy="954107"/>
          </a:xfrm>
          <a:prstGeom prst="rect">
            <a:avLst/>
          </a:prstGeom>
        </p:spPr>
        <p:txBody>
          <a:bodyPr wrap="square">
            <a:spAutoFit/>
          </a:bodyPr>
          <a:lstStyle/>
          <a:p>
            <a:pPr>
              <a:defRPr/>
            </a:pPr>
            <a:r>
              <a:rPr lang="en-US" sz="2800" b="1" dirty="0" smtClean="0">
                <a:solidFill>
                  <a:srgbClr val="7030A0"/>
                </a:solidFill>
                <a:effectLst>
                  <a:outerShdw blurRad="38100" dist="38100" dir="2700000" algn="tl">
                    <a:srgbClr val="000000">
                      <a:alpha val="43137"/>
                    </a:srgbClr>
                  </a:outerShdw>
                </a:effectLst>
              </a:rPr>
              <a:t>Consequence:  </a:t>
            </a:r>
            <a:r>
              <a:rPr lang="en-US" sz="2800" b="1" dirty="0" smtClean="0">
                <a:solidFill>
                  <a:srgbClr val="CC3300"/>
                </a:solidFill>
                <a:effectLst>
                  <a:outerShdw blurRad="38100" dist="38100" dir="2700000" algn="tl">
                    <a:srgbClr val="000000">
                      <a:alpha val="43137"/>
                    </a:srgbClr>
                  </a:outerShdw>
                </a:effectLst>
              </a:rPr>
              <a:t>zero </a:t>
            </a:r>
            <a:r>
              <a:rPr lang="en-US" sz="2800" b="1" dirty="0" smtClean="0">
                <a:solidFill>
                  <a:srgbClr val="CC3300"/>
                </a:solidFill>
                <a:effectLst>
                  <a:outerShdw blurRad="38100" dist="38100" dir="2700000" algn="tl">
                    <a:srgbClr val="000000">
                      <a:alpha val="43137"/>
                    </a:srgbClr>
                  </a:outerShdw>
                </a:effectLst>
              </a:rPr>
              <a:t>DC </a:t>
            </a:r>
            <a:r>
              <a:rPr lang="en-US" sz="2800" b="1" dirty="0">
                <a:solidFill>
                  <a:srgbClr val="CC3300"/>
                </a:solidFill>
                <a:effectLst>
                  <a:outerShdw blurRad="38100" dist="38100" dir="2700000" algn="tl">
                    <a:srgbClr val="000000">
                      <a:alpha val="43137"/>
                    </a:srgbClr>
                  </a:outerShdw>
                </a:effectLst>
              </a:rPr>
              <a:t>conductivity</a:t>
            </a:r>
            <a:r>
              <a:rPr lang="en-US" sz="2800" b="1" dirty="0">
                <a:solidFill>
                  <a:srgbClr val="7030A0"/>
                </a:solidFill>
                <a:effectLst>
                  <a:outerShdw blurRad="38100" dist="38100" dir="2700000" algn="tl">
                    <a:srgbClr val="000000">
                      <a:alpha val="43137"/>
                    </a:srgbClr>
                  </a:outerShdw>
                </a:effectLst>
              </a:rPr>
              <a:t> </a:t>
            </a:r>
          </a:p>
          <a:p>
            <a:pPr>
              <a:defRPr/>
            </a:pPr>
            <a:endParaRPr lang="en-US" sz="2800" u="sng" dirty="0">
              <a:solidFill>
                <a:srgbClr val="7030A0"/>
              </a:solidFill>
              <a:effectLst>
                <a:outerShdw blurRad="38100" dist="38100" dir="2700000" algn="tl">
                  <a:srgbClr val="000000">
                    <a:alpha val="43137"/>
                  </a:srgbClr>
                </a:outerShdw>
              </a:effectLst>
            </a:endParaRPr>
          </a:p>
        </p:txBody>
      </p:sp>
      <p:sp>
        <p:nvSpPr>
          <p:cNvPr id="7" name="TextBox 6"/>
          <p:cNvSpPr txBox="1"/>
          <p:nvPr/>
        </p:nvSpPr>
        <p:spPr>
          <a:xfrm>
            <a:off x="179512" y="5664150"/>
            <a:ext cx="8784976" cy="1077218"/>
          </a:xfrm>
          <a:prstGeom prst="rect">
            <a:avLst/>
          </a:prstGeom>
          <a:noFill/>
        </p:spPr>
        <p:txBody>
          <a:bodyPr wrap="square" rtlCol="0">
            <a:spAutoFit/>
          </a:bodyPr>
          <a:lstStyle/>
          <a:p>
            <a:pPr algn="ctr"/>
            <a:r>
              <a:rPr lang="en-US" sz="3200" b="1" dirty="0" smtClean="0">
                <a:solidFill>
                  <a:srgbClr val="996633"/>
                </a:solidFill>
                <a:effectLst>
                  <a:outerShdw blurRad="38100" dist="38100" dir="2700000" algn="tl">
                    <a:srgbClr val="000000">
                      <a:alpha val="43137"/>
                    </a:srgbClr>
                  </a:outerShdw>
                </a:effectLst>
              </a:rPr>
              <a:t>Why all this is not directly applicable to 1D helical edge electrons? </a:t>
            </a:r>
            <a:endParaRPr lang="ru-RU" sz="3200" b="1" dirty="0">
              <a:solidFill>
                <a:srgbClr val="996633"/>
              </a:solidFill>
              <a:effectLst>
                <a:outerShdw blurRad="38100" dist="38100" dir="2700000" algn="tl">
                  <a:srgbClr val="000000">
                    <a:alpha val="43137"/>
                  </a:srgbClr>
                </a:outerShdw>
              </a:effectLst>
            </a:endParaRPr>
          </a:p>
        </p:txBody>
      </p:sp>
      <p:cxnSp>
        <p:nvCxnSpPr>
          <p:cNvPr id="9" name="Прямая со стрелкой 8"/>
          <p:cNvCxnSpPr/>
          <p:nvPr/>
        </p:nvCxnSpPr>
        <p:spPr>
          <a:xfrm>
            <a:off x="1331640" y="1916832"/>
            <a:ext cx="194421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H="1">
            <a:off x="2123728" y="2038598"/>
            <a:ext cx="1152128" cy="0"/>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2123728" y="2132856"/>
            <a:ext cx="194421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flipH="1">
            <a:off x="1619672" y="2204864"/>
            <a:ext cx="2376264" cy="0"/>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3" y="2614663"/>
            <a:ext cx="6964809" cy="1569660"/>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M. E. </a:t>
            </a:r>
            <a:r>
              <a:rPr lang="en-US" sz="2400" b="1" dirty="0" smtClean="0">
                <a:latin typeface="Times New Roman" panose="02020603050405020304" pitchFamily="18" charset="0"/>
                <a:cs typeface="Times New Roman" panose="02020603050405020304" pitchFamily="18" charset="0"/>
              </a:rPr>
              <a:t>Gertsenstein and </a:t>
            </a:r>
            <a:r>
              <a:rPr lang="en-US" sz="2400" b="1" dirty="0">
                <a:latin typeface="Times New Roman" panose="02020603050405020304" pitchFamily="18" charset="0"/>
                <a:cs typeface="Times New Roman" panose="02020603050405020304" pitchFamily="18" charset="0"/>
              </a:rPr>
              <a:t>V. B. </a:t>
            </a:r>
            <a:r>
              <a:rPr lang="en-US" sz="2400" b="1" dirty="0" smtClean="0">
                <a:latin typeface="Times New Roman" panose="02020603050405020304" pitchFamily="18" charset="0"/>
                <a:cs typeface="Times New Roman" panose="02020603050405020304" pitchFamily="18" charset="0"/>
              </a:rPr>
              <a:t>Vasiliev</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a:solidFill>
                  <a:srgbClr val="0070C0"/>
                </a:solidFill>
                <a:latin typeface="Times New Roman" panose="02020603050405020304" pitchFamily="18" charset="0"/>
                <a:cs typeface="Times New Roman" panose="02020603050405020304" pitchFamily="18" charset="0"/>
              </a:rPr>
              <a:t>Wave guides with random inhomogeneities and Brownian motion in the Lobachevsky plane</a:t>
            </a:r>
            <a:r>
              <a:rPr lang="en-US" sz="2400" dirty="0">
                <a:latin typeface="Times New Roman" panose="02020603050405020304" pitchFamily="18" charset="0"/>
                <a:cs typeface="Times New Roman" panose="02020603050405020304" pitchFamily="18" charset="0"/>
              </a:rPr>
              <a:t>”,  Theory of Probability &amp; Its Applications, </a:t>
            </a:r>
            <a:r>
              <a:rPr lang="en-US" sz="2400" b="1" dirty="0">
                <a:solidFill>
                  <a:srgbClr val="FF0000"/>
                </a:solidFill>
                <a:latin typeface="Times New Roman" panose="02020603050405020304" pitchFamily="18" charset="0"/>
                <a:cs typeface="Times New Roman" panose="02020603050405020304" pitchFamily="18" charset="0"/>
              </a:rPr>
              <a:t>1959</a:t>
            </a:r>
            <a:r>
              <a:rPr lang="en-US" sz="2400" dirty="0">
                <a:latin typeface="Times New Roman" panose="02020603050405020304" pitchFamily="18" charset="0"/>
                <a:cs typeface="Times New Roman" panose="02020603050405020304" pitchFamily="18" charset="0"/>
              </a:rPr>
              <a:t>, Vol. 4, No. 4 : pp. 391-398</a:t>
            </a:r>
          </a:p>
        </p:txBody>
      </p:sp>
      <p:sp>
        <p:nvSpPr>
          <p:cNvPr id="17" name="Text Box 4"/>
          <p:cNvSpPr txBox="1">
            <a:spLocks noChangeArrowheads="1"/>
          </p:cNvSpPr>
          <p:nvPr/>
        </p:nvSpPr>
        <p:spPr bwMode="auto">
          <a:xfrm>
            <a:off x="7308304" y="3193812"/>
            <a:ext cx="1656184" cy="781752"/>
          </a:xfrm>
          <a:prstGeom prst="rect">
            <a:avLst/>
          </a:prstGeom>
          <a:noFill/>
          <a:ln w="9525">
            <a:noFill/>
            <a:miter lim="800000"/>
            <a:headEnd/>
            <a:tailEnd/>
          </a:ln>
        </p:spPr>
        <p:txBody>
          <a:bodyPr wrap="square">
            <a:spAutoFit/>
          </a:bodyPr>
          <a:lstStyle/>
          <a:p>
            <a:pPr>
              <a:lnSpc>
                <a:spcPct val="80000"/>
              </a:lnSpc>
              <a:spcBef>
                <a:spcPct val="50000"/>
              </a:spcBef>
            </a:pPr>
            <a:r>
              <a:rPr lang="en-US" sz="2800" b="1" dirty="0" smtClean="0">
                <a:solidFill>
                  <a:srgbClr val="CC3300"/>
                </a:solidFill>
                <a:effectLst>
                  <a:outerShdw blurRad="38100" dist="38100" dir="2700000" algn="tl">
                    <a:srgbClr val="000000">
                      <a:alpha val="43137"/>
                    </a:srgbClr>
                  </a:outerShdw>
                </a:effectLst>
              </a:rPr>
              <a:t>Exact Solution!</a:t>
            </a:r>
            <a:endParaRPr lang="ru-RU" sz="2800" b="1" dirty="0">
              <a:solidFill>
                <a:srgbClr val="CC3300"/>
              </a:solidFill>
              <a:effectLst>
                <a:outerShdw blurRad="38100" dist="38100" dir="2700000" algn="tl">
                  <a:srgbClr val="000000">
                    <a:alpha val="43137"/>
                  </a:srgbClr>
                </a:outerShdw>
              </a:effectLst>
            </a:endParaRPr>
          </a:p>
        </p:txBody>
      </p:sp>
      <p:sp>
        <p:nvSpPr>
          <p:cNvPr id="18" name="Explosion 1 17"/>
          <p:cNvSpPr/>
          <p:nvPr/>
        </p:nvSpPr>
        <p:spPr>
          <a:xfrm>
            <a:off x="3275856" y="1827983"/>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Explosion 1 18"/>
          <p:cNvSpPr/>
          <p:nvPr/>
        </p:nvSpPr>
        <p:spPr>
          <a:xfrm>
            <a:off x="1907704" y="1916832"/>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Explosion 1 19"/>
          <p:cNvSpPr/>
          <p:nvPr/>
        </p:nvSpPr>
        <p:spPr>
          <a:xfrm>
            <a:off x="4067944" y="2060848"/>
            <a:ext cx="216024" cy="232865"/>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Box 4"/>
          <p:cNvSpPr txBox="1">
            <a:spLocks noChangeArrowheads="1"/>
          </p:cNvSpPr>
          <p:nvPr/>
        </p:nvSpPr>
        <p:spPr bwMode="auto">
          <a:xfrm>
            <a:off x="3383868" y="760870"/>
            <a:ext cx="3852428" cy="867930"/>
          </a:xfrm>
          <a:prstGeom prst="rect">
            <a:avLst/>
          </a:prstGeom>
          <a:noFill/>
          <a:ln w="9525">
            <a:noFill/>
            <a:miter lim="800000"/>
            <a:headEnd/>
            <a:tailEnd/>
          </a:ln>
        </p:spPr>
        <p:txBody>
          <a:bodyPr wrap="square">
            <a:spAutoFit/>
          </a:bodyPr>
          <a:lstStyle/>
          <a:p>
            <a:pPr>
              <a:lnSpc>
                <a:spcPct val="90000"/>
              </a:lnSpc>
              <a:spcBef>
                <a:spcPct val="50000"/>
              </a:spcBef>
            </a:pPr>
            <a:r>
              <a:rPr lang="en-US" sz="2800" b="1" dirty="0" smtClean="0">
                <a:solidFill>
                  <a:srgbClr val="CC3300"/>
                </a:solidFill>
                <a:effectLst>
                  <a:outerShdw blurRad="38100" dist="38100" dir="2700000" algn="tl">
                    <a:srgbClr val="000000">
                      <a:alpha val="43137"/>
                    </a:srgbClr>
                  </a:outerShdw>
                </a:effectLst>
              </a:rPr>
              <a:t>Even a </a:t>
            </a:r>
            <a:r>
              <a:rPr lang="en-US" sz="2800" b="1" dirty="0">
                <a:solidFill>
                  <a:srgbClr val="CC3300"/>
                </a:solidFill>
                <a:effectLst>
                  <a:outerShdw blurRad="38100" dist="38100" dir="2700000" algn="tl">
                    <a:srgbClr val="000000">
                      <a:alpha val="43137"/>
                    </a:srgbClr>
                  </a:outerShdw>
                </a:effectLst>
              </a:rPr>
              <a:t>“</a:t>
            </a:r>
            <a:r>
              <a:rPr lang="en-US" sz="2800" b="1" i="1" dirty="0">
                <a:solidFill>
                  <a:srgbClr val="CC3300"/>
                </a:solidFill>
                <a:effectLst>
                  <a:outerShdw blurRad="38100" dist="38100" dir="2700000" algn="tl">
                    <a:srgbClr val="000000">
                      <a:alpha val="43137"/>
                    </a:srgbClr>
                  </a:outerShdw>
                </a:effectLst>
              </a:rPr>
              <a:t>weak</a:t>
            </a:r>
            <a:r>
              <a:rPr lang="en-US" sz="2800" b="1" dirty="0">
                <a:solidFill>
                  <a:srgbClr val="CC3300"/>
                </a:solidFill>
                <a:effectLst>
                  <a:outerShdw blurRad="38100" dist="38100" dir="2700000" algn="tl">
                    <a:srgbClr val="000000">
                      <a:alpha val="43137"/>
                    </a:srgbClr>
                  </a:outerShdw>
                </a:effectLst>
              </a:rPr>
              <a:t>” disorder is not weak in </a:t>
            </a:r>
            <a:r>
              <a:rPr lang="en-US" sz="2800" b="1" dirty="0" smtClean="0">
                <a:solidFill>
                  <a:srgbClr val="CC3300"/>
                </a:solidFill>
                <a:effectLst>
                  <a:outerShdw blurRad="38100" dist="38100" dir="2700000" algn="tl">
                    <a:srgbClr val="000000">
                      <a:alpha val="43137"/>
                    </a:srgbClr>
                  </a:outerShdw>
                </a:effectLst>
              </a:rPr>
              <a:t>d=1 </a:t>
            </a:r>
            <a:r>
              <a:rPr lang="en-US" sz="2800" b="1" dirty="0">
                <a:solidFill>
                  <a:srgbClr val="CC3300"/>
                </a:solidFill>
                <a:effectLst>
                  <a:outerShdw blurRad="38100" dist="38100" dir="2700000" algn="tl">
                    <a:srgbClr val="000000">
                      <a:alpha val="43137"/>
                    </a:srgbClr>
                  </a:outerShdw>
                </a:effectLst>
              </a:rPr>
              <a:t>!</a:t>
            </a:r>
            <a:endParaRPr lang="ru-RU" sz="2800" b="1" dirty="0">
              <a:solidFill>
                <a:srgbClr val="CC3300"/>
              </a:solidFill>
              <a:effectLst>
                <a:outerShdw blurRad="38100" dist="38100" dir="2700000" algn="tl">
                  <a:srgbClr val="000000">
                    <a:alpha val="43137"/>
                  </a:srgbClr>
                </a:outerShdw>
              </a:effectLst>
            </a:endParaRPr>
          </a:p>
        </p:txBody>
      </p:sp>
      <p:sp>
        <p:nvSpPr>
          <p:cNvPr id="22" name="TextBox 21"/>
          <p:cNvSpPr txBox="1"/>
          <p:nvPr/>
        </p:nvSpPr>
        <p:spPr>
          <a:xfrm>
            <a:off x="18609" y="12245"/>
            <a:ext cx="2680542" cy="523220"/>
          </a:xfrm>
          <a:prstGeom prst="rect">
            <a:avLst/>
          </a:prstGeom>
          <a:solidFill>
            <a:srgbClr val="0070C0"/>
          </a:solidFill>
        </p:spPr>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latin typeface="Comic Sans MS" panose="030F0702030302020204" pitchFamily="66" charset="0"/>
              </a:rPr>
              <a:t>1d localization</a:t>
            </a:r>
            <a:endParaRPr lang="en-US" sz="28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334091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429" y="1576476"/>
            <a:ext cx="4014911" cy="4524315"/>
          </a:xfrm>
          <a:prstGeom prst="rect">
            <a:avLst/>
          </a:prstGeom>
          <a:noFill/>
        </p:spPr>
        <p:txBody>
          <a:bodyPr wrap="square" rtlCol="0">
            <a:spAutoFit/>
          </a:bodyPr>
          <a:lstStyle/>
          <a:p>
            <a:r>
              <a:rPr lang="en-US" sz="2400" b="1" dirty="0" smtClean="0">
                <a:solidFill>
                  <a:srgbClr val="FF0000"/>
                </a:solidFill>
                <a:latin typeface="Comic Sans MS" panose="030F0702030302020204" pitchFamily="66" charset="0"/>
              </a:rPr>
              <a:t>Backscattering</a:t>
            </a:r>
            <a:r>
              <a:rPr lang="en-US" sz="2400" b="1" dirty="0" smtClean="0">
                <a:solidFill>
                  <a:srgbClr val="996633"/>
                </a:solidFill>
                <a:latin typeface="Comic Sans MS" panose="030F0702030302020204" pitchFamily="66" charset="0"/>
              </a:rPr>
              <a:t> would mix the chiral states and thus destroy chirality.</a:t>
            </a:r>
          </a:p>
          <a:p>
            <a:endParaRPr lang="en-US" sz="2400" b="1" dirty="0">
              <a:solidFill>
                <a:srgbClr val="996633"/>
              </a:solidFill>
              <a:latin typeface="Comic Sans MS" panose="030F0702030302020204" pitchFamily="66" charset="0"/>
            </a:endParaRPr>
          </a:p>
          <a:p>
            <a:r>
              <a:rPr lang="en-US" sz="2400" b="1" dirty="0" smtClean="0">
                <a:solidFill>
                  <a:srgbClr val="996633"/>
                </a:solidFill>
                <a:latin typeface="Comic Sans MS" panose="030F0702030302020204" pitchFamily="66" charset="0"/>
              </a:rPr>
              <a:t>One needs spin-flip for the backscattering. </a:t>
            </a:r>
          </a:p>
          <a:p>
            <a:endParaRPr lang="en-US" sz="2400" b="1" dirty="0">
              <a:solidFill>
                <a:srgbClr val="996633"/>
              </a:solidFill>
              <a:latin typeface="Comic Sans MS" panose="030F0702030302020204" pitchFamily="66" charset="0"/>
            </a:endParaRPr>
          </a:p>
          <a:p>
            <a:r>
              <a:rPr lang="en-US" sz="2400" b="1" u="sng" dirty="0" err="1" smtClean="0">
                <a:solidFill>
                  <a:srgbClr val="996633"/>
                </a:solidFill>
                <a:effectLst>
                  <a:outerShdw blurRad="38100" dist="38100" dir="2700000" algn="tl">
                    <a:srgbClr val="000000">
                      <a:alpha val="43137"/>
                    </a:srgbClr>
                  </a:outerShdw>
                </a:effectLst>
                <a:latin typeface="Comic Sans MS" panose="030F0702030302020204" pitchFamily="66" charset="0"/>
              </a:rPr>
              <a:t>Kramers</a:t>
            </a:r>
            <a:r>
              <a:rPr lang="en-US" sz="2400" b="1" u="sng" dirty="0" smtClean="0">
                <a:solidFill>
                  <a:srgbClr val="996633"/>
                </a:solidFill>
                <a:effectLst>
                  <a:outerShdw blurRad="38100" dist="38100" dir="2700000" algn="tl">
                    <a:srgbClr val="000000">
                      <a:alpha val="43137"/>
                    </a:srgbClr>
                  </a:outerShdw>
                </a:effectLst>
                <a:latin typeface="Comic Sans MS" panose="030F0702030302020204" pitchFamily="66" charset="0"/>
              </a:rPr>
              <a:t> degeneracy: </a:t>
            </a:r>
            <a:r>
              <a:rPr lang="en-US" sz="2400" b="1" dirty="0" smtClean="0">
                <a:solidFill>
                  <a:srgbClr val="996633"/>
                </a:solidFill>
                <a:latin typeface="Comic Sans MS" panose="030F0702030302020204" pitchFamily="66" charset="0"/>
              </a:rPr>
              <a:t>one needs to violate the </a:t>
            </a:r>
            <a:r>
              <a:rPr lang="en-US" sz="2400" b="1" dirty="0" smtClean="0">
                <a:solidFill>
                  <a:srgbClr val="FF0000"/>
                </a:solidFill>
                <a:latin typeface="Comic Sans MS" panose="030F0702030302020204" pitchFamily="66" charset="0"/>
              </a:rPr>
              <a:t>time-reversal symmetry</a:t>
            </a:r>
          </a:p>
          <a:p>
            <a:r>
              <a:rPr lang="en-US" sz="2400" b="1" dirty="0" smtClean="0">
                <a:solidFill>
                  <a:srgbClr val="996633"/>
                </a:solidFill>
                <a:latin typeface="Comic Sans MS" panose="030F0702030302020204" pitchFamily="66" charset="0"/>
              </a:rPr>
              <a:t>to mix left and right movers</a:t>
            </a:r>
            <a:endParaRPr lang="ru-RU" sz="2400" b="1" dirty="0">
              <a:solidFill>
                <a:srgbClr val="996633"/>
              </a:solidFill>
              <a:latin typeface="Comic Sans MS" panose="030F0702030302020204" pitchFamily="66" charset="0"/>
            </a:endParaRPr>
          </a:p>
        </p:txBody>
      </p:sp>
      <p:cxnSp>
        <p:nvCxnSpPr>
          <p:cNvPr id="8" name="Straight Arrow Connector 7"/>
          <p:cNvCxnSpPr/>
          <p:nvPr/>
        </p:nvCxnSpPr>
        <p:spPr>
          <a:xfrm flipV="1">
            <a:off x="6550007" y="197024"/>
            <a:ext cx="0" cy="2160240"/>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274543" y="1421160"/>
            <a:ext cx="2448272" cy="8384"/>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62575" y="485056"/>
            <a:ext cx="1968790" cy="187220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562575" y="485056"/>
            <a:ext cx="1968790" cy="187220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5" name="Right Arrow 14"/>
          <p:cNvSpPr/>
          <p:nvPr/>
        </p:nvSpPr>
        <p:spPr>
          <a:xfrm>
            <a:off x="7531365" y="845096"/>
            <a:ext cx="551490" cy="216024"/>
          </a:xfrm>
          <a:prstGeom prst="rightArrow">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flipH="1">
            <a:off x="5130527" y="845096"/>
            <a:ext cx="551490" cy="216024"/>
          </a:xfrm>
          <a:prstGeom prst="rightArrow">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Стрелка вверх 13"/>
          <p:cNvSpPr/>
          <p:nvPr/>
        </p:nvSpPr>
        <p:spPr>
          <a:xfrm>
            <a:off x="7101032" y="629072"/>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верх 13"/>
          <p:cNvSpPr/>
          <p:nvPr/>
        </p:nvSpPr>
        <p:spPr>
          <a:xfrm flipV="1">
            <a:off x="5922615" y="629072"/>
            <a:ext cx="45719" cy="360040"/>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3" name="Object 22"/>
          <p:cNvGraphicFramePr>
            <a:graphicFrameLocks noChangeAspect="1"/>
          </p:cNvGraphicFramePr>
          <p:nvPr>
            <p:extLst>
              <p:ext uri="{D42A27DB-BD31-4B8C-83A1-F6EECF244321}">
                <p14:modId xmlns:p14="http://schemas.microsoft.com/office/powerpoint/2010/main" val="1284563603"/>
              </p:ext>
            </p:extLst>
          </p:nvPr>
        </p:nvGraphicFramePr>
        <p:xfrm>
          <a:off x="6066631" y="44624"/>
          <a:ext cx="387843" cy="420454"/>
        </p:xfrm>
        <a:graphic>
          <a:graphicData uri="http://schemas.openxmlformats.org/presentationml/2006/ole">
            <mc:AlternateContent xmlns:mc="http://schemas.openxmlformats.org/markup-compatibility/2006">
              <mc:Choice xmlns:v="urn:schemas-microsoft-com:vml" Requires="v">
                <p:oleObj spid="_x0000_s132393" name="Equation" r:id="rId3" imgW="152280" imgH="164880" progId="Equation.DSMT4">
                  <p:embed/>
                </p:oleObj>
              </mc:Choice>
              <mc:Fallback>
                <p:oleObj name="Equation" r:id="rId3" imgW="152280" imgH="164880" progId="Equation.DSMT4">
                  <p:embed/>
                  <p:pic>
                    <p:nvPicPr>
                      <p:cNvPr id="0" name=""/>
                      <p:cNvPicPr/>
                      <p:nvPr/>
                    </p:nvPicPr>
                    <p:blipFill>
                      <a:blip r:embed="rId4"/>
                      <a:stretch>
                        <a:fillRect/>
                      </a:stretch>
                    </p:blipFill>
                    <p:spPr>
                      <a:xfrm>
                        <a:off x="6066631" y="44624"/>
                        <a:ext cx="387843" cy="420454"/>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039274693"/>
              </p:ext>
            </p:extLst>
          </p:nvPr>
        </p:nvGraphicFramePr>
        <p:xfrm>
          <a:off x="7679705" y="1135187"/>
          <a:ext cx="420687" cy="582613"/>
        </p:xfrm>
        <a:graphic>
          <a:graphicData uri="http://schemas.openxmlformats.org/presentationml/2006/ole">
            <mc:AlternateContent xmlns:mc="http://schemas.openxmlformats.org/markup-compatibility/2006">
              <mc:Choice xmlns:v="urn:schemas-microsoft-com:vml" Requires="v">
                <p:oleObj spid="_x0000_s132394" name="Equation" r:id="rId5" imgW="164880" imgH="228600" progId="Equation.DSMT4">
                  <p:embed/>
                </p:oleObj>
              </mc:Choice>
              <mc:Fallback>
                <p:oleObj name="Equation" r:id="rId5" imgW="164880" imgH="228600" progId="Equation.DSMT4">
                  <p:embed/>
                  <p:pic>
                    <p:nvPicPr>
                      <p:cNvPr id="0" name=""/>
                      <p:cNvPicPr/>
                      <p:nvPr/>
                    </p:nvPicPr>
                    <p:blipFill>
                      <a:blip r:embed="rId6"/>
                      <a:stretch>
                        <a:fillRect/>
                      </a:stretch>
                    </p:blipFill>
                    <p:spPr>
                      <a:xfrm>
                        <a:off x="7679705" y="1135187"/>
                        <a:ext cx="420687" cy="582613"/>
                      </a:xfrm>
                      <a:prstGeom prst="rect">
                        <a:avLst/>
                      </a:prstGeom>
                    </p:spPr>
                  </p:pic>
                </p:oleObj>
              </mc:Fallback>
            </mc:AlternateContent>
          </a:graphicData>
        </a:graphic>
      </p:graphicFrame>
      <p:sp>
        <p:nvSpPr>
          <p:cNvPr id="26" name="TextBox 25"/>
          <p:cNvSpPr txBox="1"/>
          <p:nvPr/>
        </p:nvSpPr>
        <p:spPr>
          <a:xfrm>
            <a:off x="41614" y="214861"/>
            <a:ext cx="3553089" cy="830997"/>
          </a:xfrm>
          <a:prstGeom prst="rect">
            <a:avLst/>
          </a:prstGeom>
          <a:noFill/>
        </p:spPr>
        <p:txBody>
          <a:bodyPr wrap="square" rtlCol="0">
            <a:spAutoFit/>
          </a:bodyPr>
          <a:lstStyle/>
          <a:p>
            <a:r>
              <a:rPr lang="en-US" sz="2400" b="1" dirty="0" smtClean="0">
                <a:solidFill>
                  <a:srgbClr val="996633"/>
                </a:solidFill>
                <a:latin typeface="Comic Sans MS" panose="030F0702030302020204" pitchFamily="66" charset="0"/>
              </a:rPr>
              <a:t>Chiral edge states:</a:t>
            </a:r>
          </a:p>
          <a:p>
            <a:r>
              <a:rPr lang="en-US" sz="2400" b="1" dirty="0" smtClean="0">
                <a:solidFill>
                  <a:srgbClr val="0070C0"/>
                </a:solidFill>
                <a:latin typeface="Comic Sans MS" panose="030F0702030302020204" pitchFamily="66" charset="0"/>
              </a:rPr>
              <a:t>Left </a:t>
            </a:r>
            <a:r>
              <a:rPr lang="en-US" sz="2400" b="1" dirty="0" smtClean="0">
                <a:solidFill>
                  <a:srgbClr val="996633"/>
                </a:solidFill>
                <a:latin typeface="Comic Sans MS" panose="030F0702030302020204" pitchFamily="66" charset="0"/>
              </a:rPr>
              <a:t>and</a:t>
            </a:r>
            <a:r>
              <a:rPr lang="en-US" sz="2400" b="1" dirty="0" smtClean="0">
                <a:solidFill>
                  <a:srgbClr val="0070C0"/>
                </a:solidFill>
                <a:latin typeface="Comic Sans MS" panose="030F0702030302020204" pitchFamily="66" charset="0"/>
              </a:rPr>
              <a:t> </a:t>
            </a:r>
            <a:r>
              <a:rPr lang="en-US" sz="2400" b="1" dirty="0" smtClean="0">
                <a:solidFill>
                  <a:srgbClr val="00B050"/>
                </a:solidFill>
                <a:latin typeface="Comic Sans MS" panose="030F0702030302020204" pitchFamily="66" charset="0"/>
              </a:rPr>
              <a:t>Right</a:t>
            </a:r>
            <a:r>
              <a:rPr lang="en-US" sz="2400" b="1" dirty="0" smtClean="0">
                <a:solidFill>
                  <a:srgbClr val="0070C0"/>
                </a:solidFill>
                <a:latin typeface="Comic Sans MS" panose="030F0702030302020204" pitchFamily="66" charset="0"/>
              </a:rPr>
              <a:t> </a:t>
            </a:r>
            <a:r>
              <a:rPr lang="en-US" sz="2400" b="1" dirty="0" smtClean="0">
                <a:solidFill>
                  <a:srgbClr val="996633"/>
                </a:solidFill>
                <a:latin typeface="Comic Sans MS" panose="030F0702030302020204" pitchFamily="66" charset="0"/>
              </a:rPr>
              <a:t>movers</a:t>
            </a:r>
            <a:endParaRPr lang="en-US" sz="2400" b="1" dirty="0">
              <a:solidFill>
                <a:srgbClr val="996633"/>
              </a:solidFill>
              <a:latin typeface="Comic Sans MS" panose="030F0702030302020204" pitchFamily="66" charset="0"/>
            </a:endParaRPr>
          </a:p>
        </p:txBody>
      </p:sp>
      <p:cxnSp>
        <p:nvCxnSpPr>
          <p:cNvPr id="25" name="Straight Arrow Connector 24"/>
          <p:cNvCxnSpPr/>
          <p:nvPr/>
        </p:nvCxnSpPr>
        <p:spPr>
          <a:xfrm flipV="1">
            <a:off x="6622015" y="3725416"/>
            <a:ext cx="0" cy="2160240"/>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346551" y="4949552"/>
            <a:ext cx="2448272" cy="8384"/>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634583" y="4013448"/>
            <a:ext cx="1968790" cy="187220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5634583" y="4013448"/>
            <a:ext cx="1968790" cy="187220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30" name="Right Arrow 29"/>
          <p:cNvSpPr/>
          <p:nvPr/>
        </p:nvSpPr>
        <p:spPr>
          <a:xfrm>
            <a:off x="7603373" y="4373488"/>
            <a:ext cx="551490" cy="216024"/>
          </a:xfrm>
          <a:prstGeom prst="rightArrow">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ight Arrow 30"/>
          <p:cNvSpPr/>
          <p:nvPr/>
        </p:nvSpPr>
        <p:spPr>
          <a:xfrm flipH="1">
            <a:off x="5202535" y="4373488"/>
            <a:ext cx="551490" cy="216024"/>
          </a:xfrm>
          <a:prstGeom prst="rightArrow">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Стрелка вверх 13"/>
          <p:cNvSpPr/>
          <p:nvPr/>
        </p:nvSpPr>
        <p:spPr>
          <a:xfrm>
            <a:off x="7173040" y="4157464"/>
            <a:ext cx="45719" cy="360040"/>
          </a:xfrm>
          <a:prstGeom prst="upArrow">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Стрелка вверх 13"/>
          <p:cNvSpPr/>
          <p:nvPr/>
        </p:nvSpPr>
        <p:spPr>
          <a:xfrm flipV="1">
            <a:off x="5994623" y="4157464"/>
            <a:ext cx="45719" cy="360040"/>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4" name="Object 33"/>
          <p:cNvGraphicFramePr>
            <a:graphicFrameLocks noChangeAspect="1"/>
          </p:cNvGraphicFramePr>
          <p:nvPr>
            <p:extLst>
              <p:ext uri="{D42A27DB-BD31-4B8C-83A1-F6EECF244321}">
                <p14:modId xmlns:p14="http://schemas.microsoft.com/office/powerpoint/2010/main" val="3022101769"/>
              </p:ext>
            </p:extLst>
          </p:nvPr>
        </p:nvGraphicFramePr>
        <p:xfrm>
          <a:off x="6138639" y="3573016"/>
          <a:ext cx="387843" cy="420454"/>
        </p:xfrm>
        <a:graphic>
          <a:graphicData uri="http://schemas.openxmlformats.org/presentationml/2006/ole">
            <mc:AlternateContent xmlns:mc="http://schemas.openxmlformats.org/markup-compatibility/2006">
              <mc:Choice xmlns:v="urn:schemas-microsoft-com:vml" Requires="v">
                <p:oleObj spid="_x0000_s132395" name="Equation" r:id="rId7" imgW="152280" imgH="164880" progId="Equation.DSMT4">
                  <p:embed/>
                </p:oleObj>
              </mc:Choice>
              <mc:Fallback>
                <p:oleObj name="Equation" r:id="rId7" imgW="152280" imgH="164880" progId="Equation.DSMT4">
                  <p:embed/>
                  <p:pic>
                    <p:nvPicPr>
                      <p:cNvPr id="0" name=""/>
                      <p:cNvPicPr/>
                      <p:nvPr/>
                    </p:nvPicPr>
                    <p:blipFill>
                      <a:blip r:embed="rId4"/>
                      <a:stretch>
                        <a:fillRect/>
                      </a:stretch>
                    </p:blipFill>
                    <p:spPr>
                      <a:xfrm>
                        <a:off x="6138639" y="3573016"/>
                        <a:ext cx="387843" cy="420454"/>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3467119584"/>
              </p:ext>
            </p:extLst>
          </p:nvPr>
        </p:nvGraphicFramePr>
        <p:xfrm>
          <a:off x="7751713" y="4663579"/>
          <a:ext cx="420687" cy="582613"/>
        </p:xfrm>
        <a:graphic>
          <a:graphicData uri="http://schemas.openxmlformats.org/presentationml/2006/ole">
            <mc:AlternateContent xmlns:mc="http://schemas.openxmlformats.org/markup-compatibility/2006">
              <mc:Choice xmlns:v="urn:schemas-microsoft-com:vml" Requires="v">
                <p:oleObj spid="_x0000_s132396" name="Equation" r:id="rId8" imgW="164880" imgH="228600" progId="Equation.DSMT4">
                  <p:embed/>
                </p:oleObj>
              </mc:Choice>
              <mc:Fallback>
                <p:oleObj name="Equation" r:id="rId8" imgW="164880" imgH="228600" progId="Equation.DSMT4">
                  <p:embed/>
                  <p:pic>
                    <p:nvPicPr>
                      <p:cNvPr id="0" name=""/>
                      <p:cNvPicPr/>
                      <p:nvPr/>
                    </p:nvPicPr>
                    <p:blipFill>
                      <a:blip r:embed="rId6"/>
                      <a:stretch>
                        <a:fillRect/>
                      </a:stretch>
                    </p:blipFill>
                    <p:spPr>
                      <a:xfrm>
                        <a:off x="7751713" y="4663579"/>
                        <a:ext cx="420687" cy="582613"/>
                      </a:xfrm>
                      <a:prstGeom prst="rect">
                        <a:avLst/>
                      </a:prstGeom>
                    </p:spPr>
                  </p:pic>
                </p:oleObj>
              </mc:Fallback>
            </mc:AlternateContent>
          </a:graphicData>
        </a:graphic>
      </p:graphicFrame>
      <p:sp>
        <p:nvSpPr>
          <p:cNvPr id="7" name="Arc 6"/>
          <p:cNvSpPr/>
          <p:nvPr/>
        </p:nvSpPr>
        <p:spPr>
          <a:xfrm flipV="1">
            <a:off x="6228184" y="3941440"/>
            <a:ext cx="864096" cy="720080"/>
          </a:xfrm>
          <a:prstGeom prst="arc">
            <a:avLst>
              <a:gd name="adj1" fmla="val 16200000"/>
              <a:gd name="adj2" fmla="val 20240046"/>
            </a:avLst>
          </a:prstGeom>
          <a:ln w="5715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Arc 35"/>
          <p:cNvSpPr/>
          <p:nvPr/>
        </p:nvSpPr>
        <p:spPr>
          <a:xfrm flipH="1" flipV="1">
            <a:off x="6156176" y="3941440"/>
            <a:ext cx="864096" cy="720080"/>
          </a:xfrm>
          <a:prstGeom prst="arc">
            <a:avLst>
              <a:gd name="adj1" fmla="val 16200000"/>
              <a:gd name="adj2" fmla="val 20240046"/>
            </a:avLst>
          </a:prstGeom>
          <a:ln w="57150">
            <a:solidFill>
              <a:srgbClr val="00B05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7" name="Arc 36"/>
          <p:cNvSpPr/>
          <p:nvPr/>
        </p:nvSpPr>
        <p:spPr>
          <a:xfrm>
            <a:off x="6228184" y="5237584"/>
            <a:ext cx="864096" cy="720080"/>
          </a:xfrm>
          <a:prstGeom prst="arc">
            <a:avLst>
              <a:gd name="adj1" fmla="val 16200000"/>
              <a:gd name="adj2" fmla="val 20240046"/>
            </a:avLst>
          </a:prstGeom>
          <a:ln w="5715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 name="Arc 37"/>
          <p:cNvSpPr/>
          <p:nvPr/>
        </p:nvSpPr>
        <p:spPr>
          <a:xfrm flipH="1">
            <a:off x="6156176" y="5237584"/>
            <a:ext cx="864096" cy="720080"/>
          </a:xfrm>
          <a:prstGeom prst="arc">
            <a:avLst>
              <a:gd name="adj1" fmla="val 16200000"/>
              <a:gd name="adj2" fmla="val 20240046"/>
            </a:avLst>
          </a:prstGeom>
          <a:ln w="57150">
            <a:solidFill>
              <a:srgbClr val="00B05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Striped Right Arrow 8"/>
          <p:cNvSpPr/>
          <p:nvPr/>
        </p:nvSpPr>
        <p:spPr>
          <a:xfrm rot="5400000">
            <a:off x="6152208" y="2924254"/>
            <a:ext cx="926115" cy="351432"/>
          </a:xfrm>
          <a:prstGeom prst="stripedRightArrow">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067653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008" y="116632"/>
            <a:ext cx="8928992" cy="892552"/>
          </a:xfrm>
          <a:prstGeom prst="rect">
            <a:avLst/>
          </a:prstGeom>
          <a:noFill/>
        </p:spPr>
        <p:txBody>
          <a:bodyPr wrap="square" rtlCol="0">
            <a:spAutoFit/>
          </a:bodyPr>
          <a:lstStyle/>
          <a:p>
            <a:r>
              <a:rPr lang="en-US" sz="2800" b="1" dirty="0" smtClean="0">
                <a:solidFill>
                  <a:schemeClr val="accent3">
                    <a:lumMod val="75000"/>
                  </a:schemeClr>
                </a:solidFill>
                <a:effectLst>
                  <a:outerShdw blurRad="38100" dist="38100" dir="2700000" algn="tl">
                    <a:srgbClr val="000000">
                      <a:alpha val="43137"/>
                    </a:srgbClr>
                  </a:outerShdw>
                </a:effectLst>
              </a:rPr>
              <a:t>Basic properties of a generic 2D Topological Insulator:</a:t>
            </a:r>
          </a:p>
          <a:p>
            <a:r>
              <a:rPr lang="en-US" sz="2400" b="1" dirty="0" smtClean="0">
                <a:solidFill>
                  <a:srgbClr val="002060"/>
                </a:solidFill>
                <a:effectLst>
                  <a:outerShdw blurRad="38100" dist="38100" dir="2700000" algn="tl">
                    <a:srgbClr val="000000">
                      <a:alpha val="43137"/>
                    </a:srgbClr>
                  </a:outerShdw>
                </a:effectLst>
              </a:rPr>
              <a:t>(strong spin-orbit coupling)</a:t>
            </a:r>
            <a:endParaRPr lang="ru-RU" sz="2400" b="1" dirty="0">
              <a:solidFill>
                <a:srgbClr val="002060"/>
              </a:solidFill>
              <a:effectLst>
                <a:outerShdw blurRad="38100" dist="38100" dir="2700000" algn="tl">
                  <a:srgbClr val="000000">
                    <a:alpha val="43137"/>
                  </a:srgbClr>
                </a:outerShdw>
              </a:effectLst>
            </a:endParaRPr>
          </a:p>
        </p:txBody>
      </p:sp>
      <p:sp>
        <p:nvSpPr>
          <p:cNvPr id="3" name="Параллелограмм 2"/>
          <p:cNvSpPr/>
          <p:nvPr/>
        </p:nvSpPr>
        <p:spPr>
          <a:xfrm>
            <a:off x="611560" y="2276872"/>
            <a:ext cx="6696744" cy="1944216"/>
          </a:xfrm>
          <a:prstGeom prst="parallelogram">
            <a:avLst>
              <a:gd name="adj" fmla="val 83006"/>
            </a:avLst>
          </a:prstGeom>
          <a:solidFill>
            <a:schemeClr val="accent2">
              <a:lumMod val="40000"/>
              <a:lumOff val="60000"/>
              <a:alpha val="49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95536" y="908720"/>
            <a:ext cx="7416824" cy="954107"/>
          </a:xfrm>
          <a:prstGeom prst="rect">
            <a:avLst/>
          </a:prstGeom>
          <a:noFill/>
        </p:spPr>
        <p:txBody>
          <a:bodyPr wrap="square" rtlCol="0">
            <a:spAutoFit/>
          </a:bodyPr>
          <a:lstStyle/>
          <a:p>
            <a:r>
              <a:rPr lang="en-US" sz="2800" dirty="0" smtClean="0">
                <a:solidFill>
                  <a:schemeClr val="accent1">
                    <a:lumMod val="75000"/>
                  </a:schemeClr>
                </a:solidFill>
                <a:effectLst>
                  <a:outerShdw blurRad="38100" dist="38100" dir="2700000" algn="tl">
                    <a:srgbClr val="000000">
                      <a:alpha val="43137"/>
                    </a:srgbClr>
                  </a:outerShdw>
                </a:effectLst>
              </a:rPr>
              <a:t>2D bulk  = insulator: electron spectrum is gapped, levels of impurities are</a:t>
            </a:r>
            <a:r>
              <a:rPr lang="en-US" sz="2800" dirty="0" smtClean="0">
                <a:solidFill>
                  <a:srgbClr val="FF0000"/>
                </a:solidFill>
                <a:effectLst>
                  <a:outerShdw blurRad="38100" dist="38100" dir="2700000" algn="tl">
                    <a:srgbClr val="000000">
                      <a:alpha val="43137"/>
                    </a:srgbClr>
                  </a:outerShdw>
                </a:effectLst>
              </a:rPr>
              <a:t> </a:t>
            </a:r>
            <a:r>
              <a:rPr lang="en-US" sz="2800" b="1" dirty="0" smtClean="0">
                <a:solidFill>
                  <a:srgbClr val="FF0000"/>
                </a:solidFill>
                <a:effectLst>
                  <a:outerShdw blurRad="38100" dist="38100" dir="2700000" algn="tl">
                    <a:srgbClr val="000000">
                      <a:alpha val="43137"/>
                    </a:srgbClr>
                  </a:outerShdw>
                </a:effectLst>
              </a:rPr>
              <a:t>localized</a:t>
            </a:r>
            <a:r>
              <a:rPr lang="en-US" sz="2800" dirty="0" smtClean="0">
                <a:solidFill>
                  <a:srgbClr val="FF0000"/>
                </a:solidFill>
                <a:effectLst>
                  <a:outerShdw blurRad="38100" dist="38100" dir="2700000" algn="tl">
                    <a:srgbClr val="000000">
                      <a:alpha val="43137"/>
                    </a:srgbClr>
                  </a:outerShdw>
                </a:effectLst>
              </a:rPr>
              <a:t>   </a:t>
            </a:r>
            <a:endParaRPr lang="ru-RU" sz="2800" dirty="0">
              <a:solidFill>
                <a:srgbClr val="FF0000"/>
              </a:solidFill>
              <a:effectLst>
                <a:outerShdw blurRad="38100" dist="38100" dir="2700000" algn="tl">
                  <a:srgbClr val="000000">
                    <a:alpha val="43137"/>
                  </a:srgbClr>
                </a:outerShdw>
              </a:effectLst>
            </a:endParaRPr>
          </a:p>
        </p:txBody>
      </p:sp>
      <p:sp>
        <p:nvSpPr>
          <p:cNvPr id="10" name="TextBox 9"/>
          <p:cNvSpPr txBox="1"/>
          <p:nvPr/>
        </p:nvSpPr>
        <p:spPr>
          <a:xfrm>
            <a:off x="5471592" y="4293096"/>
            <a:ext cx="3672408" cy="523220"/>
          </a:xfrm>
          <a:prstGeom prst="rect">
            <a:avLst/>
          </a:prstGeom>
          <a:noFill/>
        </p:spPr>
        <p:txBody>
          <a:bodyPr wrap="square" rtlCol="0">
            <a:spAutoFit/>
          </a:bodyPr>
          <a:lstStyle/>
          <a:p>
            <a:r>
              <a:rPr lang="en-US" sz="2800" dirty="0" smtClean="0">
                <a:solidFill>
                  <a:schemeClr val="accent6">
                    <a:lumMod val="50000"/>
                  </a:schemeClr>
                </a:solidFill>
                <a:effectLst>
                  <a:outerShdw blurRad="38100" dist="38100" dir="2700000" algn="tl">
                    <a:srgbClr val="000000">
                      <a:alpha val="43137"/>
                    </a:srgbClr>
                  </a:outerShdw>
                </a:effectLst>
              </a:rPr>
              <a:t>Edge Modes are Helical</a:t>
            </a:r>
            <a:endParaRPr lang="ru-RU" sz="2800" dirty="0">
              <a:solidFill>
                <a:schemeClr val="accent6">
                  <a:lumMod val="50000"/>
                </a:schemeClr>
              </a:solidFill>
              <a:effectLst>
                <a:outerShdw blurRad="38100" dist="38100" dir="2700000" algn="tl">
                  <a:srgbClr val="000000">
                    <a:alpha val="43137"/>
                  </a:srgbClr>
                </a:outerShdw>
              </a:effectLst>
            </a:endParaRPr>
          </a:p>
        </p:txBody>
      </p:sp>
      <p:cxnSp>
        <p:nvCxnSpPr>
          <p:cNvPr id="12" name="Прямая со стрелкой 11"/>
          <p:cNvCxnSpPr/>
          <p:nvPr/>
        </p:nvCxnSpPr>
        <p:spPr>
          <a:xfrm>
            <a:off x="1115616" y="3896173"/>
            <a:ext cx="4680520" cy="3688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flipH="1" flipV="1">
            <a:off x="971600" y="4041508"/>
            <a:ext cx="4680520" cy="3666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Стрелка вниз 16"/>
          <p:cNvSpPr/>
          <p:nvPr/>
        </p:nvSpPr>
        <p:spPr>
          <a:xfrm>
            <a:off x="3491880" y="3933056"/>
            <a:ext cx="72008" cy="360040"/>
          </a:xfrm>
          <a:prstGeom prst="downArrow">
            <a:avLst/>
          </a:prstGeom>
          <a:solidFill>
            <a:srgbClr val="33CC3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p:cNvSpPr txBox="1"/>
          <p:nvPr/>
        </p:nvSpPr>
        <p:spPr>
          <a:xfrm>
            <a:off x="179512" y="5013176"/>
            <a:ext cx="8496944" cy="1877437"/>
          </a:xfrm>
          <a:prstGeom prst="rect">
            <a:avLst/>
          </a:prstGeom>
          <a:noFill/>
        </p:spPr>
        <p:txBody>
          <a:bodyPr wrap="square" rtlCol="0">
            <a:spAutoFit/>
          </a:bodyPr>
          <a:lstStyle/>
          <a:p>
            <a:r>
              <a:rPr lang="en-US" sz="3200" b="1" dirty="0" smtClean="0">
                <a:solidFill>
                  <a:schemeClr val="accent6">
                    <a:lumMod val="50000"/>
                  </a:schemeClr>
                </a:solidFill>
                <a:effectLst>
                  <a:outerShdw blurRad="38100" dist="38100" dir="2700000" algn="tl">
                    <a:srgbClr val="000000">
                      <a:alpha val="43137"/>
                    </a:srgbClr>
                  </a:outerShdw>
                </a:effectLst>
                <a:latin typeface="Comic Sans MS" panose="030F0702030302020204" pitchFamily="66" charset="0"/>
              </a:rPr>
              <a:t>Statement:</a:t>
            </a:r>
            <a:r>
              <a:rPr lang="en-US" sz="2800" dirty="0" smtClean="0">
                <a:effectLst>
                  <a:outerShdw blurRad="38100" dist="38100" dir="2700000" algn="tl">
                    <a:srgbClr val="000000">
                      <a:alpha val="43137"/>
                    </a:srgbClr>
                  </a:outerShdw>
                </a:effectLst>
                <a:latin typeface="Comic Sans MS" panose="030F0702030302020204" pitchFamily="66" charset="0"/>
              </a:rPr>
              <a:t>  </a:t>
            </a:r>
          </a:p>
          <a:p>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Time Reversal Symmetry </a:t>
            </a:r>
            <a:r>
              <a:rPr lang="en-US" sz="2800" b="1" dirty="0" smtClean="0">
                <a:solidFill>
                  <a:srgbClr val="002060"/>
                </a:solidFill>
                <a:latin typeface="Comic Sans MS" panose="030F0702030302020204" pitchFamily="66" charset="0"/>
              </a:rPr>
              <a:t>protects Helical Edge Modes  from Backscattering and thus from </a:t>
            </a:r>
            <a:r>
              <a:rPr lang="en-US" sz="2800" b="1" dirty="0">
                <a:solidFill>
                  <a:srgbClr val="002060"/>
                </a:solidFill>
                <a:latin typeface="Comic Sans MS" panose="030F0702030302020204" pitchFamily="66" charset="0"/>
              </a:rPr>
              <a:t>l</a:t>
            </a:r>
            <a:r>
              <a:rPr lang="en-US" sz="2800" b="1" dirty="0" smtClean="0">
                <a:solidFill>
                  <a:srgbClr val="002060"/>
                </a:solidFill>
                <a:latin typeface="Comic Sans MS" panose="030F0702030302020204" pitchFamily="66" charset="0"/>
              </a:rPr>
              <a:t>ocalization by </a:t>
            </a:r>
            <a:r>
              <a:rPr lang="en-US" sz="2800" b="1" dirty="0" smtClean="0">
                <a:solidFill>
                  <a:srgbClr val="FF0000"/>
                </a:solidFill>
                <a:latin typeface="Comic Sans MS" panose="030F0702030302020204" pitchFamily="66" charset="0"/>
              </a:rPr>
              <a:t>a potential </a:t>
            </a:r>
            <a:r>
              <a:rPr lang="en-US" sz="2800" b="1" dirty="0" smtClean="0">
                <a:solidFill>
                  <a:srgbClr val="002060"/>
                </a:solidFill>
                <a:latin typeface="Comic Sans MS" panose="030F0702030302020204" pitchFamily="66" charset="0"/>
              </a:rPr>
              <a:t>disorder</a:t>
            </a:r>
            <a:endParaRPr lang="ru-RU" sz="2800" b="1" dirty="0">
              <a:solidFill>
                <a:srgbClr val="002060"/>
              </a:solidFill>
              <a:latin typeface="Comic Sans MS" panose="030F0702030302020204" pitchFamily="66" charset="0"/>
            </a:endParaRPr>
          </a:p>
        </p:txBody>
      </p:sp>
      <p:sp>
        <p:nvSpPr>
          <p:cNvPr id="11" name="Стрелка вниз 16"/>
          <p:cNvSpPr/>
          <p:nvPr/>
        </p:nvSpPr>
        <p:spPr>
          <a:xfrm flipV="1">
            <a:off x="3311860" y="3645904"/>
            <a:ext cx="72008" cy="360040"/>
          </a:xfrm>
          <a:prstGeom prst="down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28033</TotalTime>
  <Words>1970</Words>
  <Application>Microsoft Office PowerPoint</Application>
  <PresentationFormat>On-screen Show (4:3)</PresentationFormat>
  <Paragraphs>470</Paragraphs>
  <Slides>56</Slides>
  <Notes>11</Notes>
  <HiddenSlides>1</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56</vt:i4>
      </vt:variant>
    </vt:vector>
  </HeadingPairs>
  <TitlesOfParts>
    <vt:vector size="71" baseType="lpstr">
      <vt:lpstr>SimSun</vt:lpstr>
      <vt:lpstr>Arial</vt:lpstr>
      <vt:lpstr>Arial Narrow</vt:lpstr>
      <vt:lpstr>Calibri</vt:lpstr>
      <vt:lpstr>Cambria Math</vt:lpstr>
      <vt:lpstr>Comic Sans MS</vt:lpstr>
      <vt:lpstr>Euclid Symbol</vt:lpstr>
      <vt:lpstr>Symbol</vt:lpstr>
      <vt:lpstr>Times New Roman</vt:lpstr>
      <vt:lpstr>Verdana</vt:lpstr>
      <vt:lpstr>Wingdings 2</vt:lpstr>
      <vt:lpstr>Тема Office</vt:lpstr>
      <vt:lpstr>Equation</vt:lpstr>
      <vt:lpstr>Формула</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Experimental Observations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Localization at the Edge of 2D Topological Insulator by Kondo Impurities with Random Anisotropies</dc:title>
  <dc:creator>VIY</dc:creator>
  <cp:lastModifiedBy>Boris Altshuler</cp:lastModifiedBy>
  <cp:revision>276</cp:revision>
  <dcterms:created xsi:type="dcterms:W3CDTF">2013-07-29T10:28:29Z</dcterms:created>
  <dcterms:modified xsi:type="dcterms:W3CDTF">2017-05-01T15:00:34Z</dcterms:modified>
</cp:coreProperties>
</file>